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88" r:id="rId3"/>
    <p:sldId id="283" r:id="rId4"/>
    <p:sldId id="284" r:id="rId5"/>
    <p:sldId id="285" r:id="rId6"/>
    <p:sldId id="286" r:id="rId7"/>
    <p:sldId id="277" r:id="rId8"/>
    <p:sldId id="278" r:id="rId9"/>
    <p:sldId id="280" r:id="rId10"/>
    <p:sldId id="281" r:id="rId11"/>
    <p:sldId id="269" r:id="rId12"/>
    <p:sldId id="270" r:id="rId13"/>
    <p:sldId id="271" r:id="rId14"/>
    <p:sldId id="272" r:id="rId15"/>
    <p:sldId id="273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4" r:id="rId24"/>
    <p:sldId id="263" r:id="rId25"/>
    <p:sldId id="265" r:id="rId26"/>
    <p:sldId id="266" r:id="rId27"/>
    <p:sldId id="267" r:id="rId28"/>
    <p:sldId id="268" r:id="rId29"/>
    <p:sldId id="274" r:id="rId30"/>
    <p:sldId id="275" r:id="rId31"/>
    <p:sldId id="276" r:id="rId32"/>
    <p:sldId id="287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66"/>
    <a:srgbClr val="FF0066"/>
    <a:srgbClr val="9900CC"/>
    <a:srgbClr val="009A46"/>
    <a:srgbClr val="9900FF"/>
    <a:srgbClr val="FC64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>
        <p:scale>
          <a:sx n="66" d="100"/>
          <a:sy n="66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5787E-A5BD-403E-853F-428629732876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FCA6077-CAB1-4086-8E8B-986AA378AFFD}">
      <dgm:prSet phldrT="[Texto]"/>
      <dgm:spPr/>
      <dgm:t>
        <a:bodyPr/>
        <a:lstStyle/>
        <a:p>
          <a:r>
            <a:rPr lang="es-ES" b="1" dirty="0" smtClean="0"/>
            <a:t>MECANISMOS HUMORALES</a:t>
          </a:r>
          <a:endParaRPr lang="es-ES" b="1" dirty="0"/>
        </a:p>
      </dgm:t>
    </dgm:pt>
    <dgm:pt modelId="{EFE5F91E-DF5B-4C2A-BA59-72FA783CABCF}" type="parTrans" cxnId="{0C3AC109-0B82-45F8-816A-A23B86F6422B}">
      <dgm:prSet/>
      <dgm:spPr/>
      <dgm:t>
        <a:bodyPr/>
        <a:lstStyle/>
        <a:p>
          <a:endParaRPr lang="es-ES"/>
        </a:p>
      </dgm:t>
    </dgm:pt>
    <dgm:pt modelId="{6D6E08FF-523A-4BF9-AD6C-5F31F4EFCDAC}" type="sibTrans" cxnId="{0C3AC109-0B82-45F8-816A-A23B86F6422B}">
      <dgm:prSet/>
      <dgm:spPr/>
      <dgm:t>
        <a:bodyPr/>
        <a:lstStyle/>
        <a:p>
          <a:endParaRPr lang="es-ES"/>
        </a:p>
      </dgm:t>
    </dgm:pt>
    <dgm:pt modelId="{543FF9BA-D665-4B92-8FCC-E146BF4FD7D4}">
      <dgm:prSet phldrT="[Texto]"/>
      <dgm:spPr/>
      <dgm:t>
        <a:bodyPr/>
        <a:lstStyle/>
        <a:p>
          <a:r>
            <a:rPr lang="es-ES" b="1" dirty="0" smtClean="0"/>
            <a:t>MECANISMOS NEURONALES</a:t>
          </a:r>
          <a:endParaRPr lang="es-ES" b="1" dirty="0"/>
        </a:p>
      </dgm:t>
    </dgm:pt>
    <dgm:pt modelId="{04DDBFB8-4AC8-4C29-841F-D9F48088F4E0}" type="parTrans" cxnId="{BDFDEF84-0355-42D9-B70A-7CAE2CA2E480}">
      <dgm:prSet/>
      <dgm:spPr/>
      <dgm:t>
        <a:bodyPr/>
        <a:lstStyle/>
        <a:p>
          <a:endParaRPr lang="es-ES"/>
        </a:p>
      </dgm:t>
    </dgm:pt>
    <dgm:pt modelId="{F9C3C4C0-0C43-44AA-A282-8163A5BD43C0}" type="sibTrans" cxnId="{BDFDEF84-0355-42D9-B70A-7CAE2CA2E480}">
      <dgm:prSet/>
      <dgm:spPr/>
      <dgm:t>
        <a:bodyPr/>
        <a:lstStyle/>
        <a:p>
          <a:endParaRPr lang="es-ES"/>
        </a:p>
      </dgm:t>
    </dgm:pt>
    <dgm:pt modelId="{F0C4BD95-5868-431F-9E66-59D0B5A2C71E}" type="pres">
      <dgm:prSet presAssocID="{4785787E-A5BD-403E-853F-4286297328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E0048D-458E-400E-B97E-83D1BE53E352}" type="pres">
      <dgm:prSet presAssocID="{6FCA6077-CAB1-4086-8E8B-986AA378AFFD}" presName="parentLin" presStyleCnt="0"/>
      <dgm:spPr/>
    </dgm:pt>
    <dgm:pt modelId="{03A780AA-DBB7-4CBD-8C76-6DAE38521500}" type="pres">
      <dgm:prSet presAssocID="{6FCA6077-CAB1-4086-8E8B-986AA378AFF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EFE0A80-CDAF-4582-9308-0285C814B5B5}" type="pres">
      <dgm:prSet presAssocID="{6FCA6077-CAB1-4086-8E8B-986AA378AF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2A2AEA-9DAA-45B1-AE53-39E1FCEF95A3}" type="pres">
      <dgm:prSet presAssocID="{6FCA6077-CAB1-4086-8E8B-986AA378AFFD}" presName="negativeSpace" presStyleCnt="0"/>
      <dgm:spPr/>
    </dgm:pt>
    <dgm:pt modelId="{212C9664-BBAA-437E-92CE-91C98965411A}" type="pres">
      <dgm:prSet presAssocID="{6FCA6077-CAB1-4086-8E8B-986AA378AFFD}" presName="childText" presStyleLbl="conFgAcc1" presStyleIdx="0" presStyleCnt="2">
        <dgm:presLayoutVars>
          <dgm:bulletEnabled val="1"/>
        </dgm:presLayoutVars>
      </dgm:prSet>
      <dgm:spPr/>
    </dgm:pt>
    <dgm:pt modelId="{C8929EF0-A885-4CEB-BA29-E57D2E38BA3A}" type="pres">
      <dgm:prSet presAssocID="{6D6E08FF-523A-4BF9-AD6C-5F31F4EFCDAC}" presName="spaceBetweenRectangles" presStyleCnt="0"/>
      <dgm:spPr/>
    </dgm:pt>
    <dgm:pt modelId="{242D773A-0AB0-47E4-8571-7038C858E243}" type="pres">
      <dgm:prSet presAssocID="{543FF9BA-D665-4B92-8FCC-E146BF4FD7D4}" presName="parentLin" presStyleCnt="0"/>
      <dgm:spPr/>
    </dgm:pt>
    <dgm:pt modelId="{87D5DEC9-BCAE-4CE1-B942-128FF8DF10D5}" type="pres">
      <dgm:prSet presAssocID="{543FF9BA-D665-4B92-8FCC-E146BF4FD7D4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1CFF7E9-731D-4E09-BE85-A95477DD3272}" type="pres">
      <dgm:prSet presAssocID="{543FF9BA-D665-4B92-8FCC-E146BF4FD7D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3D61C6-75B0-48F1-A183-8757193DA278}" type="pres">
      <dgm:prSet presAssocID="{543FF9BA-D665-4B92-8FCC-E146BF4FD7D4}" presName="negativeSpace" presStyleCnt="0"/>
      <dgm:spPr/>
    </dgm:pt>
    <dgm:pt modelId="{DA44D9D0-D1BF-4F04-94F0-C363421415BE}" type="pres">
      <dgm:prSet presAssocID="{543FF9BA-D665-4B92-8FCC-E146BF4FD7D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C3AC109-0B82-45F8-816A-A23B86F6422B}" srcId="{4785787E-A5BD-403E-853F-428629732876}" destId="{6FCA6077-CAB1-4086-8E8B-986AA378AFFD}" srcOrd="0" destOrd="0" parTransId="{EFE5F91E-DF5B-4C2A-BA59-72FA783CABCF}" sibTransId="{6D6E08FF-523A-4BF9-AD6C-5F31F4EFCDAC}"/>
    <dgm:cxn modelId="{ED7F567E-B2E6-4B33-89E9-7D38BD818F5D}" type="presOf" srcId="{6FCA6077-CAB1-4086-8E8B-986AA378AFFD}" destId="{2EFE0A80-CDAF-4582-9308-0285C814B5B5}" srcOrd="1" destOrd="0" presId="urn:microsoft.com/office/officeart/2005/8/layout/list1"/>
    <dgm:cxn modelId="{461C2BE4-EC32-4CDC-AD28-9E04CD9E233A}" type="presOf" srcId="{543FF9BA-D665-4B92-8FCC-E146BF4FD7D4}" destId="{87D5DEC9-BCAE-4CE1-B942-128FF8DF10D5}" srcOrd="0" destOrd="0" presId="urn:microsoft.com/office/officeart/2005/8/layout/list1"/>
    <dgm:cxn modelId="{90E3AA3C-7837-4DF7-AAE4-BFF88E111D14}" type="presOf" srcId="{4785787E-A5BD-403E-853F-428629732876}" destId="{F0C4BD95-5868-431F-9E66-59D0B5A2C71E}" srcOrd="0" destOrd="0" presId="urn:microsoft.com/office/officeart/2005/8/layout/list1"/>
    <dgm:cxn modelId="{FE5E6272-FE08-4788-8050-B881052BA79F}" type="presOf" srcId="{6FCA6077-CAB1-4086-8E8B-986AA378AFFD}" destId="{03A780AA-DBB7-4CBD-8C76-6DAE38521500}" srcOrd="0" destOrd="0" presId="urn:microsoft.com/office/officeart/2005/8/layout/list1"/>
    <dgm:cxn modelId="{4DCD8FC3-7464-4757-970E-E27A18BA6E9A}" type="presOf" srcId="{543FF9BA-D665-4B92-8FCC-E146BF4FD7D4}" destId="{B1CFF7E9-731D-4E09-BE85-A95477DD3272}" srcOrd="1" destOrd="0" presId="urn:microsoft.com/office/officeart/2005/8/layout/list1"/>
    <dgm:cxn modelId="{BDFDEF84-0355-42D9-B70A-7CAE2CA2E480}" srcId="{4785787E-A5BD-403E-853F-428629732876}" destId="{543FF9BA-D665-4B92-8FCC-E146BF4FD7D4}" srcOrd="1" destOrd="0" parTransId="{04DDBFB8-4AC8-4C29-841F-D9F48088F4E0}" sibTransId="{F9C3C4C0-0C43-44AA-A282-8163A5BD43C0}"/>
    <dgm:cxn modelId="{943DFCB2-ABDC-4281-9B95-CE1586ADD063}" type="presParOf" srcId="{F0C4BD95-5868-431F-9E66-59D0B5A2C71E}" destId="{40E0048D-458E-400E-B97E-83D1BE53E352}" srcOrd="0" destOrd="0" presId="urn:microsoft.com/office/officeart/2005/8/layout/list1"/>
    <dgm:cxn modelId="{6B5972DF-A979-4D3C-858D-73C09B1BF597}" type="presParOf" srcId="{40E0048D-458E-400E-B97E-83D1BE53E352}" destId="{03A780AA-DBB7-4CBD-8C76-6DAE38521500}" srcOrd="0" destOrd="0" presId="urn:microsoft.com/office/officeart/2005/8/layout/list1"/>
    <dgm:cxn modelId="{0532C039-9017-45EA-913F-BD3194E67161}" type="presParOf" srcId="{40E0048D-458E-400E-B97E-83D1BE53E352}" destId="{2EFE0A80-CDAF-4582-9308-0285C814B5B5}" srcOrd="1" destOrd="0" presId="urn:microsoft.com/office/officeart/2005/8/layout/list1"/>
    <dgm:cxn modelId="{49D7709E-0767-459B-8B61-BABCCCA17207}" type="presParOf" srcId="{F0C4BD95-5868-431F-9E66-59D0B5A2C71E}" destId="{892A2AEA-9DAA-45B1-AE53-39E1FCEF95A3}" srcOrd="1" destOrd="0" presId="urn:microsoft.com/office/officeart/2005/8/layout/list1"/>
    <dgm:cxn modelId="{144B9D00-DC3F-4D77-BCEE-76DD42F62671}" type="presParOf" srcId="{F0C4BD95-5868-431F-9E66-59D0B5A2C71E}" destId="{212C9664-BBAA-437E-92CE-91C98965411A}" srcOrd="2" destOrd="0" presId="urn:microsoft.com/office/officeart/2005/8/layout/list1"/>
    <dgm:cxn modelId="{D709A12F-37E6-401C-97DC-4B40C7920A9A}" type="presParOf" srcId="{F0C4BD95-5868-431F-9E66-59D0B5A2C71E}" destId="{C8929EF0-A885-4CEB-BA29-E57D2E38BA3A}" srcOrd="3" destOrd="0" presId="urn:microsoft.com/office/officeart/2005/8/layout/list1"/>
    <dgm:cxn modelId="{8D61E6FE-B2E3-4DAC-8290-4FD7A33A711F}" type="presParOf" srcId="{F0C4BD95-5868-431F-9E66-59D0B5A2C71E}" destId="{242D773A-0AB0-47E4-8571-7038C858E243}" srcOrd="4" destOrd="0" presId="urn:microsoft.com/office/officeart/2005/8/layout/list1"/>
    <dgm:cxn modelId="{A1311768-82C8-4829-AED2-40D699049DB7}" type="presParOf" srcId="{242D773A-0AB0-47E4-8571-7038C858E243}" destId="{87D5DEC9-BCAE-4CE1-B942-128FF8DF10D5}" srcOrd="0" destOrd="0" presId="urn:microsoft.com/office/officeart/2005/8/layout/list1"/>
    <dgm:cxn modelId="{BBCE97C0-EC53-4A75-9140-71C0A676F3E4}" type="presParOf" srcId="{242D773A-0AB0-47E4-8571-7038C858E243}" destId="{B1CFF7E9-731D-4E09-BE85-A95477DD3272}" srcOrd="1" destOrd="0" presId="urn:microsoft.com/office/officeart/2005/8/layout/list1"/>
    <dgm:cxn modelId="{D3320057-C7A0-4300-BC8C-BE568ABB1BEF}" type="presParOf" srcId="{F0C4BD95-5868-431F-9E66-59D0B5A2C71E}" destId="{893D61C6-75B0-48F1-A183-8757193DA278}" srcOrd="5" destOrd="0" presId="urn:microsoft.com/office/officeart/2005/8/layout/list1"/>
    <dgm:cxn modelId="{BC84A344-2742-41B5-8521-0A1E73D9AF16}" type="presParOf" srcId="{F0C4BD95-5868-431F-9E66-59D0B5A2C71E}" destId="{DA44D9D0-D1BF-4F04-94F0-C363421415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2C9664-BBAA-437E-92CE-91C98965411A}">
      <dsp:nvSpPr>
        <dsp:cNvPr id="0" name=""/>
        <dsp:cNvSpPr/>
      </dsp:nvSpPr>
      <dsp:spPr>
        <a:xfrm>
          <a:off x="0" y="1891200"/>
          <a:ext cx="69364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FE0A80-CDAF-4582-9308-0285C814B5B5}">
      <dsp:nvSpPr>
        <dsp:cNvPr id="0" name=""/>
        <dsp:cNvSpPr/>
      </dsp:nvSpPr>
      <dsp:spPr>
        <a:xfrm>
          <a:off x="346821" y="1463160"/>
          <a:ext cx="4855502" cy="856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526" tIns="0" rIns="18352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MECANISMOS HUMORALES</a:t>
          </a:r>
          <a:endParaRPr lang="es-ES" sz="2900" b="1" kern="1200" dirty="0"/>
        </a:p>
      </dsp:txBody>
      <dsp:txXfrm>
        <a:off x="346821" y="1463160"/>
        <a:ext cx="4855502" cy="856080"/>
      </dsp:txXfrm>
    </dsp:sp>
    <dsp:sp modelId="{DA44D9D0-D1BF-4F04-94F0-C363421415BE}">
      <dsp:nvSpPr>
        <dsp:cNvPr id="0" name=""/>
        <dsp:cNvSpPr/>
      </dsp:nvSpPr>
      <dsp:spPr>
        <a:xfrm>
          <a:off x="0" y="3206640"/>
          <a:ext cx="69364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FF7E9-731D-4E09-BE85-A95477DD3272}">
      <dsp:nvSpPr>
        <dsp:cNvPr id="0" name=""/>
        <dsp:cNvSpPr/>
      </dsp:nvSpPr>
      <dsp:spPr>
        <a:xfrm>
          <a:off x="346821" y="2778600"/>
          <a:ext cx="4855502" cy="8560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526" tIns="0" rIns="183526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MECANISMOS NEURONALES</a:t>
          </a:r>
          <a:endParaRPr lang="es-ES" sz="2900" b="1" kern="1200" dirty="0"/>
        </a:p>
      </dsp:txBody>
      <dsp:txXfrm>
        <a:off x="346821" y="2778600"/>
        <a:ext cx="4855502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5654B-685C-45CD-B866-65A150EDF870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79B2-5112-4191-9DD8-448B86D3AC4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79B2-5112-4191-9DD8-448B86D3AC4F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10/04/2012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pequenos-enemigos-4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23528" y="90872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NEUROENDOCRINOLOGÍA   </a:t>
            </a:r>
          </a:p>
          <a:p>
            <a:pPr algn="ctr"/>
            <a:r>
              <a:rPr lang="es-ES" sz="5400" b="1" dirty="0" smtClean="0"/>
              <a:t>DEL ESTRÉS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868144" y="4797152"/>
            <a:ext cx="327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66"/>
                </a:solidFill>
              </a:rPr>
              <a:t>Cristina Salas Salas</a:t>
            </a:r>
          </a:p>
          <a:p>
            <a:pPr algn="ctr"/>
            <a:r>
              <a:rPr lang="es-ES" sz="2400" b="1" dirty="0" smtClean="0">
                <a:solidFill>
                  <a:srgbClr val="FF0066"/>
                </a:solidFill>
              </a:rPr>
              <a:t>Elena García Sánchez </a:t>
            </a:r>
          </a:p>
          <a:p>
            <a:pPr algn="ctr"/>
            <a:r>
              <a:rPr lang="es-ES" sz="2400" b="1" dirty="0" smtClean="0">
                <a:solidFill>
                  <a:srgbClr val="FF0066"/>
                </a:solidFill>
              </a:rPr>
              <a:t>María </a:t>
            </a:r>
            <a:r>
              <a:rPr lang="es-ES" sz="2400" b="1" dirty="0" smtClean="0">
                <a:solidFill>
                  <a:srgbClr val="FF0066"/>
                </a:solidFill>
              </a:rPr>
              <a:t>Julián </a:t>
            </a:r>
            <a:r>
              <a:rPr lang="es-ES" sz="2400" b="1" dirty="0" smtClean="0">
                <a:solidFill>
                  <a:srgbClr val="FF0066"/>
                </a:solidFill>
              </a:rPr>
              <a:t>Martín </a:t>
            </a:r>
          </a:p>
          <a:p>
            <a:pPr algn="ctr"/>
            <a:r>
              <a:rPr lang="es-ES" sz="2400" b="1" dirty="0" smtClean="0">
                <a:solidFill>
                  <a:srgbClr val="FF0066"/>
                </a:solidFill>
              </a:rPr>
              <a:t>María Jara Abril</a:t>
            </a:r>
            <a:endParaRPr lang="es-ES" sz="2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AFRONTAMIENTO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Imagen" descr="antiestré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676650" cy="4448175"/>
          </a:xfrm>
          <a:prstGeom prst="rect">
            <a:avLst/>
          </a:prstGeom>
        </p:spPr>
      </p:pic>
      <p:pic>
        <p:nvPicPr>
          <p:cNvPr id="5" name="4 Imagen" descr="ira...est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22014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4644008" y="4725144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   Afrontamiento activo</a:t>
            </a:r>
          </a:p>
          <a:p>
            <a:endParaRPr lang="es-E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   Afrontamiento evasivo</a:t>
            </a:r>
            <a:endParaRPr lang="es-E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s-ES" b="1" dirty="0" smtClean="0"/>
              <a:t>EJE HIPOTALAMO-HIPOFISARIO-ADRENAL (HHA)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20608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9900CC"/>
                </a:solidFill>
              </a:rPr>
              <a:t>DEFENSA contra situaciones de estrés</a:t>
            </a:r>
            <a:endParaRPr lang="es-ES" sz="2800" b="1" dirty="0">
              <a:solidFill>
                <a:srgbClr val="9900CC"/>
              </a:solidFill>
            </a:endParaRPr>
          </a:p>
        </p:txBody>
      </p:sp>
      <p:pic>
        <p:nvPicPr>
          <p:cNvPr id="1026" name="Picture 2" descr="http://4.bp.blogspot.com/_yXRGg0T2KCU/TGSmnYnBqqI/AAAAAAAAAlI/j4WwuqOSX40/s1600/alarma+de+incend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1584176" cy="1584176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1979712" y="2996952"/>
            <a:ext cx="1080120" cy="5760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131840" y="292494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ACTIVACIÓN: reta al organismo, haciendo peligrar su homeostasis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42210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RESPUESTA</a:t>
            </a:r>
            <a:r>
              <a:rPr lang="es-ES" sz="2400" b="1" dirty="0" smtClean="0"/>
              <a:t>: rápida y eficaz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1520" y="57332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ESTRÉS ADAPTATIVO</a:t>
            </a:r>
            <a:endParaRPr lang="es-ES" sz="3200" b="1" dirty="0"/>
          </a:p>
        </p:txBody>
      </p:sp>
      <p:sp>
        <p:nvSpPr>
          <p:cNvPr id="12" name="11 Flecha abajo"/>
          <p:cNvSpPr/>
          <p:nvPr/>
        </p:nvSpPr>
        <p:spPr>
          <a:xfrm>
            <a:off x="1979712" y="5085184"/>
            <a:ext cx="432048" cy="64807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Cerrar llave"/>
          <p:cNvSpPr/>
          <p:nvPr/>
        </p:nvSpPr>
        <p:spPr>
          <a:xfrm>
            <a:off x="4139952" y="4149080"/>
            <a:ext cx="360040" cy="2160240"/>
          </a:xfrm>
          <a:prstGeom prst="rightBrace">
            <a:avLst>
              <a:gd name="adj1" fmla="val 474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644008" y="4437112"/>
            <a:ext cx="4320480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-</a:t>
            </a:r>
            <a:r>
              <a:rPr lang="es-ES" sz="2800" b="1" dirty="0" smtClean="0">
                <a:latin typeface="Candara" pitchFamily="34" charset="0"/>
                <a:ea typeface="Tahoma" pitchFamily="34" charset="0"/>
                <a:cs typeface="Tahoma" pitchFamily="34" charset="0"/>
              </a:rPr>
              <a:t>ACTIVACIÓN DEL SISTEMA NERVIOSO SIMPÁTICO</a:t>
            </a:r>
            <a:endParaRPr lang="es-ES" sz="2000" b="1" dirty="0" smtClean="0"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endParaRPr lang="es-ES" sz="2000" b="1" dirty="0" smtClean="0"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2000" b="1" dirty="0" smtClean="0">
                <a:latin typeface="Candar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s-ES" sz="2800" b="1" dirty="0" smtClean="0">
                <a:latin typeface="Candara" pitchFamily="34" charset="0"/>
                <a:ea typeface="Tahoma" pitchFamily="34" charset="0"/>
                <a:cs typeface="Tahoma" pitchFamily="34" charset="0"/>
              </a:rPr>
              <a:t>ACTIVACIÓN DEL EJE HHA</a:t>
            </a:r>
            <a:endParaRPr lang="es-ES" sz="2000" b="1" dirty="0"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764704"/>
            <a:ext cx="41044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ACTIVACIÓN PROLONGADA DEL SISTEMA DE ADAPTACIÓN AL ESTRÉS:</a:t>
            </a:r>
            <a:endParaRPr lang="es-ES" sz="25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48064" y="6926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ESTRÉS CRÓNICO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http://3.bp.blogspot.com/_xxUZdj01LgE/SXyr1bMrlBI/AAAAAAAAAGg/dDADHohoV3A/s400/estres_obes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304256" cy="28309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3568" y="3501008"/>
            <a:ext cx="396044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000" dirty="0" smtClean="0"/>
              <a:t>Antagonizan la insulina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Aumentan la presión sanguínea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Deterioran crecimiento y la reparación de los tejidos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Suprimen la función inmune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32040" y="4869160"/>
            <a:ext cx="399593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Hipersecreción de glucocorticoides (envejecimiento) 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Trastornos neurodegenerativos y afectivos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2" y="24928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RIESGO PARA LA SALUD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Activación del sistema nervioso simpático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06084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SECRECIÓN DE CATECOLAMINAS</a:t>
            </a:r>
          </a:p>
          <a:p>
            <a:pPr algn="ctr"/>
            <a:r>
              <a:rPr lang="es-ES" sz="3600" b="1" dirty="0" smtClean="0"/>
              <a:t>(médula adrenal)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7170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EFECTOS CARDIOVASCULARES Y METABÓLICOS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4509120"/>
            <a:ext cx="554461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 </a:t>
            </a:r>
            <a:r>
              <a:rPr lang="es-ES" sz="2000" b="1" dirty="0" smtClean="0"/>
              <a:t>AGITACIÓN RESPIRATORIA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INCREMENTOS DE ADRENALINA EN SANGRE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AUMENTO DE LA SECRECIÓN DEL SUDOR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AUMENTO DE LA FRECUENCIA CARDIACA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/>
              <a:t> ETC.</a:t>
            </a:r>
            <a:endParaRPr lang="es-ES" sz="2000" b="1" dirty="0"/>
          </a:p>
        </p:txBody>
      </p:sp>
      <p:pic>
        <p:nvPicPr>
          <p:cNvPr id="30724" name="Picture 4" descr="http://wikis.lib.ncsu.edu/images/2/2c/AdrenalCrossSection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1772816"/>
            <a:ext cx="255577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00800" cy="10661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Activación del eje HHA: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124744"/>
            <a:ext cx="860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200" b="1" dirty="0" smtClean="0"/>
          </a:p>
          <a:p>
            <a:r>
              <a:rPr lang="es-ES" sz="2200" b="1" dirty="0" smtClean="0"/>
              <a:t>HIPOTALAMO-HIPÓFISIS-GLÁNDULAS SUPRARRENALES-TEJIDOS DIANA</a:t>
            </a:r>
            <a:endParaRPr lang="es-ES" sz="2200" b="1" dirty="0"/>
          </a:p>
        </p:txBody>
      </p:sp>
      <p:sp>
        <p:nvSpPr>
          <p:cNvPr id="5" name="4 Flecha abajo"/>
          <p:cNvSpPr/>
          <p:nvPr/>
        </p:nvSpPr>
        <p:spPr>
          <a:xfrm>
            <a:off x="4355976" y="1844824"/>
            <a:ext cx="360040" cy="5760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2492896"/>
            <a:ext cx="87484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CRH/ACTH/GLUCOCORTICOIDES/MINERALOCORTICOIDES/ANDRÓGENOS SUPRARRENALES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306896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HIPOTÁLAMO HIPÓFISIS:</a:t>
            </a:r>
            <a:endParaRPr lang="es-ES" sz="3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3861048"/>
            <a:ext cx="5652120" cy="233910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Activación de </a:t>
            </a:r>
            <a:r>
              <a:rPr lang="es-ES" b="1" dirty="0" smtClean="0">
                <a:solidFill>
                  <a:srgbClr val="FF0000"/>
                </a:solidFill>
              </a:rPr>
              <a:t>CRH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b="1" dirty="0" smtClean="0">
                <a:sym typeface="Wingdings" pitchFamily="2" charset="2"/>
              </a:rPr>
              <a:t>circulación portal hipofisaria</a:t>
            </a:r>
          </a:p>
          <a:p>
            <a:pPr algn="just"/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Unión CRH-receptores </a:t>
            </a:r>
            <a:r>
              <a:rPr lang="es-ES" b="1" dirty="0" smtClean="0">
                <a:sym typeface="Wingdings" pitchFamily="2" charset="2"/>
              </a:rPr>
              <a:t>(CRH-1; CRH-2)</a:t>
            </a:r>
          </a:p>
          <a:p>
            <a:pPr algn="just"/>
            <a:r>
              <a:rPr lang="es-ES" b="1" dirty="0" smtClean="0">
                <a:sym typeface="Wingdings" pitchFamily="2" charset="2"/>
              </a:rPr>
              <a:t>Estimula expresión POMCsíntesis y liberación de 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ACTH</a:t>
            </a:r>
          </a:p>
          <a:p>
            <a:pPr algn="just"/>
            <a:endParaRPr lang="es-ES" dirty="0" smtClean="0">
              <a:sym typeface="Wingdings" pitchFamily="2" charset="2"/>
            </a:endParaRPr>
          </a:p>
          <a:p>
            <a:pPr algn="just"/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ACTH (receptor MC2-R</a:t>
            </a:r>
            <a:r>
              <a:rPr lang="es-ES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sz="2000" b="1" dirty="0" smtClean="0">
                <a:sym typeface="Wingdings" pitchFamily="2" charset="2"/>
              </a:rPr>
              <a:t>crecimiento cortex adrenal</a:t>
            </a:r>
            <a:endParaRPr lang="es-ES" b="1" dirty="0" smtClean="0">
              <a:sym typeface="Wingdings" pitchFamily="2" charset="2"/>
            </a:endParaRPr>
          </a:p>
          <a:p>
            <a:pPr algn="just"/>
            <a:r>
              <a:rPr lang="es-ES" b="1" dirty="0" smtClean="0">
                <a:sym typeface="Wingdings" pitchFamily="2" charset="2"/>
              </a:rPr>
              <a:t>Estimula la secreción de 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GLUCOCORTICOIDES (CORTISOL)</a:t>
            </a:r>
          </a:p>
          <a:p>
            <a:pPr algn="just"/>
            <a:r>
              <a:rPr lang="es-ES" b="1" dirty="0" smtClean="0">
                <a:sym typeface="Wingdings" pitchFamily="2" charset="2"/>
              </a:rPr>
              <a:t>Menor medida mineralocorticoides, y andrógenos suprarrenales</a:t>
            </a:r>
            <a:endParaRPr lang="es-ES" b="1" dirty="0"/>
          </a:p>
        </p:txBody>
      </p:sp>
      <p:pic>
        <p:nvPicPr>
          <p:cNvPr id="13" name="12 Imagen" descr="http://www.neuroclassics.org/ESTRES/04_HPA.jpg"/>
          <p:cNvPicPr/>
          <p:nvPr/>
        </p:nvPicPr>
        <p:blipFill>
          <a:blip r:embed="rId2" cstate="print"/>
          <a:srcRect l="28264" t="9471" r="21818" b="11894"/>
          <a:stretch>
            <a:fillRect/>
          </a:stretch>
        </p:blipFill>
        <p:spPr bwMode="auto">
          <a:xfrm>
            <a:off x="5963285" y="3284984"/>
            <a:ext cx="31807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052736"/>
            <a:ext cx="62646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- Aumento de la disponibilidad de energía</a:t>
            </a:r>
          </a:p>
          <a:p>
            <a:r>
              <a:rPr lang="es-ES" b="1" dirty="0" smtClean="0"/>
              <a:t>- Adaptación óptima a las demandas cambiantes del ambiente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60648"/>
            <a:ext cx="4536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7030A0"/>
                </a:solidFill>
              </a:rPr>
              <a:t>GLUCOCORTICOIDES EFECTOS</a:t>
            </a:r>
            <a:r>
              <a:rPr lang="es-ES" b="1" dirty="0" smtClean="0">
                <a:solidFill>
                  <a:srgbClr val="7030A0"/>
                </a:solidFill>
              </a:rPr>
              <a:t>: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59233" t="38826" r="6926" b="23476"/>
          <a:stretch>
            <a:fillRect/>
          </a:stretch>
        </p:blipFill>
        <p:spPr bwMode="auto">
          <a:xfrm>
            <a:off x="899592" y="2060848"/>
            <a:ext cx="7272808" cy="43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s-ES" b="1" dirty="0" smtClean="0"/>
              <a:t>HORMONAS IMPLICADAS EN EL ESTRÉS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841776"/>
            <a:ext cx="8532440" cy="2016224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Capa glomerular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b="1" dirty="0" smtClean="0">
                <a:solidFill>
                  <a:schemeClr val="tx1"/>
                </a:solidFill>
              </a:rPr>
              <a:t>ALDOSTERONA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Capa fascicular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b="1" dirty="0" smtClean="0">
                <a:solidFill>
                  <a:schemeClr val="tx1"/>
                </a:solidFill>
              </a:rPr>
              <a:t>CORTISOL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Capa reticular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b="1" dirty="0" smtClean="0">
                <a:solidFill>
                  <a:schemeClr val="tx1"/>
                </a:solidFill>
              </a:rPr>
              <a:t>ANDRÓGENOS: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DHEA y androstenodiona</a:t>
            </a:r>
          </a:p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Médula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b="1" dirty="0" smtClean="0">
                <a:solidFill>
                  <a:schemeClr val="tx1"/>
                </a:solidFill>
              </a:rPr>
              <a:t>CATECOLAMINAS: adrenalina, noradrenalina y dopamina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r.kalipedia.com/kalipediamedia/cienciasnaturales/media/200704/17/delavida/20070417klpcnavid_139.Ees.S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5286375" cy="2124075"/>
          </a:xfrm>
          <a:prstGeom prst="rect">
            <a:avLst/>
          </a:prstGeom>
          <a:noFill/>
        </p:spPr>
      </p:pic>
      <p:pic>
        <p:nvPicPr>
          <p:cNvPr id="1028" name="Picture 4" descr="http://tuendocrinologo.com/site/images/stories/M-images/suprarr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2792698" cy="309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4464496" cy="3096344"/>
          </a:xfrm>
        </p:spPr>
        <p:txBody>
          <a:bodyPr>
            <a:noAutofit/>
          </a:bodyPr>
          <a:lstStyle/>
          <a:p>
            <a:pPr algn="l"/>
            <a:r>
              <a:rPr lang="es-ES" dirty="0" smtClean="0"/>
              <a:t>SE SECRETAN CUANDO APARECE </a:t>
            </a:r>
            <a:r>
              <a:rPr lang="es-ES" b="1" dirty="0" smtClean="0"/>
              <a:t>ESTRÉS</a:t>
            </a:r>
            <a:r>
              <a:rPr lang="es-ES" dirty="0" smtClean="0"/>
              <a:t> EN EL ORGANISMO: </a:t>
            </a:r>
            <a:r>
              <a:rPr lang="es-ES" b="1" dirty="0" smtClean="0"/>
              <a:t>PREPARAN AL SUJETO PARA HACER FRENTE CUALQUIER SITUACION DE ESTRÉS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pic>
        <p:nvPicPr>
          <p:cNvPr id="1026" name="Picture 2" descr="http://www.adrformacion.com/udsimg/estres/1/estres_mucho_trab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00072"/>
            <a:ext cx="4228331" cy="3395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4"/>
                </a:solidFill>
              </a:rPr>
              <a:t>CORTISOL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es-ES" dirty="0" smtClean="0"/>
              <a:t>Picos máximos en la </a:t>
            </a:r>
            <a:r>
              <a:rPr lang="es-ES" b="1" dirty="0" smtClean="0"/>
              <a:t>PRIMAVERA:</a:t>
            </a:r>
            <a:r>
              <a:rPr lang="es-ES" dirty="0" smtClean="0">
                <a:sym typeface="Wingdings" pitchFamily="2" charset="2"/>
              </a:rPr>
              <a:t> ↑suicidios</a:t>
            </a:r>
          </a:p>
          <a:p>
            <a:r>
              <a:rPr lang="es-ES" dirty="0" smtClean="0">
                <a:sym typeface="Wingdings" pitchFamily="2" charset="2"/>
              </a:rPr>
              <a:t>Picos máximos </a:t>
            </a:r>
            <a:r>
              <a:rPr lang="es-ES" b="1" dirty="0" smtClean="0">
                <a:sym typeface="Wingdings" pitchFamily="2" charset="2"/>
              </a:rPr>
              <a:t>antes de levantarnos:</a:t>
            </a:r>
            <a:r>
              <a:rPr lang="es-ES" dirty="0" smtClean="0">
                <a:sym typeface="Wingdings" pitchFamily="2" charset="2"/>
              </a:rPr>
              <a:t> situación de ESTRÉS</a:t>
            </a:r>
            <a:endParaRPr lang="es-ES" dirty="0"/>
          </a:p>
        </p:txBody>
      </p:sp>
      <p:pic>
        <p:nvPicPr>
          <p:cNvPr id="15364" name="Picture 4" descr="C:\Users\usuario\Desktop\RitmoCortisol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683" y="3356992"/>
            <a:ext cx="5365317" cy="316835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508104" y="1700808"/>
            <a:ext cx="302433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RITMO CIRCADIANO (diario)</a:t>
            </a:r>
          </a:p>
          <a:p>
            <a:pPr>
              <a:buFontTx/>
              <a:buChar char="-"/>
            </a:pPr>
            <a:r>
              <a:rPr lang="es-ES" dirty="0" smtClean="0"/>
              <a:t>RITMO ULTRADIANO</a:t>
            </a:r>
          </a:p>
          <a:p>
            <a:pPr>
              <a:buFontTx/>
              <a:buChar char="-"/>
            </a:pPr>
            <a:r>
              <a:rPr lang="es-ES" dirty="0" smtClean="0"/>
              <a:t>RITMO INFRADIANO (anual)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chemeClr val="accent4"/>
                </a:solidFill>
              </a:rPr>
              <a:t>CORTISOL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4608512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u="sng" dirty="0" smtClean="0">
                <a:solidFill>
                  <a:srgbClr val="00B050"/>
                </a:solidFill>
              </a:rPr>
              <a:t>TRANSPORTE</a:t>
            </a:r>
            <a:r>
              <a:rPr lang="es-ES" b="1" dirty="0" smtClean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es-ES" b="1" dirty="0" smtClean="0">
                <a:solidFill>
                  <a:srgbClr val="00B050"/>
                </a:solidFill>
              </a:rPr>
              <a:t>TRANSCORTINA</a:t>
            </a:r>
          </a:p>
          <a:p>
            <a:pPr algn="just"/>
            <a:r>
              <a:rPr lang="es-ES" b="1" dirty="0" smtClean="0">
                <a:solidFill>
                  <a:srgbClr val="00B050"/>
                </a:solidFill>
              </a:rPr>
              <a:t>Albúmina </a:t>
            </a:r>
          </a:p>
          <a:p>
            <a:pPr algn="just"/>
            <a:r>
              <a:rPr lang="es-ES" b="1" dirty="0" smtClean="0">
                <a:solidFill>
                  <a:srgbClr val="00B050"/>
                </a:solidFill>
              </a:rPr>
              <a:t>LIBRE (acción)</a:t>
            </a:r>
          </a:p>
          <a:p>
            <a:pPr algn="just"/>
            <a:endParaRPr lang="es-ES" b="1" dirty="0" smtClean="0">
              <a:solidFill>
                <a:srgbClr val="00B050"/>
              </a:solidFill>
            </a:endParaRPr>
          </a:p>
          <a:p>
            <a:pPr algn="just"/>
            <a:r>
              <a:rPr lang="es-ES" b="1" u="sng" dirty="0" smtClean="0">
                <a:solidFill>
                  <a:srgbClr val="00B050"/>
                </a:solidFill>
              </a:rPr>
              <a:t>METABOLISMO</a:t>
            </a:r>
            <a:r>
              <a:rPr lang="es-ES" b="1" dirty="0" smtClean="0">
                <a:solidFill>
                  <a:srgbClr val="00B050"/>
                </a:solidFill>
              </a:rPr>
              <a:t>: hígado </a:t>
            </a:r>
          </a:p>
          <a:p>
            <a:pPr algn="just"/>
            <a:endParaRPr lang="es-ES" b="1" dirty="0" smtClean="0">
              <a:solidFill>
                <a:srgbClr val="00B050"/>
              </a:solidFill>
            </a:endParaRPr>
          </a:p>
          <a:p>
            <a:pPr algn="just"/>
            <a:r>
              <a:rPr lang="es-ES" b="1" u="sng" dirty="0" smtClean="0">
                <a:solidFill>
                  <a:srgbClr val="00B050"/>
                </a:solidFill>
              </a:rPr>
              <a:t>MECANISMO DE ACCION</a:t>
            </a:r>
            <a:r>
              <a:rPr lang="es-ES" b="1" dirty="0" smtClean="0">
                <a:solidFill>
                  <a:srgbClr val="00B050"/>
                </a:solidFill>
              </a:rPr>
              <a:t>: receptores nucleares: GR</a:t>
            </a:r>
          </a:p>
          <a:p>
            <a:pPr algn="just"/>
            <a:endParaRPr lang="es-ES" b="1" dirty="0" smtClean="0">
              <a:solidFill>
                <a:srgbClr val="00B050"/>
              </a:solidFill>
            </a:endParaRPr>
          </a:p>
          <a:p>
            <a:pPr algn="just"/>
            <a:r>
              <a:rPr lang="es-ES" b="1" dirty="0" smtClean="0">
                <a:solidFill>
                  <a:srgbClr val="00B050"/>
                </a:solidFill>
              </a:rPr>
              <a:t>Tejidos diana </a:t>
            </a:r>
            <a:r>
              <a:rPr lang="es-ES" b="1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ES" b="1" u="sng" dirty="0" smtClean="0">
                <a:solidFill>
                  <a:srgbClr val="00B050"/>
                </a:solidFill>
                <a:sym typeface="Wingdings" pitchFamily="2" charset="2"/>
              </a:rPr>
              <a:t>CORTISONA</a:t>
            </a:r>
            <a:endParaRPr lang="es-ES" b="1" u="sng" dirty="0" smtClean="0">
              <a:solidFill>
                <a:srgbClr val="00B050"/>
              </a:solidFill>
            </a:endParaRPr>
          </a:p>
        </p:txBody>
      </p:sp>
      <p:pic>
        <p:nvPicPr>
          <p:cNvPr id="16386" name="Picture 2" descr="http://upload.wikimedia.org/wikipedia/commons/thumb/0/0d/Cortisol2.svg/250px-Cortisol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36181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¿Qué es el estrés?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Fases del estrés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Tipos de estrés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Consecuencias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Afrontamiento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Eje hipotálamo-hipofisario-adrenal.</a:t>
            </a:r>
          </a:p>
          <a:p>
            <a:pPr marL="1771650" lvl="3" indent="-514350">
              <a:buFont typeface="Wingdings" pitchFamily="2" charset="2"/>
              <a:buChar char="q"/>
            </a:pPr>
            <a:r>
              <a:rPr lang="es-ES" dirty="0" smtClean="0">
                <a:solidFill>
                  <a:srgbClr val="7030A0"/>
                </a:solidFill>
              </a:rPr>
              <a:t>Activación del sistema nervioso simpático</a:t>
            </a:r>
          </a:p>
          <a:p>
            <a:pPr marL="1771650" lvl="3" indent="-514350">
              <a:buFont typeface="Wingdings" pitchFamily="2" charset="2"/>
              <a:buChar char="q"/>
            </a:pPr>
            <a:r>
              <a:rPr lang="es-ES" dirty="0" smtClean="0">
                <a:solidFill>
                  <a:srgbClr val="7030A0"/>
                </a:solidFill>
              </a:rPr>
              <a:t>Activación del eje HHA</a:t>
            </a:r>
          </a:p>
          <a:p>
            <a:pPr marL="1771650" lvl="3" indent="-514350">
              <a:buFont typeface="Wingdings" pitchFamily="2" charset="2"/>
              <a:buChar char="q"/>
            </a:pPr>
            <a:r>
              <a:rPr lang="es-ES" dirty="0" smtClean="0">
                <a:solidFill>
                  <a:srgbClr val="7030A0"/>
                </a:solidFill>
              </a:rPr>
              <a:t>Hormonas implicadas en el estrés (cortisol, aldosterona, DHEA y androstendiona, catecolaminas)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solidFill>
                  <a:srgbClr val="7030A0"/>
                </a:solidFill>
              </a:rPr>
              <a:t>Regulación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</a:rPr>
              <a:t>ÍNDICE</a:t>
            </a:r>
            <a:endParaRPr lang="es-ES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1952" t="12784" r="32439" b="11932"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332656"/>
            <a:ext cx="259228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/>
              <a:t>ACCIONES CORTISOL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rgbClr val="FC64D4"/>
                </a:solidFill>
              </a:rPr>
              <a:t>ALDOSTERONA</a:t>
            </a:r>
            <a:endParaRPr lang="es-ES" b="1" dirty="0">
              <a:solidFill>
                <a:srgbClr val="FC64D4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4029" t="8807" r="14542" b="9617"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96136" y="1340768"/>
            <a:ext cx="33478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Mecanismo de acción: </a:t>
            </a:r>
          </a:p>
          <a:p>
            <a:r>
              <a:rPr lang="es-ES" dirty="0" smtClean="0"/>
              <a:t>Receptores GR y MR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4896544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/>
              <a:t>Acciones de la </a:t>
            </a:r>
            <a:br>
              <a:rPr lang="es-ES" b="1" dirty="0" smtClean="0"/>
            </a:br>
            <a:r>
              <a:rPr lang="es-ES" b="1" dirty="0" smtClean="0"/>
              <a:t>ALDOSTERONA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2952328" cy="252028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↑ reabsorción de sodio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↑ excreción de potasio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l="18455" t="27537" r="49218" b="31403"/>
          <a:stretch>
            <a:fillRect/>
          </a:stretch>
        </p:blipFill>
        <p:spPr bwMode="auto">
          <a:xfrm>
            <a:off x="4139952" y="3329608"/>
            <a:ext cx="50040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nosolosalud.com/img/2011/5/4/118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271363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95936" y="292494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También en las glándulas lacrimales, digestivas…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4869160"/>
            <a:ext cx="2808312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/>
              <a:t>CANALES DE NA Y K DEPENDIENTES DE ALDOSTERONA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872" cy="9361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DHEA y androstenodiona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3024336" cy="4464496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es-ES" sz="2400" b="1" u="sng" dirty="0" smtClean="0">
                <a:solidFill>
                  <a:schemeClr val="accent5">
                    <a:lumMod val="75000"/>
                  </a:schemeClr>
                </a:solidFill>
              </a:rPr>
              <a:t>TRANSPORTE</a:t>
            </a:r>
          </a:p>
          <a:p>
            <a:pPr marL="457200" indent="-457200" algn="just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Albumina</a:t>
            </a:r>
            <a:endParaRPr lang="es-E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Libres 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(activas) </a:t>
            </a:r>
          </a:p>
          <a:p>
            <a:pPr algn="l"/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GLOBULINA FIJADORA DE ESTEROIDES SEXUALES</a:t>
            </a: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endParaRPr lang="es-ES" sz="2000" dirty="0" smtClean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58112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5">
                    <a:lumMod val="75000"/>
                  </a:schemeClr>
                </a:solidFill>
              </a:rPr>
              <a:t>METABOLISMO</a:t>
            </a:r>
          </a:p>
          <a:p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Estas hormonas son degradadas por 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hígado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riñón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484" name="AutoShape 4" descr="data:image/jpeg;base64,/9j/4AAQSkZJRgABAQAAAQABAAD/2wCEAAkGBhASEBIUEBQUEBQSDw8SFBAQEBAQDxUPFBAVFBQQFBQXGyYeFxkjGRQUHy8gIycpLCwsFR4xNTAqNSYrLCkBCQoKDgwOFw8PGikcHBwpKSkpKSkpKSkpKSkpKSkpKSkpKSkpLCkpKSkpKSksKSkpLCkpLCksKSwpLCwpLCksKf/AABEIAMABBwMBIgACEQEDEQH/xAAbAAEAAgMBAQAAAAAAAAAAAAAAAwQBAgUGB//EAD4QAAICAQIDAwkGBQMEAwAAAAABAgMRBCEFEjFBUWEGEyJxgZGhsdEVIzJTcpMUUsHh8DNCsmOCkvEHFkP/xAAaAQEAAwEBAQAAAAAAAAAAAAAAAQIDBAUG/8QAJBEBAQACAgICAgIDAAAAAAAAAAECEQMhEjEEQSJRMpETFFL/2gAMAwEAAhEDEQA/APrQACAAAAAAAAAAAAaW2KKyyquefXZdy2X9ymWcxaYYXJblYl1ZBPWrsTfr2HmEkV7UjHLlv06MODH7u21munjZRXry2U3e5fibfhnb3G0pGqjnojO52+3Rhx4z1E9cY9glZg1jomYlon3sppp0zC3ct1WFB0zRLBz7i20WStNZHG5UldlFrUOTXR+459lDXtI2tIxsWNOsCvS9+5YhpmEq1sVkxCBaelY/hWEdMwihKER5tLqzDsiiN1Oo2hOxfhk/U/SRZr4i/wDfH2x+jKf8T4G0LMmkzyjLLiwy9x0q9bB+HrRMpJ9N/Uc+qCLC0/caTmv3HLlw4/VWQVI2zTx+L19QazOWOfLC43S2AC6gAAAAAAAAAYkEq9u7MqeEJsgnM48r278Mem1lxUtnkzKwVV5eWVbSaZroyWqaMGa6iYM7Uc5ELsJpwIJRC001lMhle0bsjsIaxFZqZGKnnqaTZpHLaCy3ztPZEkb2RwgWqYEaRdNVJs2822WUsGrkTpl5KU9ORyoRekiKcAvMlKVRhbFiUCKcPX7gnSai0t13HOhsTQsJZ3Fd5twQ1y3MmmF25uSdrwAOpxgAAAAAAABhmQxRVt6leyzBLfLGTm6jUdhxX29PD026svUQ2KOmkmi7QyFslyETblMw6CRbTnt7RyRBOBayQzQsaSq7gQWQ7y1MhsexRtjXPuFC3MXEmlW4aLUEW64leKLdJMZ53pI44RAW5xK8ok2McUUkzWT7zdmjKtY0aXd8zRwN8mGyNropRIovDLEkVL7EiUV0KbFlZ8TJS0moy1/nYYNcPTl5fbugA6nCAAAAAAAAGGZMTewqY5usmca+lZbcsbetZ8Tr6lHB1s8vBx5e3pYemNNxTGz9529JflZR5XUaSUovk6xjKXqUVlvJe4Hq5pLm3XTOSNJl309fp7u82nMoVW/Ujs4pHsw0njLaj7u8bRMN3p0ec0lIr1ahSWV3mZWEbTMdMzsK9lhtKRWnIjbWRBcyXTPcqTs3LGklv7Qle5sMs02FS175NqbQplNupKZHJkXnDDsRbbKYkkQWMlVhU1epUWurb7itbYxJ0MN95BDiEG8PZ9zK+q1vcFr0m1mrUV7Diz4jztJPG/V9ClxTiDeYp+t/0Ja6OVcslhx2a7U0Xk0xtdvh+nXNs2/Hp2MwR8Is9Lf/ADZgvix5Pb1QAOlwgAAAAAAABhoyAOVxJ4R5+zqdrjEzl6XTOc1Fdvy7zlyn5dPQ48pMd1f0Gif8NdLtnVZFerlf9fkcbQQzBJdf6ntJVJVuK2Sg18DymnhjBbk6kivBl5XKpKdU+kv/AGjV6OuTzLfHTO7Xq7iaemUvWRrRT7DH264v0zjGKUXt3dfabefOPqNXCr/Umov+XPpe5blG7ytqj+CMp+zlXxKeUaY8eWXcj0srirdYecn5X91ePXP+xrT5Xwz97XL/ALJKXwwJlE3iz/TuQg29i7SlE5+i8qNHPCU/Nt9li5E33cz2O1VVGXTD9xO2d69opSbNObB01o9uwjs0SfX4Es/PHelWvUNGZag1t4fj/dj17ED0/dOL8Ob+4X3L6Sy1RU1V6ksPOexo3s00l1KdkX/jITvSr5lp5zn4muoueMLqzecmV3uyymVRV6TPjl+9tnp/KLRYmrEvxLD/AFL+xydEsSh4Tj8z2Wq06nBxfauvc+xm3HPKVy8uXhnK8nonif8AnczJtCvlsx0w2vgwMYnO7seuAB0OEAAAAAAAAAAHI4pQ+pNwfRckeZ/ikvdHuL860+psUmPe2lzvj4sNHloww2u5te5nqjzmohi2aXZJ/Hcpzem3xr3Ympz29naee4txG21uNTcIdMraUvHPYvA6XE9XyUy75eivb1KmhlBxTXxOLO/Ue38bjl3lZtxZcJaW6y+pBPh8s9PV6j1eouTxsiCxxwYWad2Ntnp5Wzh8sbZIJaf3o9HqLo+zvOTfNZ+hEq1wunHsqynlLxydaziVlGi0vLlWSlZunhyUdor5FW2K2/r6zp62pOWkzvy6azCf8zmln4HTxdS1xfI4vLPDD9q9XlJr8elfNeChXt7XHJDZq9XP8V9zT7HZPHuTwdHzcH0RFZbttjYyvJa6f9Tjn049mmn2ycv1Nv5lSzSS7NvUkjq6jU4ZRs1OW8CZW1GfDhPpT/jdXX/p3W1ruVkmn7GzreS/HNdbqIxsk7a8vznNCL5Ypfi5klhlvgnAJal+ltBbyljfH8q8T2UdFVTBQrioxXclv4t9prK8/l8ZelK9IrKO5Pqp9i7yKs0c1WdLTmyC75w/5LJ7M8vwerN0PDL90X9T1B0cU6cXyb+Tl8T0PpKcV1eJY9TwwdQGnjGHnQAFlAHC1XHZ16/zPJOyt6JW4qr55qzz7hlvKxHBBwnj87pUKanDzl/E8YhCKcdNdOMabYtuUWocr26tdgHpAed4Z5YxunBKtwhZpLNXXZK6nDphKKXOk/u2+b/dhLHVvKjpT5cVS5o+bk7ObSxrrrspt87LUuaqUJqXL/8AnJtvZJZ3QHpQeZo8prldqa7qpOcdTpNPRRB1tudumdrTtzjHoybb6JdGdfh/FlZ55Ti6Z6ezkthZKDUW4KcZ86fK4uLynn14AvgrfadH51X71f1H2nR+dV+9X9QLIK32nR+dV+9X9R9p0fnVfvV/UCycPikMXN/zRT/ozp/adH51X71f1OfxXU0y5XG2ptNra6ro1+opnNxtw5eOccDyi/04fql/xOdp9XiP+e86fG4KVa5ZQk1NPljZBtrGOiZw4Vzx+B+483kxy/T6L4fLhMbLlP7dGWsfrKV2sbZhQn/JL3ELonneL9zMvHL9O7/Lxf8AU/ss1PtKc7t9ye2Sj1WHjo0VbLEyNdr+Us3Khutzl9EluXuI6vFtOOn8P7OqyjgcQbddsV2wb9x0dRLnoos7opSXcliLfq6M7OPHfHlI8zn5PHmwtXLNd3FKereXuVbLN/V3fP1EcVl9pyzF6F5N9pLrfHdnV8nuCTvml0XVvuXea8L8mrLpJJbbN5/CvFs+h8O4ZCiCjDdv8Uu1s0xwcXPzz1Eum0MaoKMFhL4+LK+qqz7i1OZz9Vf2Gzgs/alZBI1rjliSyyWKJUdjgFKzKXdFR9r3fwwdopcHp5aY5WHLMn7enwwXTswmo8zly8srQAFmYAAKy4dX5/z+/nPMqnOfR83z8+Md/N2kNHBKYShKKlmuzV2Rbm/x6qTla34NvbuL4A8nw3yLcHbCfJGi6q6F1MLZ3SudjTU5TlVCUHH0t+aTfNu9joz8kqJSnKc77JzVH3krvvIyom51Tg0lyyi5S7N+Z5TO2AON/wDVafvHKd0rLLqr3e7sXRuqhyQnBxSUcRbWMYabymXNBwiupWY5rHdNztnc1ZZZLHL6bxhpRSSWMJbJF0AVvsyj8mr9mv6D7Mo/Jq/Zr+hZAFb7Mo/Jq/Zr+g+zKPyav2a/oWQBW+zKPyav2a/oVuI8Mo83L7qrbD/0a+md+w6RpfHMZLvi/kRfSZdV43ifDaHTNear/C2n5qH0PAwpr3ThXt/04/Q+i6mb5JY68ktvHHT3nzZfifiedlt9B8eyVL/DVfyQ/bh9DdaSrryQ/wDCGPkR565Fe7279luZ9vQ/HXpmSxssRXdFJLPeaK14PR6PyQ1FkVJQxnfMtvmT0/8Ax9c36bhFevmfswJjazvyMJ1K8pp4+l6XTt/S0zscI8m9RXTLz0Pup+lFt5klh+i4+K+R7Dh3kfp6nzSXnJY6z6Z8EdyemjODjLGH8Gunx+Z0Yfg875OePL6fLuB+Td1/Nycsq63yqybaeMZS8dj12h8iqq8OyTsa7F6Mfq/gdXhHClp4OKxvZKTSeyz2IuuRWyb2rOTKzW0MIKKxFKK7ksfIedNLLMFWdhKNLVtywc3USyySUytZIK2sE2np5pRj/NJL2dvwKtctzp8HWbo57m/ci2PuKZ3WNr0qXcADteWAAAAAAAAAAAAAAAAAAAEAgPMTXpy7nJ/NnhONcEnVZnHotvD7OXwPfRh6b/U/my/CqLW6T8Hg4co9nDLxj5NRopzliEZNvooo9v5NeR/JJWX4ck8qC3SeOrfeegho64vMYxj6lgsV2ESNM+a5TUWTSW5lTRiTReuTSKcTatms5EcbCq8nSSeCGQkyKyWCFsYhuKskWbJEEuwL1o0QWR2LTgV7ApVaHU63BY/fR/TP5HJS3OzwR/eL1NfAvj/KMs/4V3wAdjzQAAAAAAAAAAAAAAAAAAADS+eIyb7It/ADi1QzJvvk38S1y4Kmkl0ydBo4XrIXI085uZtIOUhfS1GxGOczVp9jMqR2p0httwR6Sbk34G99Ca64Kun1Vdc1DmzKXZt08QtbJHQkiC8llIis3GlcclOZonuTziQ43IX23bKsy0yvYiUVXZ0OEWfeR/Vj4FJxLPC195H9SLY+4yy/jXqQAdrzAAAAAAAAAAAAAAAAAAACvxBZqs/RL5Fgh1ckq5t9FF5IvpM9uJUy5G7Yowra8USwmcT1tJpSMQXaQysMwsIWdGEtjScyKu7YxKZKnixLcrPQwcnLHpd/bsTuRpGW5C9nTblNZMzKRA7AjUbNkckQWWbklDb6hGm2CC2JYsaSKN1whY1k2T8OrzbDm6c627MkEDaq5qyt9isi2/aXxvbPPH8a9kADseYAAAAAAAAAAAAAAAAAAAUeKz9BR/ma6PfC3ZeKdi5pvP8At2+pnyXWLbhx3nFSvHTvItZpnH0ktizTBczJ9S8LD6NHHHo5XuRxYW56kr6bEV1ajLwCmWS3hPcl86QxRLEhOzmNVMWSNOZZBUs5bFebM2T2IJSCGGtyWMsGiZrNhFpbcVZSE5GKoczy+hKu1jS1OW/YSXUZWMbF3TVeiuxG8a0F46vD7+euL7cYa8Vsywc7hcsOcfVL4YfyR0Tsxu48rkx8crAAFlH/2Q=="/>
          <p:cNvSpPr>
            <a:spLocks noChangeAspect="1" noChangeArrowheads="1"/>
          </p:cNvSpPr>
          <p:nvPr/>
        </p:nvSpPr>
        <p:spPr bwMode="auto">
          <a:xfrm>
            <a:off x="63500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486" name="AutoShape 6" descr="data:image/jpeg;base64,/9j/4AAQSkZJRgABAQAAAQABAAD/2wCEAAkGBhASEBIUEBQUEBQSDw8SFBAQEBAQDxUPFBAVFBQQFBQXGyYeFxkjGRQUHy8gIycpLCwsFR4xNTAqNSYrLCkBCQoKDgwOFw8PGikcHBwpKSkpKSkpKSkpKSkpKSkpKSkpKSkpLCkpKSkpKSksKSkpLCkpLCksKSwpLCwpLCksKf/AABEIAMABBwMBIgACEQEDEQH/xAAbAAEAAgMBAQAAAAAAAAAAAAAAAwQBAgUGB//EAD4QAAICAQIDAwkGBQMEAwAAAAABAgMRBCEFEjFBUWEGEyJxgZGhsdEVIzJTcpMUUsHh8DNCsmOCkvEHFkP/xAAaAQEAAwEBAQAAAAAAAAAAAAAAAQIDBAUG/8QAJBEBAQACAgICAgIDAAAAAAAAAAECEQMhEjEEQSJRMpETFFL/2gAMAwEAAhEDEQA/APrQACAAAAAAAAAAAAaW2KKyyquefXZdy2X9ymWcxaYYXJblYl1ZBPWrsTfr2HmEkV7UjHLlv06MODH7u21munjZRXry2U3e5fibfhnb3G0pGqjnojO52+3Rhx4z1E9cY9glZg1jomYlon3sppp0zC3ct1WFB0zRLBz7i20WStNZHG5UldlFrUOTXR+459lDXtI2tIxsWNOsCvS9+5YhpmEq1sVkxCBaelY/hWEdMwihKER5tLqzDsiiN1Oo2hOxfhk/U/SRZr4i/wDfH2x+jKf8T4G0LMmkzyjLLiwy9x0q9bB+HrRMpJ9N/Uc+qCLC0/caTmv3HLlw4/VWQVI2zTx+L19QazOWOfLC43S2AC6gAAAAAAAAAYkEq9u7MqeEJsgnM48r278Mem1lxUtnkzKwVV5eWVbSaZroyWqaMGa6iYM7Uc5ELsJpwIJRC001lMhle0bsjsIaxFZqZGKnnqaTZpHLaCy3ztPZEkb2RwgWqYEaRdNVJs2822WUsGrkTpl5KU9ORyoRekiKcAvMlKVRhbFiUCKcPX7gnSai0t13HOhsTQsJZ3Fd5twQ1y3MmmF25uSdrwAOpxgAAAAAAABhmQxRVt6leyzBLfLGTm6jUdhxX29PD026svUQ2KOmkmi7QyFslyETblMw6CRbTnt7RyRBOBayQzQsaSq7gQWQ7y1MhsexRtjXPuFC3MXEmlW4aLUEW64leKLdJMZ53pI44RAW5xK8ok2McUUkzWT7zdmjKtY0aXd8zRwN8mGyNropRIovDLEkVL7EiUV0KbFlZ8TJS0moy1/nYYNcPTl5fbugA6nCAAAAAAAAGGZMTewqY5usmca+lZbcsbetZ8Tr6lHB1s8vBx5e3pYemNNxTGz9529JflZR5XUaSUovk6xjKXqUVlvJe4Hq5pLm3XTOSNJl309fp7u82nMoVW/Ujs4pHsw0njLaj7u8bRMN3p0ec0lIr1ahSWV3mZWEbTMdMzsK9lhtKRWnIjbWRBcyXTPcqTs3LGklv7Qle5sMs02FS175NqbQplNupKZHJkXnDDsRbbKYkkQWMlVhU1epUWurb7itbYxJ0MN95BDiEG8PZ9zK+q1vcFr0m1mrUV7Diz4jztJPG/V9ClxTiDeYp+t/0Ja6OVcslhx2a7U0Xk0xtdvh+nXNs2/Hp2MwR8Is9Lf/ADZgvix5Pb1QAOlwgAAAAAAABhoyAOVxJ4R5+zqdrjEzl6XTOc1Fdvy7zlyn5dPQ48pMd1f0Gif8NdLtnVZFerlf9fkcbQQzBJdf6ntJVJVuK2Sg18DymnhjBbk6kivBl5XKpKdU+kv/AGjV6OuTzLfHTO7Xq7iaemUvWRrRT7DH264v0zjGKUXt3dfabefOPqNXCr/Umov+XPpe5blG7ytqj+CMp+zlXxKeUaY8eWXcj0srirdYecn5X91ePXP+xrT5Xwz97XL/ALJKXwwJlE3iz/TuQg29i7SlE5+i8qNHPCU/Nt9li5E33cz2O1VVGXTD9xO2d69opSbNObB01o9uwjs0SfX4Es/PHelWvUNGZag1t4fj/dj17ED0/dOL8Ob+4X3L6Sy1RU1V6ksPOexo3s00l1KdkX/jITvSr5lp5zn4muoueMLqzecmV3uyymVRV6TPjl+9tnp/KLRYmrEvxLD/AFL+xydEsSh4Tj8z2Wq06nBxfauvc+xm3HPKVy8uXhnK8nonif8AnczJtCvlsx0w2vgwMYnO7seuAB0OEAAAAAAAAAAHI4pQ+pNwfRckeZ/ikvdHuL860+psUmPe2lzvj4sNHloww2u5te5nqjzmohi2aXZJ/Hcpzem3xr3Ympz29naee4txG21uNTcIdMraUvHPYvA6XE9XyUy75eivb1KmhlBxTXxOLO/Ue38bjl3lZtxZcJaW6y+pBPh8s9PV6j1eouTxsiCxxwYWad2Ntnp5Wzh8sbZIJaf3o9HqLo+zvOTfNZ+hEq1wunHsqynlLxydaziVlGi0vLlWSlZunhyUdor5FW2K2/r6zp62pOWkzvy6azCf8zmln4HTxdS1xfI4vLPDD9q9XlJr8elfNeChXt7XHJDZq9XP8V9zT7HZPHuTwdHzcH0RFZbttjYyvJa6f9Tjn049mmn2ycv1Nv5lSzSS7NvUkjq6jU4ZRs1OW8CZW1GfDhPpT/jdXX/p3W1ruVkmn7GzreS/HNdbqIxsk7a8vznNCL5Ypfi5klhlvgnAJal+ltBbyljfH8q8T2UdFVTBQrioxXclv4t9prK8/l8ZelK9IrKO5Pqp9i7yKs0c1WdLTmyC75w/5LJ7M8vwerN0PDL90X9T1B0cU6cXyb+Tl8T0PpKcV1eJY9TwwdQGnjGHnQAFlAHC1XHZ16/zPJOyt6JW4qr55qzz7hlvKxHBBwnj87pUKanDzl/E8YhCKcdNdOMabYtuUWocr26tdgHpAed4Z5YxunBKtwhZpLNXXZK6nDphKKXOk/u2+b/dhLHVvKjpT5cVS5o+bk7ObSxrrrspt87LUuaqUJqXL/8AnJtvZJZ3QHpQeZo8prldqa7qpOcdTpNPRRB1tudumdrTtzjHoybb6JdGdfh/FlZ55Ti6Z6ezkthZKDUW4KcZ86fK4uLynn14AvgrfadH51X71f1H2nR+dV+9X9QLIK32nR+dV+9X9R9p0fnVfvV/UCycPikMXN/zRT/ozp/adH51X71f1OfxXU0y5XG2ptNra6ro1+opnNxtw5eOccDyi/04fql/xOdp9XiP+e86fG4KVa5ZQk1NPljZBtrGOiZw4Vzx+B+483kxy/T6L4fLhMbLlP7dGWsfrKV2sbZhQn/JL3ELonneL9zMvHL9O7/Lxf8AU/ss1PtKc7t9ye2Sj1WHjo0VbLEyNdr+Us3Khutzl9EluXuI6vFtOOn8P7OqyjgcQbddsV2wb9x0dRLnoos7opSXcliLfq6M7OPHfHlI8zn5PHmwtXLNd3FKereXuVbLN/V3fP1EcVl9pyzF6F5N9pLrfHdnV8nuCTvml0XVvuXea8L8mrLpJJbbN5/CvFs+h8O4ZCiCjDdv8Uu1s0xwcXPzz1Eum0MaoKMFhL4+LK+qqz7i1OZz9Vf2Gzgs/alZBI1rjliSyyWKJUdjgFKzKXdFR9r3fwwdopcHp5aY5WHLMn7enwwXTswmo8zly8srQAFmYAAKy4dX5/z+/nPMqnOfR83z8+Md/N2kNHBKYShKKlmuzV2Rbm/x6qTla34NvbuL4A8nw3yLcHbCfJGi6q6F1MLZ3SudjTU5TlVCUHH0t+aTfNu9joz8kqJSnKc77JzVH3krvvIyom51Tg0lyyi5S7N+Z5TO2AON/wDVafvHKd0rLLqr3e7sXRuqhyQnBxSUcRbWMYabymXNBwiupWY5rHdNztnc1ZZZLHL6bxhpRSSWMJbJF0AVvsyj8mr9mv6D7Mo/Jq/Zr+hZAFb7Mo/Jq/Zr+g+zKPyav2a/oWQBW+zKPyav2a/oVuI8Mo83L7qrbD/0a+md+w6RpfHMZLvi/kRfSZdV43ifDaHTNear/C2n5qH0PAwpr3ThXt/04/Q+i6mb5JY68ktvHHT3nzZfifiedlt9B8eyVL/DVfyQ/bh9DdaSrryQ/wDCGPkR565Fe7279luZ9vQ/HXpmSxssRXdFJLPeaK14PR6PyQ1FkVJQxnfMtvmT0/8Ax9c36bhFevmfswJjazvyMJ1K8pp4+l6XTt/S0zscI8m9RXTLz0Pup+lFt5klh+i4+K+R7Dh3kfp6nzSXnJY6z6Z8EdyemjODjLGH8Gunx+Z0Yfg875OePL6fLuB+Td1/Nycsq63yqybaeMZS8dj12h8iqq8OyTsa7F6Mfq/gdXhHClp4OKxvZKTSeyz2IuuRWyb2rOTKzW0MIKKxFKK7ksfIedNLLMFWdhKNLVtywc3USyySUytZIK2sE2np5pRj/NJL2dvwKtctzp8HWbo57m/ci2PuKZ3WNr0qXcADteWAAAAAAAAAAAAAAAAAAAEAgPMTXpy7nJ/NnhONcEnVZnHotvD7OXwPfRh6b/U/my/CqLW6T8Hg4co9nDLxj5NRopzliEZNvooo9v5NeR/JJWX4ck8qC3SeOrfeegho64vMYxj6lgsV2ESNM+a5TUWTSW5lTRiTReuTSKcTatms5EcbCq8nSSeCGQkyKyWCFsYhuKskWbJEEuwL1o0QWR2LTgV7ApVaHU63BY/fR/TP5HJS3OzwR/eL1NfAvj/KMs/4V3wAdjzQAAAAAAAAAAAAAAAAAAADS+eIyb7It/ADi1QzJvvk38S1y4Kmkl0ydBo4XrIXI085uZtIOUhfS1GxGOczVp9jMqR2p0httwR6Sbk34G99Ca64Kun1Vdc1DmzKXZt08QtbJHQkiC8llIis3GlcclOZonuTziQ43IX23bKsy0yvYiUVXZ0OEWfeR/Vj4FJxLPC195H9SLY+4yy/jXqQAdrzAAAAAAAAAAAAAAAAAAACvxBZqs/RL5Fgh1ckq5t9FF5IvpM9uJUy5G7Yowra8USwmcT1tJpSMQXaQysMwsIWdGEtjScyKu7YxKZKnixLcrPQwcnLHpd/bsTuRpGW5C9nTblNZMzKRA7AjUbNkckQWWbklDb6hGm2CC2JYsaSKN1whY1k2T8OrzbDm6c627MkEDaq5qyt9isi2/aXxvbPPH8a9kADseYAAAAAAAAAAAAAAAAAAAUeKz9BR/ma6PfC3ZeKdi5pvP8At2+pnyXWLbhx3nFSvHTvItZpnH0ktizTBczJ9S8LD6NHHHo5XuRxYW56kr6bEV1ajLwCmWS3hPcl86QxRLEhOzmNVMWSNOZZBUs5bFebM2T2IJSCGGtyWMsGiZrNhFpbcVZSE5GKoczy+hKu1jS1OW/YSXUZWMbF3TVeiuxG8a0F46vD7+euL7cYa8Vsywc7hcsOcfVL4YfyR0Tsxu48rkx8crAAFlH/2Q=="/>
          <p:cNvSpPr>
            <a:spLocks noChangeAspect="1" noChangeArrowheads="1"/>
          </p:cNvSpPr>
          <p:nvPr/>
        </p:nvSpPr>
        <p:spPr bwMode="auto">
          <a:xfrm>
            <a:off x="63500" y="-8763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488" name="Picture 8" descr="http://img.lineayforma.com.s3.amazonaws.com/wp-content/uploads/2009/03/hig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524250" cy="2571751"/>
          </a:xfrm>
          <a:prstGeom prst="rect">
            <a:avLst/>
          </a:prstGeom>
          <a:noFill/>
        </p:spPr>
      </p:pic>
      <p:pic>
        <p:nvPicPr>
          <p:cNvPr id="20490" name="Picture 10" descr="http://www.profesorenlinea.cl/imagenciencias/Urinario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2333625" cy="2695576"/>
          </a:xfrm>
          <a:prstGeom prst="rect">
            <a:avLst/>
          </a:prstGeom>
          <a:noFill/>
        </p:spPr>
      </p:pic>
      <p:sp>
        <p:nvSpPr>
          <p:cNvPr id="20492" name="AutoShape 12" descr="http://1.bp.blogspot.com/_cMC_ur-WgAM/SxXd6jxnlZI/AAAAAAAAAAc/IV6F5IyoJtI/s320/albumina%255B1%255D.gif"/>
          <p:cNvSpPr>
            <a:spLocks noChangeAspect="1" noChangeArrowheads="1"/>
          </p:cNvSpPr>
          <p:nvPr/>
        </p:nvSpPr>
        <p:spPr bwMode="auto">
          <a:xfrm>
            <a:off x="155575" y="-1227138"/>
            <a:ext cx="28765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0494" name="AutoShape 14" descr="http://1.bp.blogspot.com/_cMC_ur-WgAM/SxXd6jxnlZI/AAAAAAAAAAc/IV6F5IyoJtI/s320/albumina%255B1%255D.gif"/>
          <p:cNvSpPr>
            <a:spLocks noChangeAspect="1" noChangeArrowheads="1"/>
          </p:cNvSpPr>
          <p:nvPr/>
        </p:nvSpPr>
        <p:spPr bwMode="auto">
          <a:xfrm>
            <a:off x="155575" y="-1227138"/>
            <a:ext cx="2876550" cy="2562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496" name="Picture 16" descr="http://1.bp.blogspot.com/_cMC_ur-WgAM/SxXd6jxnlZI/AAAAAAAAAAc/IV6F5IyoJtI/s320/albumina%255B1%255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72816"/>
            <a:ext cx="2339752" cy="208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ACCIONES DHEA y androstenodiona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60432" cy="5085184"/>
          </a:xfrm>
        </p:spPr>
        <p:txBody>
          <a:bodyPr>
            <a:normAutofit fontScale="62500" lnSpcReduction="20000"/>
          </a:bodyPr>
          <a:lstStyle/>
          <a:p>
            <a:pPr algn="just"/>
            <a:endParaRPr lang="es-ES" b="1" dirty="0" smtClean="0">
              <a:solidFill>
                <a:schemeClr val="tx2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Interviene en el </a:t>
            </a:r>
            <a:r>
              <a:rPr lang="es-ES" b="1" dirty="0" smtClean="0">
                <a:solidFill>
                  <a:schemeClr val="tx1"/>
                </a:solidFill>
              </a:rPr>
              <a:t>desarrollo del cerebro.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Diferenciación cerebral entre los dos sexos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A PARTIR DE LOS ANDROGENOS SE PRODUCEN LAS </a:t>
            </a:r>
            <a:r>
              <a:rPr lang="es-ES" b="1" dirty="0" smtClean="0">
                <a:solidFill>
                  <a:schemeClr val="tx1"/>
                </a:solidFill>
              </a:rPr>
              <a:t>HORMONAS SEXUALES</a:t>
            </a:r>
            <a:r>
              <a:rPr lang="es-ES" dirty="0" smtClean="0">
                <a:solidFill>
                  <a:schemeClr val="tx1"/>
                </a:solidFill>
              </a:rPr>
              <a:t>:         MASCULINAS Y FEMENINAS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Efecto antidepresivo, mejora el estado de animo del sujeto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Estimula el funcionamiento neurológico, mejora la memoria y protege la degeneración del cerebro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u="sng" dirty="0" smtClean="0">
                <a:solidFill>
                  <a:schemeClr val="tx1"/>
                </a:solidFill>
              </a:rPr>
              <a:t>Alzheimer</a:t>
            </a:r>
            <a:r>
              <a:rPr lang="es-ES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Acciones beneficiosas sobre el cáncer: </a:t>
            </a:r>
            <a:r>
              <a:rPr lang="es-ES" b="1" dirty="0" smtClean="0">
                <a:solidFill>
                  <a:schemeClr val="tx1"/>
                </a:solidFill>
              </a:rPr>
              <a:t>efectos antiproliferante y apoptotico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Mejora la función eréctil, la satisfacción de las relaciones sexuales, el deseo sexual y el orgasmo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Mejora la densidad ósea</a:t>
            </a:r>
            <a:r>
              <a:rPr lang="es-ES" dirty="0" smtClean="0">
                <a:solidFill>
                  <a:schemeClr val="tx1"/>
                </a:solidFill>
              </a:rPr>
              <a:t> actuando así contra la osteoporosis. 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En la piel </a:t>
            </a:r>
            <a:r>
              <a:rPr lang="es-ES" b="1" dirty="0" smtClean="0">
                <a:solidFill>
                  <a:schemeClr val="tx1"/>
                </a:solidFill>
              </a:rPr>
              <a:t>aumenta la producción de sebo, el cual genera una mejoría en la hidratación de la piel, así como a disminución de manchas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Mejora las defensas inmunitarias</a:t>
            </a:r>
            <a:r>
              <a:rPr lang="es-ES" dirty="0" smtClean="0">
                <a:solidFill>
                  <a:schemeClr val="tx1"/>
                </a:solidFill>
              </a:rPr>
              <a:t> y optimiza las propiedades de las vacunas. </a:t>
            </a:r>
          </a:p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CATECOLAMINAS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488832" cy="53732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3900" dirty="0" smtClean="0">
                <a:solidFill>
                  <a:srgbClr val="002060"/>
                </a:solidFill>
              </a:rPr>
              <a:t>Son: </a:t>
            </a:r>
            <a:r>
              <a:rPr lang="es-ES" sz="3900" b="1" u="sng" dirty="0" smtClean="0">
                <a:solidFill>
                  <a:srgbClr val="002060"/>
                </a:solidFill>
              </a:rPr>
              <a:t>ADRENALINA</a:t>
            </a:r>
            <a:r>
              <a:rPr lang="es-ES" sz="3900" dirty="0" smtClean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es-ES" sz="3900" b="1" dirty="0" smtClean="0">
                <a:solidFill>
                  <a:srgbClr val="002060"/>
                </a:solidFill>
              </a:rPr>
              <a:t>NORADRENALINA</a:t>
            </a:r>
            <a:r>
              <a:rPr lang="es-ES" sz="3900" dirty="0" smtClean="0">
                <a:solidFill>
                  <a:srgbClr val="002060"/>
                </a:solidFill>
              </a:rPr>
              <a:t> y </a:t>
            </a:r>
            <a:r>
              <a:rPr lang="es-ES" sz="3900" b="1" dirty="0" smtClean="0">
                <a:solidFill>
                  <a:srgbClr val="002060"/>
                </a:solidFill>
              </a:rPr>
              <a:t>DOPAMINA</a:t>
            </a:r>
          </a:p>
          <a:p>
            <a:pPr algn="just">
              <a:buFont typeface="Wingdings"/>
              <a:buChar char="à"/>
            </a:pPr>
            <a:r>
              <a:rPr lang="es-ES" sz="3900" b="1" dirty="0" smtClean="0">
                <a:solidFill>
                  <a:srgbClr val="00B050"/>
                </a:solidFill>
                <a:sym typeface="Wingdings" pitchFamily="2" charset="2"/>
              </a:rPr>
              <a:t>REACCION RAPIDA AL ESTRÉS</a:t>
            </a:r>
          </a:p>
          <a:p>
            <a:pPr algn="just"/>
            <a:endParaRPr lang="es-ES" sz="2300" b="1" u="sng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just"/>
            <a:r>
              <a:rPr lang="es-ES" sz="3900" b="1" u="sng" dirty="0" smtClean="0">
                <a:solidFill>
                  <a:srgbClr val="002060"/>
                </a:solidFill>
                <a:sym typeface="Wingdings" pitchFamily="2" charset="2"/>
              </a:rPr>
              <a:t>Biosíntesis</a:t>
            </a:r>
            <a:endParaRPr lang="es-ES" sz="3900" b="1" u="sng" dirty="0" smtClean="0">
              <a:sym typeface="Wingdings" pitchFamily="2" charset="2"/>
            </a:endParaRPr>
          </a:p>
          <a:p>
            <a:pPr algn="just"/>
            <a:r>
              <a:rPr lang="es-ES" sz="3900" b="1" dirty="0" smtClean="0">
                <a:solidFill>
                  <a:srgbClr val="002060"/>
                </a:solidFill>
              </a:rPr>
              <a:t>TIROSINA </a:t>
            </a:r>
            <a:r>
              <a:rPr lang="es-ES" sz="3900" b="1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s-ES" sz="3900" b="1" dirty="0" smtClean="0">
                <a:solidFill>
                  <a:srgbClr val="002060"/>
                </a:solidFill>
              </a:rPr>
              <a:t> DOPA </a:t>
            </a:r>
            <a:r>
              <a:rPr lang="es-ES" sz="3900" b="1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s-ES" sz="3900" b="1" dirty="0" smtClean="0">
                <a:solidFill>
                  <a:srgbClr val="002060"/>
                </a:solidFill>
              </a:rPr>
              <a:t> DOPAMINA </a:t>
            </a:r>
            <a:r>
              <a:rPr lang="es-ES" sz="3900" b="1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s-ES" sz="3900" b="1" dirty="0" smtClean="0">
                <a:solidFill>
                  <a:srgbClr val="002060"/>
                </a:solidFill>
              </a:rPr>
              <a:t> NORADRENALINA </a:t>
            </a:r>
            <a:r>
              <a:rPr lang="es-ES" sz="3900" b="1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s-ES" sz="3900" b="1" dirty="0" smtClean="0">
                <a:solidFill>
                  <a:srgbClr val="002060"/>
                </a:solidFill>
              </a:rPr>
              <a:t> ADRENALINA</a:t>
            </a:r>
          </a:p>
          <a:p>
            <a:pPr algn="just"/>
            <a:r>
              <a:rPr lang="es-ES" sz="3900" b="1" dirty="0" smtClean="0">
                <a:solidFill>
                  <a:srgbClr val="002060"/>
                </a:solidFill>
              </a:rPr>
              <a:t>Estimulo para la secreción: </a:t>
            </a:r>
            <a:r>
              <a:rPr lang="es-ES" sz="3900" b="1" dirty="0" smtClean="0">
                <a:solidFill>
                  <a:srgbClr val="00B050"/>
                </a:solidFill>
              </a:rPr>
              <a:t>ACETILCOLINA</a:t>
            </a:r>
          </a:p>
          <a:p>
            <a:pPr algn="just"/>
            <a:endParaRPr lang="es-ES" sz="2900" u="sng" dirty="0" smtClean="0">
              <a:solidFill>
                <a:srgbClr val="002060"/>
              </a:solidFill>
            </a:endParaRPr>
          </a:p>
          <a:p>
            <a:pPr algn="just"/>
            <a:r>
              <a:rPr lang="es-ES" sz="2900" u="sng" dirty="0" smtClean="0">
                <a:solidFill>
                  <a:srgbClr val="002060"/>
                </a:solidFill>
              </a:rPr>
              <a:t>Metabolismo</a:t>
            </a:r>
            <a:endParaRPr lang="es-ES" sz="2900" dirty="0" smtClean="0">
              <a:solidFill>
                <a:srgbClr val="002060"/>
              </a:solidFill>
            </a:endParaRPr>
          </a:p>
          <a:p>
            <a:pPr algn="just"/>
            <a:r>
              <a:rPr lang="es-ES" sz="2900" dirty="0" smtClean="0">
                <a:solidFill>
                  <a:srgbClr val="002060"/>
                </a:solidFill>
              </a:rPr>
              <a:t>La degradación de las catecolaminas se realiza en hígado y riñón.</a:t>
            </a:r>
          </a:p>
          <a:p>
            <a:pPr algn="just"/>
            <a:r>
              <a:rPr lang="es-ES" sz="2900" u="sng" dirty="0" smtClean="0">
                <a:solidFill>
                  <a:srgbClr val="002060"/>
                </a:solidFill>
              </a:rPr>
              <a:t>Mecanismo de acción</a:t>
            </a:r>
            <a:endParaRPr lang="es-ES" sz="2900" dirty="0" smtClean="0">
              <a:solidFill>
                <a:srgbClr val="002060"/>
              </a:solidFill>
            </a:endParaRPr>
          </a:p>
          <a:p>
            <a:pPr algn="just"/>
            <a:r>
              <a:rPr lang="es-ES" sz="2900" dirty="0" smtClean="0">
                <a:solidFill>
                  <a:srgbClr val="002060"/>
                </a:solidFill>
              </a:rPr>
              <a:t>Las catecolaminas actúan a través de los receptores α y β. </a:t>
            </a:r>
          </a:p>
          <a:p>
            <a:pPr algn="just"/>
            <a:r>
              <a:rPr lang="es-ES" sz="2900" dirty="0" smtClean="0">
                <a:solidFill>
                  <a:srgbClr val="002060"/>
                </a:solidFill>
              </a:rPr>
              <a:t>Los receptores beta son para la </a:t>
            </a:r>
            <a:r>
              <a:rPr lang="es-ES" sz="2900" u="sng" dirty="0" smtClean="0">
                <a:solidFill>
                  <a:srgbClr val="002060"/>
                </a:solidFill>
              </a:rPr>
              <a:t>adrenalina</a:t>
            </a:r>
            <a:r>
              <a:rPr lang="es-ES" sz="2900" dirty="0" smtClean="0">
                <a:solidFill>
                  <a:srgbClr val="002060"/>
                </a:solidFill>
              </a:rPr>
              <a:t> mientras que los alfa son para la </a:t>
            </a:r>
            <a:r>
              <a:rPr lang="es-ES" sz="2900" u="sng" dirty="0" smtClean="0">
                <a:solidFill>
                  <a:srgbClr val="002060"/>
                </a:solidFill>
              </a:rPr>
              <a:t>noradrenalina</a:t>
            </a:r>
            <a:r>
              <a:rPr lang="es-ES" sz="29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s-ES" sz="2700" b="1" dirty="0" smtClean="0">
              <a:solidFill>
                <a:srgbClr val="002060"/>
              </a:solidFill>
            </a:endParaRPr>
          </a:p>
          <a:p>
            <a:pPr algn="just"/>
            <a:endParaRPr lang="es-ES" sz="2700" b="1" dirty="0" smtClean="0">
              <a:solidFill>
                <a:srgbClr val="002060"/>
              </a:solidFill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/>
          </a:p>
        </p:txBody>
      </p:sp>
      <p:pic>
        <p:nvPicPr>
          <p:cNvPr id="1026" name="Picture 2" descr="http://www.endocrineweb.com/images2/medu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80728"/>
            <a:ext cx="2843808" cy="222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44071" t="34538" r="13410" b="17614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051720" y="33265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Acciones metabólicas</a:t>
            </a:r>
            <a:endParaRPr lang="es-E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es-ES" b="1" dirty="0" smtClean="0"/>
              <a:t>Acciones cardiovasculares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46516" t="35705" r="12304" b="21587"/>
          <a:stretch>
            <a:fillRect/>
          </a:stretch>
        </p:blipFill>
        <p:spPr bwMode="auto">
          <a:xfrm>
            <a:off x="0" y="141277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s-ES" b="1" dirty="0" smtClean="0"/>
              <a:t>Acciones sobre el musculo liso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45030" t="30682" r="12304" b="21587"/>
          <a:stretch>
            <a:fillRect/>
          </a:stretch>
        </p:blipFill>
        <p:spPr bwMode="auto">
          <a:xfrm>
            <a:off x="323528" y="1268760"/>
            <a:ext cx="86044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REGULACIÓN:</a:t>
            </a:r>
            <a:endParaRPr lang="es-ES" sz="54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331640" y="764704"/>
          <a:ext cx="69364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estres-mor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6840759" cy="6696743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467544" y="1196752"/>
            <a:ext cx="7848872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83568" y="0"/>
            <a:ext cx="7344816" cy="10801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</a:rPr>
              <a:t>¿Qué es el ESTRÉS?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Estímulo que rompe o amenaza el equilibrio interno del individuo de manera transitoria o permanente</a:t>
            </a:r>
            <a:endParaRPr lang="es-ES" sz="2400" b="1" dirty="0"/>
          </a:p>
        </p:txBody>
      </p:sp>
      <p:sp>
        <p:nvSpPr>
          <p:cNvPr id="11" name="10 Flecha abajo"/>
          <p:cNvSpPr/>
          <p:nvPr/>
        </p:nvSpPr>
        <p:spPr>
          <a:xfrm>
            <a:off x="4139952" y="220486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475656" y="2852936"/>
            <a:ext cx="6048672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RESPUESTA biología reactiva frente al factor desestabilizante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139952" y="3573016"/>
            <a:ext cx="504056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11560" y="4293096"/>
            <a:ext cx="7200800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Cambios en el sistema nervioso, endocrino e inmunológico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4139952" y="4869160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55576" y="5445224"/>
            <a:ext cx="73448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SÍNDROME DE ADAPTACION GENERAL</a:t>
            </a:r>
            <a:endParaRPr lang="es-E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b="1" dirty="0" smtClean="0"/>
              <a:t>Mecanismos humorales: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917" t="13067" r="57064" b="31733"/>
          <a:stretch>
            <a:fillRect/>
          </a:stretch>
        </p:blipFill>
        <p:spPr bwMode="auto">
          <a:xfrm>
            <a:off x="683568" y="1988840"/>
            <a:ext cx="79208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Depende principalmente de </a:t>
            </a:r>
            <a:r>
              <a:rPr lang="es-ES" b="1" dirty="0" smtClean="0">
                <a:solidFill>
                  <a:srgbClr val="0070C0"/>
                </a:solidFill>
              </a:rPr>
              <a:t>la ACTH </a:t>
            </a:r>
            <a:r>
              <a:rPr lang="es-ES" b="1" dirty="0" smtClean="0">
                <a:solidFill>
                  <a:srgbClr val="00B050"/>
                </a:solidFill>
              </a:rPr>
              <a:t>, y en menor medida de </a:t>
            </a:r>
            <a:r>
              <a:rPr lang="es-ES" b="1" dirty="0" smtClean="0">
                <a:solidFill>
                  <a:srgbClr val="0070C0"/>
                </a:solidFill>
              </a:rPr>
              <a:t>la ANGIOTENSINA II </a:t>
            </a:r>
            <a:r>
              <a:rPr lang="es-ES" b="1" dirty="0" smtClean="0">
                <a:solidFill>
                  <a:srgbClr val="00B050"/>
                </a:solidFill>
              </a:rPr>
              <a:t>que incrementa la liberación de mineralocorticoides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558924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ACTH: CRH + ADH</a:t>
            </a:r>
          </a:p>
          <a:p>
            <a:r>
              <a:rPr lang="es-ES" sz="1400" b="1" dirty="0" smtClean="0"/>
              <a:t>INHIBICIÓN ACTH: GLUCOCORTICOIDES (nivel hipofisario, nivel hipotalámico)</a:t>
            </a:r>
          </a:p>
          <a:p>
            <a:r>
              <a:rPr lang="es-ES" sz="1400" b="1" dirty="0" smtClean="0"/>
              <a:t>SECRECIÓN ACTH: ritmo circadiano</a:t>
            </a:r>
          </a:p>
          <a:p>
            <a:r>
              <a:rPr lang="es-ES" sz="1400" b="1" dirty="0" smtClean="0"/>
              <a:t>Sistema inmune también regula.</a:t>
            </a:r>
          </a:p>
          <a:p>
            <a:r>
              <a:rPr lang="es-ES" sz="1400" b="1" dirty="0" smtClean="0"/>
              <a:t>Nivel hepático: ANDRÓGENOS Y ESTRÓGENOS.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Mecanismos neuronales: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26876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B050"/>
                </a:solidFill>
              </a:rPr>
              <a:t>Depende principalmente del </a:t>
            </a:r>
            <a:r>
              <a:rPr lang="es-ES" b="1" dirty="0" smtClean="0">
                <a:solidFill>
                  <a:srgbClr val="0070C0"/>
                </a:solidFill>
              </a:rPr>
              <a:t>SISTEMA NERVIOSO SIMPÁTICO </a:t>
            </a:r>
            <a:r>
              <a:rPr lang="es-ES" b="1" dirty="0" smtClean="0">
                <a:solidFill>
                  <a:srgbClr val="00B050"/>
                </a:solidFill>
              </a:rPr>
              <a:t>que estimula la liberación de catecolaminas por parte de la médula suprarrenal.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12734" t="8235" r="13345" b="6471"/>
          <a:stretch>
            <a:fillRect/>
          </a:stretch>
        </p:blipFill>
        <p:spPr bwMode="auto">
          <a:xfrm>
            <a:off x="611560" y="2047874"/>
            <a:ext cx="8064896" cy="44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pequenos-enemigos-4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979712" y="1484784"/>
            <a:ext cx="54726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 smtClean="0"/>
              <a:t>FIN</a:t>
            </a:r>
            <a:endParaRPr lang="es-ES" sz="11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36047" r="20586" b="1867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1295612833_159729095_1-Fotos-de--DEPRESION-ANSIEDAD-ESTRES-LA-SOLUCIoN-SIEMPRE-ESTA-DENTRO-DE-TI-RECURRA-A-PROFESIONA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55576" y="260648"/>
            <a:ext cx="7992888" cy="1008112"/>
          </a:xfrm>
          <a:prstGeom prst="rect">
            <a:avLst/>
          </a:prstGeom>
          <a:solidFill>
            <a:srgbClr val="E12B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/>
              <a:t>TIPOS DE ESTRÉS</a:t>
            </a:r>
          </a:p>
        </p:txBody>
      </p:sp>
      <p:sp>
        <p:nvSpPr>
          <p:cNvPr id="6" name="5 Elipse"/>
          <p:cNvSpPr/>
          <p:nvPr/>
        </p:nvSpPr>
        <p:spPr>
          <a:xfrm>
            <a:off x="0" y="1484784"/>
            <a:ext cx="3960440" cy="2160240"/>
          </a:xfrm>
          <a:prstGeom prst="ellipse">
            <a:avLst/>
          </a:prstGeom>
          <a:solidFill>
            <a:srgbClr val="A92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059832" y="4365104"/>
            <a:ext cx="4536504" cy="2160240"/>
          </a:xfrm>
          <a:prstGeom prst="ellipse">
            <a:avLst/>
          </a:prstGeom>
          <a:solidFill>
            <a:srgbClr val="34D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5076056" y="1772816"/>
            <a:ext cx="3672408" cy="1872208"/>
          </a:xfrm>
          <a:prstGeom prst="ellipse">
            <a:avLst/>
          </a:prstGeom>
          <a:solidFill>
            <a:srgbClr val="28E4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242088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ESTRES-DISTRES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52120" y="23488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AGUDO-CRONICO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79912" y="50851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FÍSICO-MENTAL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est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86" t="22906" r="19563" b="1504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Rectángulo"/>
          <p:cNvSpPr/>
          <p:nvPr/>
        </p:nvSpPr>
        <p:spPr>
          <a:xfrm>
            <a:off x="3635896" y="2996952"/>
            <a:ext cx="2664296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rgbClr val="7030A0"/>
                </a:solidFill>
              </a:rPr>
              <a:t>ESTRÉS</a:t>
            </a:r>
            <a:endParaRPr lang="es-ES" sz="6000" b="1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64088" y="184482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Factores psicológicos:  vulnerabilidad, frustraciones, crisis por cambios…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292080" y="501317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Factores sociales estresantes o acelerados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386104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Factores ambientales:</a:t>
            </a:r>
          </a:p>
          <a:p>
            <a:r>
              <a:rPr lang="es-ES" sz="2400" b="1" dirty="0" smtClean="0"/>
              <a:t>Polución, alimentación, </a:t>
            </a:r>
          </a:p>
          <a:p>
            <a:r>
              <a:rPr lang="es-ES" sz="2400" b="1" dirty="0" smtClean="0"/>
              <a:t>Catástrofes ambientales…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23528" y="2852936"/>
            <a:ext cx="3744416" cy="1512168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Predisposición psicobiológica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220072" y="2492896"/>
            <a:ext cx="3456384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Patrón estereotipo de respuesta fisiológica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339752" y="4797152"/>
            <a:ext cx="3024336" cy="1656184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Fallo del sistema Feedback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8448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todas las personas presentan las mismas consecuencias depende de multitud de aspectos como por ejemplo son:</a:t>
            </a:r>
            <a:endParaRPr lang="es-ES" dirty="0"/>
          </a:p>
        </p:txBody>
      </p:sp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  <a:prstGeom prst="rect">
            <a:avLst/>
          </a:prstGeom>
          <a:solidFill>
            <a:srgbClr val="E12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4800" b="1" dirty="0" smtClean="0"/>
              <a:t>CONSECUENCIAS DEL ESTRÉS</a:t>
            </a:r>
            <a:endParaRPr lang="es-E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  <a:solidFill>
            <a:srgbClr val="FF9999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Enfermedades vinculadas al estrés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3 Proceso alternativo"/>
          <p:cNvSpPr/>
          <p:nvPr/>
        </p:nvSpPr>
        <p:spPr>
          <a:xfrm>
            <a:off x="251520" y="1268760"/>
            <a:ext cx="2664296" cy="1656184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Cardiovasculares</a:t>
            </a:r>
            <a:endParaRPr lang="es-ES" dirty="0"/>
          </a:p>
        </p:txBody>
      </p:sp>
      <p:sp>
        <p:nvSpPr>
          <p:cNvPr id="5" name="4 Proceso alternativo"/>
          <p:cNvSpPr/>
          <p:nvPr/>
        </p:nvSpPr>
        <p:spPr>
          <a:xfrm>
            <a:off x="4860032" y="1484784"/>
            <a:ext cx="2592288" cy="1656184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Respiratorios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Proceso alternativo"/>
          <p:cNvSpPr/>
          <p:nvPr/>
        </p:nvSpPr>
        <p:spPr>
          <a:xfrm>
            <a:off x="251520" y="5013176"/>
            <a:ext cx="2736304" cy="1656184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Gastrointestinales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Proceso alternativo"/>
          <p:cNvSpPr/>
          <p:nvPr/>
        </p:nvSpPr>
        <p:spPr>
          <a:xfrm>
            <a:off x="1907704" y="3140968"/>
            <a:ext cx="2664296" cy="1656184"/>
          </a:xfrm>
          <a:prstGeom prst="flowChartAlternateProcess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Musculares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Proceso alternativo"/>
          <p:cNvSpPr/>
          <p:nvPr/>
        </p:nvSpPr>
        <p:spPr>
          <a:xfrm>
            <a:off x="3347864" y="5013176"/>
            <a:ext cx="2736304" cy="1656184"/>
          </a:xfrm>
          <a:prstGeom prst="flowChartAlternateProcess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Sexuales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5868144" y="3429000"/>
            <a:ext cx="2664296" cy="1584176"/>
          </a:xfrm>
          <a:prstGeom prst="flowChartAlternateProcess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Inmunológicos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Seminario estrés, buscado por mi\Seminario estrés\imágenes del seminario\afrontamien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9162" cy="541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557</TotalTime>
  <Words>855</Words>
  <Application>Microsoft Office PowerPoint</Application>
  <PresentationFormat>Presentación en pantalla (4:3)</PresentationFormat>
  <Paragraphs>177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ÍNDICE</vt:lpstr>
      <vt:lpstr>Diapositiva 3</vt:lpstr>
      <vt:lpstr>Diapositiva 4</vt:lpstr>
      <vt:lpstr>Diapositiva 5</vt:lpstr>
      <vt:lpstr>Diapositiva 6</vt:lpstr>
      <vt:lpstr>CONSECUENCIAS DEL ESTRÉS</vt:lpstr>
      <vt:lpstr>Enfermedades vinculadas al estrés</vt:lpstr>
      <vt:lpstr>Diapositiva 9</vt:lpstr>
      <vt:lpstr>AFRONTAMIENTO</vt:lpstr>
      <vt:lpstr>EJE HIPOTALAMO-HIPOFISARIO-ADRENAL (HHA)</vt:lpstr>
      <vt:lpstr>Diapositiva 12</vt:lpstr>
      <vt:lpstr>Activación del sistema nervioso simpático</vt:lpstr>
      <vt:lpstr>Activación del eje HHA:</vt:lpstr>
      <vt:lpstr>Diapositiva 15</vt:lpstr>
      <vt:lpstr>HORMONAS IMPLICADAS EN EL ESTRÉS</vt:lpstr>
      <vt:lpstr>SE SECRETAN CUANDO APARECE ESTRÉS EN EL ORGANISMO: PREPARAN AL SUJETO PARA HACER FRENTE CUALQUIER SITUACION DE ESTRÉS </vt:lpstr>
      <vt:lpstr>CORTISOL</vt:lpstr>
      <vt:lpstr>CORTISOL</vt:lpstr>
      <vt:lpstr>Diapositiva 20</vt:lpstr>
      <vt:lpstr>ALDOSTERONA</vt:lpstr>
      <vt:lpstr>Acciones de la  ALDOSTERONA</vt:lpstr>
      <vt:lpstr>DHEA y androstenodiona</vt:lpstr>
      <vt:lpstr>ACCIONES DHEA y androstenodiona</vt:lpstr>
      <vt:lpstr>CATECOLAMINAS</vt:lpstr>
      <vt:lpstr>Diapositiva 26</vt:lpstr>
      <vt:lpstr>Acciones cardiovasculares</vt:lpstr>
      <vt:lpstr>Acciones sobre el musculo liso</vt:lpstr>
      <vt:lpstr>REGULACIÓN:</vt:lpstr>
      <vt:lpstr>Mecanismos humorales:</vt:lpstr>
      <vt:lpstr>Mecanismos neuronales: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HORMONAS IMPLICADAS EN EL ESTRÉS</dc:title>
  <dc:creator>usuario</dc:creator>
  <cp:lastModifiedBy>usuario</cp:lastModifiedBy>
  <cp:revision>55</cp:revision>
  <dcterms:created xsi:type="dcterms:W3CDTF">2012-03-31T13:39:47Z</dcterms:created>
  <dcterms:modified xsi:type="dcterms:W3CDTF">2012-04-10T18:40:58Z</dcterms:modified>
</cp:coreProperties>
</file>