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3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28/03/2012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708920"/>
            <a:ext cx="7851648" cy="1828800"/>
          </a:xfrm>
        </p:spPr>
        <p:txBody>
          <a:bodyPr>
            <a:noAutofit/>
          </a:bodyPr>
          <a:lstStyle/>
          <a:p>
            <a:pPr algn="r"/>
            <a:r>
              <a:rPr lang="es-E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UI Light" pitchFamily="34" charset="0"/>
              </a:rPr>
              <a:t>NEUROENDOCRINOLOGÍA DEL DESARROLLO. MADUREZ SEXUAL. DIMORFISMO SEXUAL Y SUS VARIANTES</a:t>
            </a:r>
            <a:endParaRPr lang="es-ES" sz="4800" b="1" dirty="0">
              <a:solidFill>
                <a:schemeClr val="accent3">
                  <a:lumMod val="20000"/>
                  <a:lumOff val="8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pPr algn="just"/>
            <a:r>
              <a:rPr lang="es-ES" dirty="0" smtClean="0"/>
              <a:t>Marta Yera Gilabert</a:t>
            </a:r>
          </a:p>
          <a:p>
            <a:pPr algn="just"/>
            <a:r>
              <a:rPr lang="es-ES" dirty="0" smtClean="0"/>
              <a:t>Patricia Medina Moreno</a:t>
            </a:r>
          </a:p>
          <a:p>
            <a:pPr algn="just"/>
            <a:r>
              <a:rPr lang="es-ES" dirty="0" smtClean="0"/>
              <a:t>Jessica Sánchez Santos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58052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</a:rPr>
              <a:t>FISIOLOGÍA MÉDICA II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DESARROLLO FEMENINO NORMAL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347081">
                <a:tc>
                  <a:txBody>
                    <a:bodyPr/>
                    <a:lstStyle/>
                    <a:p>
                      <a:r>
                        <a:rPr lang="es-ES" dirty="0" smtClean="0"/>
                        <a:t>Mamas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Vello Pubiano</a:t>
                      </a:r>
                      <a:endParaRPr lang="es-ES" dirty="0"/>
                    </a:p>
                  </a:txBody>
                  <a:tcPr/>
                </a:tc>
              </a:tr>
              <a:tr h="347081">
                <a:tc>
                  <a:txBody>
                    <a:bodyPr/>
                    <a:lstStyle/>
                    <a:p>
                      <a:r>
                        <a:rPr lang="es-ES" dirty="0" smtClean="0"/>
                        <a:t>S1:  Aspecto</a:t>
                      </a:r>
                      <a:r>
                        <a:rPr lang="es-ES" baseline="0" dirty="0" smtClean="0"/>
                        <a:t> infantil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P1: Ausencia de vello </a:t>
                      </a:r>
                      <a:endParaRPr lang="es-ES" dirty="0"/>
                    </a:p>
                  </a:txBody>
                  <a:tcPr/>
                </a:tc>
              </a:tr>
              <a:tr h="607392">
                <a:tc>
                  <a:txBody>
                    <a:bodyPr/>
                    <a:lstStyle/>
                    <a:p>
                      <a:r>
                        <a:rPr lang="es-ES" dirty="0" smtClean="0"/>
                        <a:t>S2: Ligera elevación</a:t>
                      </a:r>
                      <a:r>
                        <a:rPr lang="es-ES" baseline="0" dirty="0" smtClean="0"/>
                        <a:t> de la mama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P2: Algún vello rizado y disperso</a:t>
                      </a:r>
                      <a:r>
                        <a:rPr lang="es-ES" baseline="0" dirty="0" smtClean="0"/>
                        <a:t> en labios mayores</a:t>
                      </a:r>
                      <a:endParaRPr lang="es-ES" dirty="0"/>
                    </a:p>
                  </a:txBody>
                  <a:tcPr/>
                </a:tc>
              </a:tr>
              <a:tr h="607392">
                <a:tc>
                  <a:txBody>
                    <a:bodyPr/>
                    <a:lstStyle/>
                    <a:p>
                      <a:r>
                        <a:rPr lang="es-ES" dirty="0" smtClean="0"/>
                        <a:t>S3: Aumento</a:t>
                      </a:r>
                      <a:r>
                        <a:rPr lang="es-ES" baseline="0" dirty="0" smtClean="0"/>
                        <a:t> del diámetro de la areola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P3: El</a:t>
                      </a:r>
                      <a:r>
                        <a:rPr lang="es-ES" baseline="0" dirty="0" smtClean="0"/>
                        <a:t> vello se extiende sobre la sínfisis pubiana</a:t>
                      </a:r>
                      <a:endParaRPr lang="es-ES" dirty="0"/>
                    </a:p>
                  </a:txBody>
                  <a:tcPr/>
                </a:tc>
              </a:tr>
              <a:tr h="607392">
                <a:tc>
                  <a:txBody>
                    <a:bodyPr/>
                    <a:lstStyle/>
                    <a:p>
                      <a:r>
                        <a:rPr lang="es-ES" dirty="0" smtClean="0"/>
                        <a:t>S4: La areola y el pezón sobresalen del contorno</a:t>
                      </a:r>
                      <a:r>
                        <a:rPr lang="es-ES" baseline="0" dirty="0" smtClean="0"/>
                        <a:t> de</a:t>
                      </a:r>
                      <a:r>
                        <a:rPr lang="es-ES" dirty="0" smtClean="0"/>
                        <a:t> la mama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P4: Aspecto</a:t>
                      </a:r>
                      <a:r>
                        <a:rPr lang="es-ES" baseline="0" dirty="0" smtClean="0"/>
                        <a:t> adulto en menor superficie que este</a:t>
                      </a:r>
                      <a:endParaRPr lang="es-ES" dirty="0"/>
                    </a:p>
                  </a:txBody>
                  <a:tcPr/>
                </a:tc>
              </a:tr>
              <a:tr h="607392">
                <a:tc>
                  <a:txBody>
                    <a:bodyPr/>
                    <a:lstStyle/>
                    <a:p>
                      <a:r>
                        <a:rPr lang="es-ES" dirty="0" smtClean="0"/>
                        <a:t>S5: Mama</a:t>
                      </a:r>
                      <a:r>
                        <a:rPr lang="es-ES" baseline="0" dirty="0" smtClean="0"/>
                        <a:t> adulta con contorno redondeado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P5: Distribución</a:t>
                      </a:r>
                      <a:r>
                        <a:rPr lang="es-ES" baseline="0" dirty="0" smtClean="0"/>
                        <a:t> triangular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11960" y="5013176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1. TELARQUIA </a:t>
            </a:r>
          </a:p>
          <a:p>
            <a:endParaRPr lang="es-ES" sz="2000" dirty="0" smtClean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0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2. PUBARQUIA </a:t>
            </a:r>
          </a:p>
          <a:p>
            <a:endParaRPr lang="es-ES" sz="2000" dirty="0" smtClean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ES" sz="20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3. MENARQUIA</a:t>
            </a:r>
          </a:p>
        </p:txBody>
      </p:sp>
      <p:sp>
        <p:nvSpPr>
          <p:cNvPr id="8" name="7 Proceso"/>
          <p:cNvSpPr/>
          <p:nvPr/>
        </p:nvSpPr>
        <p:spPr>
          <a:xfrm>
            <a:off x="1043608" y="5301208"/>
            <a:ext cx="2232248" cy="936104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15616" y="544522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CONCEPTOS</a:t>
            </a:r>
            <a:endParaRPr lang="es-E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3275856" y="5085184"/>
            <a:ext cx="720080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b="1" u="sng" dirty="0" smtClean="0"/>
              <a:t>DIMORFISMO SEXUAL Y SUS VARIANTES</a:t>
            </a:r>
            <a:endParaRPr lang="es-ES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8912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¿Qué es el dimorfismo sexual?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cerebro_azul_y_rosa_articulo_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068960"/>
            <a:ext cx="655272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917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/>
              <a:t>Diferencias cerebrales entre hombre y mujer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4216"/>
            <a:ext cx="8229600" cy="4389120"/>
          </a:xfrm>
        </p:spPr>
        <p:txBody>
          <a:bodyPr/>
          <a:lstStyle/>
          <a:p>
            <a:r>
              <a:rPr lang="es-ES" sz="2800" b="1" dirty="0" smtClean="0">
                <a:latin typeface="+mj-lt"/>
              </a:rPr>
              <a:t>Tamaño</a:t>
            </a:r>
          </a:p>
          <a:p>
            <a:pPr lvl="1"/>
            <a:r>
              <a:rPr lang="es-ES" sz="2800" dirty="0" smtClean="0">
                <a:latin typeface="+mj-lt"/>
              </a:rPr>
              <a:t>Materia gris</a:t>
            </a:r>
          </a:p>
          <a:p>
            <a:pPr lvl="1"/>
            <a:r>
              <a:rPr lang="es-ES" sz="2800" dirty="0" smtClean="0">
                <a:latin typeface="+mj-lt"/>
              </a:rPr>
              <a:t>Materia blanca</a:t>
            </a:r>
          </a:p>
          <a:p>
            <a:pPr lvl="1"/>
            <a:r>
              <a:rPr lang="es-ES" sz="2800" dirty="0" smtClean="0">
                <a:latin typeface="+mj-lt"/>
              </a:rPr>
              <a:t>LCR</a:t>
            </a:r>
          </a:p>
          <a:p>
            <a:r>
              <a:rPr lang="es-ES" sz="2800" b="1" dirty="0" smtClean="0">
                <a:latin typeface="+mj-lt"/>
              </a:rPr>
              <a:t>Cuerpo calloso</a:t>
            </a:r>
          </a:p>
          <a:p>
            <a:r>
              <a:rPr lang="es-ES" sz="2800" b="1" dirty="0" smtClean="0">
                <a:latin typeface="+mj-lt"/>
              </a:rPr>
              <a:t>Hipotálamo:</a:t>
            </a:r>
            <a:endParaRPr lang="es-ES" b="1" dirty="0" smtClean="0">
              <a:latin typeface="+mj-lt"/>
            </a:endParaRPr>
          </a:p>
          <a:p>
            <a:pPr lvl="1"/>
            <a:r>
              <a:rPr lang="es-ES" sz="2800" dirty="0" smtClean="0">
                <a:latin typeface="+mj-lt"/>
              </a:rPr>
              <a:t>Área </a:t>
            </a:r>
            <a:r>
              <a:rPr lang="es-ES" sz="2800" dirty="0" err="1" smtClean="0">
                <a:latin typeface="+mj-lt"/>
              </a:rPr>
              <a:t>preóptica</a:t>
            </a:r>
            <a:endParaRPr lang="es-ES" sz="2800" dirty="0" smtClean="0">
              <a:latin typeface="+mj-lt"/>
            </a:endParaRPr>
          </a:p>
          <a:p>
            <a:pPr lvl="1"/>
            <a:r>
              <a:rPr lang="es-ES" sz="2800" dirty="0" smtClean="0">
                <a:latin typeface="+mj-lt"/>
              </a:rPr>
              <a:t>Núcleo </a:t>
            </a:r>
            <a:r>
              <a:rPr lang="es-ES" sz="2800" dirty="0" err="1" smtClean="0">
                <a:latin typeface="+mj-lt"/>
              </a:rPr>
              <a:t>supraquiasmático</a:t>
            </a:r>
            <a:endParaRPr lang="es-ES" sz="2800" dirty="0" smtClean="0">
              <a:latin typeface="+mj-lt"/>
            </a:endParaRPr>
          </a:p>
          <a:p>
            <a:pPr lvl="1">
              <a:buNone/>
            </a:pPr>
            <a:endParaRPr lang="es-ES" dirty="0" smtClean="0"/>
          </a:p>
        </p:txBody>
      </p:sp>
      <p:pic>
        <p:nvPicPr>
          <p:cNvPr id="4" name="3 Imagen" descr="celulas-madre-y-cere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1"/>
            <a:ext cx="3793232" cy="319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Diferencias cognitivas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906888" cy="4317227"/>
          </a:xfrm>
        </p:spPr>
        <p:txBody>
          <a:bodyPr/>
          <a:lstStyle/>
          <a:p>
            <a:pPr lvl="3">
              <a:buNone/>
            </a:pPr>
            <a:r>
              <a:rPr lang="es-ES" sz="3200" b="1" dirty="0" smtClean="0">
                <a:latin typeface="+mj-lt"/>
              </a:rPr>
              <a:t>VARONES </a:t>
            </a:r>
            <a:r>
              <a:rPr lang="es-ES" sz="3200" b="1" dirty="0" smtClean="0">
                <a:latin typeface="+mj-lt"/>
                <a:sym typeface="Wingdings" pitchFamily="2" charset="2"/>
              </a:rPr>
              <a:t> </a:t>
            </a: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Habilidad visuespacial   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Razonamiento matemático</a:t>
            </a:r>
            <a:r>
              <a:rPr lang="es-ES" dirty="0" smtClean="0">
                <a:sym typeface="Wingdings" pitchFamily="2" charset="2"/>
              </a:rPr>
              <a:t>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16832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es-ES" sz="3200" dirty="0" smtClean="0">
                <a:sym typeface="Wingdings" pitchFamily="2" charset="2"/>
              </a:rPr>
              <a:t>	    </a:t>
            </a:r>
            <a:r>
              <a:rPr lang="es-ES" sz="3200" b="1" dirty="0" smtClean="0">
                <a:latin typeface="+mj-lt"/>
                <a:sym typeface="Wingdings" pitchFamily="2" charset="2"/>
              </a:rPr>
              <a:t>MUJERES</a:t>
            </a:r>
            <a:r>
              <a:rPr lang="es-ES" sz="32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es-ES" dirty="0" smtClean="0">
              <a:sym typeface="Wingdings" pitchFamily="2" charset="2"/>
            </a:endParaRPr>
          </a:p>
          <a:p>
            <a:pPr>
              <a:buNone/>
            </a:pPr>
            <a:endParaRPr lang="es-ES" dirty="0" smtClean="0">
              <a:sym typeface="Wingdings" pitchFamily="2" charset="2"/>
            </a:endParaRPr>
          </a:p>
          <a:p>
            <a:pPr>
              <a:buNone/>
            </a:pPr>
            <a:endParaRPr lang="es-ES" dirty="0" smtClean="0">
              <a:sym typeface="Wingdings" pitchFamily="2" charset="2"/>
            </a:endParaRPr>
          </a:p>
          <a:p>
            <a:endParaRPr lang="es-ES" dirty="0" smtClean="0">
              <a:sym typeface="Wingdings" pitchFamily="2" charset="2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Lingüística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Velocidad perceptiva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Tareas motoras.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Memoria.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>
            <a:off x="1979712" y="2492896"/>
            <a:ext cx="72008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6300192" y="2492896"/>
            <a:ext cx="72008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Diferencias en la corteza cerebral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es-ES" sz="2800" dirty="0" smtClean="0">
                <a:latin typeface="+mj-lt"/>
              </a:rPr>
              <a:t>La corteza parietal </a:t>
            </a:r>
            <a:r>
              <a:rPr lang="es-ES" sz="2800" dirty="0" smtClean="0">
                <a:latin typeface="+mj-lt"/>
                <a:sym typeface="Wingdings" pitchFamily="2" charset="2"/>
              </a:rPr>
              <a:t> </a:t>
            </a:r>
            <a:r>
              <a:rPr lang="es-ES" sz="2800" b="1" dirty="0" smtClean="0">
                <a:latin typeface="+mj-lt"/>
              </a:rPr>
              <a:t>percepción del espacio </a:t>
            </a:r>
            <a:r>
              <a:rPr lang="es-ES" sz="2800" b="1" dirty="0" smtClean="0">
                <a:latin typeface="+mj-lt"/>
                <a:sym typeface="Wingdings" pitchFamily="2" charset="2"/>
              </a:rPr>
              <a:t> </a:t>
            </a:r>
            <a:r>
              <a:rPr lang="es-ES" sz="2800" b="1" dirty="0" smtClean="0">
                <a:latin typeface="+mj-lt"/>
              </a:rPr>
              <a:t>hombres</a:t>
            </a:r>
            <a:r>
              <a:rPr lang="es-ES" sz="2800" dirty="0" smtClean="0">
                <a:latin typeface="+mj-lt"/>
              </a:rPr>
              <a:t>.</a:t>
            </a:r>
          </a:p>
          <a:p>
            <a:endParaRPr lang="es-ES" sz="2800" dirty="0" smtClean="0">
              <a:latin typeface="+mj-lt"/>
            </a:endParaRPr>
          </a:p>
          <a:p>
            <a:r>
              <a:rPr lang="es-ES" sz="2800" dirty="0" smtClean="0">
                <a:latin typeface="+mj-lt"/>
              </a:rPr>
              <a:t>La corteza </a:t>
            </a:r>
            <a:r>
              <a:rPr lang="es-ES" sz="2800" dirty="0" err="1" smtClean="0">
                <a:latin typeface="+mj-lt"/>
              </a:rPr>
              <a:t>prefrontal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dirty="0" smtClean="0">
                <a:latin typeface="+mj-lt"/>
                <a:sym typeface="Wingdings" pitchFamily="2" charset="2"/>
              </a:rPr>
              <a:t></a:t>
            </a:r>
            <a:r>
              <a:rPr lang="es-ES" sz="2800" b="1" dirty="0" smtClean="0">
                <a:latin typeface="+mj-lt"/>
              </a:rPr>
              <a:t>control emocional </a:t>
            </a:r>
            <a:r>
              <a:rPr lang="es-ES" sz="2800" dirty="0" smtClean="0">
                <a:latin typeface="+mj-lt"/>
                <a:sym typeface="Wingdings" pitchFamily="2" charset="2"/>
              </a:rPr>
              <a:t></a:t>
            </a:r>
            <a:r>
              <a:rPr lang="es-ES" sz="2800" b="1" dirty="0" smtClean="0">
                <a:latin typeface="+mj-lt"/>
              </a:rPr>
              <a:t>mujeres</a:t>
            </a:r>
          </a:p>
          <a:p>
            <a:endParaRPr lang="es-ES" sz="2800" dirty="0" smtClean="0">
              <a:latin typeface="+mj-lt"/>
            </a:endParaRPr>
          </a:p>
          <a:p>
            <a:r>
              <a:rPr lang="es-ES" sz="2800" dirty="0" smtClean="0">
                <a:latin typeface="+mj-lt"/>
              </a:rPr>
              <a:t>La corteza </a:t>
            </a:r>
            <a:r>
              <a:rPr lang="es-ES" sz="2800" dirty="0" err="1" smtClean="0">
                <a:latin typeface="+mj-lt"/>
              </a:rPr>
              <a:t>cingulada</a:t>
            </a:r>
            <a:r>
              <a:rPr lang="es-ES" sz="2800" dirty="0" smtClean="0">
                <a:latin typeface="+mj-lt"/>
              </a:rPr>
              <a:t> anterior </a:t>
            </a:r>
            <a:r>
              <a:rPr lang="es-ES" sz="2800" dirty="0" smtClean="0">
                <a:latin typeface="+mj-lt"/>
                <a:sym typeface="Wingdings" pitchFamily="2" charset="2"/>
              </a:rPr>
              <a:t>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b="1" dirty="0" smtClean="0">
                <a:latin typeface="+mj-lt"/>
              </a:rPr>
              <a:t>toma de decisiones </a:t>
            </a:r>
            <a:r>
              <a:rPr lang="es-ES" sz="2800" b="1" dirty="0" smtClean="0">
                <a:latin typeface="+mj-lt"/>
                <a:sym typeface="Wingdings" pitchFamily="2" charset="2"/>
              </a:rPr>
              <a:t>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b="1" dirty="0" smtClean="0">
                <a:latin typeface="+mj-lt"/>
              </a:rPr>
              <a:t>mujeres</a:t>
            </a:r>
            <a:r>
              <a:rPr lang="es-ES" sz="2800" dirty="0" smtClean="0">
                <a:latin typeface="+mj-lt"/>
              </a:rPr>
              <a:t>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rmAutofit/>
          </a:bodyPr>
          <a:lstStyle/>
          <a:p>
            <a:r>
              <a:rPr lang="es-ES" sz="4800" dirty="0" smtClean="0"/>
              <a:t>Diferencias en el sistema límbico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 smtClean="0">
                <a:latin typeface="+mj-lt"/>
              </a:rPr>
              <a:t>La amígdala </a:t>
            </a:r>
            <a:r>
              <a:rPr lang="es-ES" sz="2800" dirty="0" smtClean="0">
                <a:latin typeface="+mj-lt"/>
                <a:sym typeface="Wingdings" pitchFamily="2" charset="2"/>
              </a:rPr>
              <a:t>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b="1" dirty="0" smtClean="0">
                <a:latin typeface="+mj-lt"/>
              </a:rPr>
              <a:t>instintos, las respuestas emocionales rápidas </a:t>
            </a:r>
            <a:r>
              <a:rPr lang="es-ES" sz="2800" b="1" dirty="0" smtClean="0">
                <a:latin typeface="+mj-lt"/>
                <a:sym typeface="Wingdings" pitchFamily="2" charset="2"/>
              </a:rPr>
              <a:t></a:t>
            </a:r>
            <a:r>
              <a:rPr lang="es-ES" sz="2800" b="1" dirty="0" smtClean="0">
                <a:latin typeface="+mj-lt"/>
              </a:rPr>
              <a:t>hombres</a:t>
            </a:r>
            <a:r>
              <a:rPr lang="es-ES" sz="2800" dirty="0" smtClean="0">
                <a:latin typeface="+mj-lt"/>
              </a:rPr>
              <a:t>.</a:t>
            </a:r>
          </a:p>
          <a:p>
            <a:endParaRPr lang="es-ES" sz="2800" dirty="0" smtClean="0">
              <a:latin typeface="+mj-lt"/>
            </a:endParaRPr>
          </a:p>
          <a:p>
            <a:r>
              <a:rPr lang="es-ES" sz="2800" dirty="0" smtClean="0">
                <a:latin typeface="+mj-lt"/>
              </a:rPr>
              <a:t>Los centros del hipotálamo sexuales</a:t>
            </a:r>
            <a:r>
              <a:rPr lang="es-ES" sz="2800" b="1" dirty="0" smtClean="0">
                <a:latin typeface="+mj-lt"/>
              </a:rPr>
              <a:t> </a:t>
            </a:r>
            <a:r>
              <a:rPr lang="es-ES" sz="2800" dirty="0" smtClean="0">
                <a:latin typeface="+mj-lt"/>
              </a:rPr>
              <a:t>mayores </a:t>
            </a:r>
            <a:r>
              <a:rPr lang="es-ES" sz="2800" dirty="0" smtClean="0">
                <a:latin typeface="+mj-lt"/>
                <a:sym typeface="Wingdings" pitchFamily="2" charset="2"/>
              </a:rPr>
              <a:t> </a:t>
            </a:r>
            <a:r>
              <a:rPr lang="es-ES" sz="2800" b="1" dirty="0" smtClean="0">
                <a:latin typeface="+mj-lt"/>
              </a:rPr>
              <a:t>hombres</a:t>
            </a:r>
            <a:r>
              <a:rPr lang="es-ES" sz="2800" dirty="0" smtClean="0">
                <a:latin typeface="+mj-lt"/>
              </a:rPr>
              <a:t>.</a:t>
            </a:r>
          </a:p>
          <a:p>
            <a:endParaRPr lang="es-ES" sz="2800" dirty="0" smtClean="0">
              <a:latin typeface="+mj-lt"/>
            </a:endParaRPr>
          </a:p>
          <a:p>
            <a:r>
              <a:rPr lang="es-ES" sz="2800" dirty="0" smtClean="0">
                <a:latin typeface="+mj-lt"/>
              </a:rPr>
              <a:t>La ínsula </a:t>
            </a:r>
            <a:r>
              <a:rPr lang="es-ES" sz="2800" dirty="0" smtClean="0">
                <a:latin typeface="+mj-lt"/>
                <a:sym typeface="Wingdings" pitchFamily="2" charset="2"/>
              </a:rPr>
              <a:t></a:t>
            </a:r>
            <a:r>
              <a:rPr lang="es-ES" sz="2800" b="1" dirty="0" smtClean="0">
                <a:latin typeface="+mj-lt"/>
              </a:rPr>
              <a:t>sentimientos viscerales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dirty="0" smtClean="0">
                <a:latin typeface="+mj-lt"/>
                <a:sym typeface="Wingdings" pitchFamily="2" charset="2"/>
              </a:rPr>
              <a:t> </a:t>
            </a:r>
            <a:r>
              <a:rPr lang="es-ES" sz="2800" b="1" dirty="0" smtClean="0">
                <a:latin typeface="+mj-lt"/>
              </a:rPr>
              <a:t>mujeres</a:t>
            </a:r>
            <a:r>
              <a:rPr lang="es-ES" sz="2800" dirty="0" smtClean="0">
                <a:latin typeface="+mj-lt"/>
              </a:rPr>
              <a:t>.</a:t>
            </a:r>
          </a:p>
          <a:p>
            <a:endParaRPr lang="es-ES" sz="2800" dirty="0" smtClean="0">
              <a:latin typeface="+mj-lt"/>
            </a:endParaRPr>
          </a:p>
          <a:p>
            <a:r>
              <a:rPr lang="es-ES" sz="2800" dirty="0" smtClean="0">
                <a:latin typeface="+mj-lt"/>
              </a:rPr>
              <a:t>La glándula pituitaria </a:t>
            </a:r>
            <a:r>
              <a:rPr lang="es-ES" sz="2800" dirty="0" smtClean="0">
                <a:latin typeface="+mj-lt"/>
                <a:sym typeface="Wingdings" pitchFamily="2" charset="2"/>
              </a:rPr>
              <a:t>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b="1" dirty="0" smtClean="0">
                <a:latin typeface="+mj-lt"/>
              </a:rPr>
              <a:t>fertilidad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dirty="0" smtClean="0">
                <a:latin typeface="+mj-lt"/>
                <a:sym typeface="Wingdings" pitchFamily="2" charset="2"/>
              </a:rPr>
              <a:t>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b="1" dirty="0" smtClean="0">
                <a:latin typeface="+mj-lt"/>
              </a:rPr>
              <a:t>mujeres</a:t>
            </a:r>
            <a:r>
              <a:rPr lang="es-ES" sz="2800" dirty="0" smtClean="0">
                <a:latin typeface="+mj-lt"/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/>
              <a:t>Variantes</a:t>
            </a:r>
            <a:endParaRPr lang="es-ES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492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  </a:t>
            </a:r>
          </a:p>
          <a:p>
            <a:pPr>
              <a:buNone/>
            </a:pPr>
            <a:r>
              <a:rPr lang="es-ES" b="1" dirty="0" smtClean="0">
                <a:latin typeface="+mj-lt"/>
              </a:rPr>
              <a:t>  </a:t>
            </a:r>
            <a:r>
              <a:rPr lang="es-ES" b="1" u="sng" dirty="0" smtClean="0">
                <a:latin typeface="+mj-lt"/>
              </a:rPr>
              <a:t>EXPERIMENTO DE LEVAY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sz="2800" dirty="0" smtClean="0">
                <a:latin typeface="+mj-lt"/>
              </a:rPr>
              <a:t>Menor bombardeo de testosterona en útero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492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>
                <a:latin typeface="+mj-lt"/>
              </a:rPr>
              <a:t>  </a:t>
            </a:r>
            <a:r>
              <a:rPr lang="es-ES" b="1" u="sng" dirty="0" smtClean="0">
                <a:latin typeface="+mj-lt"/>
              </a:rPr>
              <a:t>EXPERIMENTO DE HAMER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Investigó el árbol genealógico de 114 familias con algún parentesco de homosexualidad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Simon_levay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2232248" cy="2592288"/>
          </a:xfrm>
          <a:prstGeom prst="rect">
            <a:avLst/>
          </a:prstGeom>
        </p:spPr>
      </p:pic>
      <p:pic>
        <p:nvPicPr>
          <p:cNvPr id="6" name="5 Imagen" descr="ha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708920"/>
            <a:ext cx="2232248" cy="265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Instituto Karolinska sueco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7" name="6 Imagen" descr="1213637475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952494" cy="40324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es-ES" b="1" u="sng" dirty="0" smtClean="0"/>
              <a:t>BIBLIOGRAFÍA</a:t>
            </a:r>
            <a:endParaRPr lang="es-ES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/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Bermúdez de la Vega JA, De los Santos Sánchez.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Psico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-Endocrinología del niño y del adolescente.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Pharmacia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2002. 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Larry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Jameson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J. HARRISON Endocrinología. Interamericana, 2006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Schiaffini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O, Oriol Bosch A, Martini, Motta M. Neuroendocrinología.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Toray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Guyton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AC, Hall JE. Tratado de fisiología médica.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11ª ed. Madrid: Elsevier; 2010.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b="1" u="sng" dirty="0" smtClean="0"/>
              <a:t>NEUROENDOCRINOLOGÍA DEL DESARROLLO</a:t>
            </a:r>
            <a:endParaRPr lang="es-ES" b="1" u="sng" dirty="0"/>
          </a:p>
        </p:txBody>
      </p:sp>
      <p:pic>
        <p:nvPicPr>
          <p:cNvPr id="4" name="3 Marcador de contenido" descr="valvula_cardiaca_be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36913"/>
            <a:ext cx="3965599" cy="3456383"/>
          </a:xfrm>
        </p:spPr>
      </p:pic>
      <p:sp>
        <p:nvSpPr>
          <p:cNvPr id="5" name="4 CuadroTexto"/>
          <p:cNvSpPr txBox="1"/>
          <p:nvPr/>
        </p:nvSpPr>
        <p:spPr>
          <a:xfrm>
            <a:off x="5292080" y="2924944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cs typeface="PT Bold Arch" pitchFamily="2" charset="-78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Sexo determinado desde la fecundación.</a:t>
            </a:r>
          </a:p>
          <a:p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Sexo indiferenciado hasta la 6º semana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Determinación sexual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6184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latin typeface="+mj-lt"/>
              </a:rPr>
              <a:t>Las Órdenes las da un gen “SRY” alojado en el cromosoma Y </a:t>
            </a:r>
            <a:r>
              <a:rPr lang="es-ES" sz="2800" dirty="0" smtClean="0">
                <a:latin typeface="+mj-lt"/>
                <a:sym typeface="Wingdings" pitchFamily="2" charset="2"/>
              </a:rPr>
              <a:t>          </a:t>
            </a:r>
            <a:r>
              <a:rPr lang="es-ES" sz="2800" u="sng" dirty="0" smtClean="0">
                <a:latin typeface="+mj-lt"/>
                <a:sym typeface="Wingdings" pitchFamily="2" charset="2"/>
              </a:rPr>
              <a:t>Determinación sexual</a:t>
            </a:r>
          </a:p>
          <a:p>
            <a:pPr algn="just">
              <a:buNone/>
            </a:pPr>
            <a:endParaRPr lang="es-ES" sz="2800" dirty="0" smtClean="0">
              <a:latin typeface="+mj-lt"/>
            </a:endParaRPr>
          </a:p>
          <a:p>
            <a:pPr algn="just"/>
            <a:r>
              <a:rPr lang="es-ES" sz="2800" dirty="0" smtClean="0">
                <a:latin typeface="+mj-lt"/>
              </a:rPr>
              <a:t>Hormona efectora:  Testosterona</a:t>
            </a:r>
          </a:p>
          <a:p>
            <a:endParaRPr lang="es-ES" dirty="0" smtClean="0"/>
          </a:p>
        </p:txBody>
      </p:sp>
      <p:pic>
        <p:nvPicPr>
          <p:cNvPr id="4" name="3 Imagen" descr="macho hemb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933056"/>
            <a:ext cx="3816424" cy="2707378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2987824" y="234888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Diferenciación sexual fetal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SRY presente </a:t>
            </a:r>
            <a:r>
              <a:rPr lang="es-ES" dirty="0" smtClean="0">
                <a:sym typeface="Wingdings" pitchFamily="2" charset="2"/>
              </a:rPr>
              <a:t>     		TESTICULOS</a:t>
            </a:r>
          </a:p>
          <a:p>
            <a:pPr>
              <a:buNone/>
            </a:pPr>
            <a:r>
              <a:rPr lang="es-ES" dirty="0" smtClean="0">
                <a:sym typeface="Wingdings" pitchFamily="2" charset="2"/>
              </a:rPr>
              <a:t>                                          </a:t>
            </a:r>
          </a:p>
          <a:p>
            <a:pPr>
              <a:buNone/>
            </a:pPr>
            <a:endParaRPr lang="es-ES" dirty="0" smtClean="0">
              <a:sym typeface="Wingdings" pitchFamily="2" charset="2"/>
            </a:endParaRPr>
          </a:p>
          <a:p>
            <a:pPr>
              <a:buNone/>
            </a:pPr>
            <a:endParaRPr lang="es-ES" dirty="0" smtClean="0">
              <a:sym typeface="Wingdings" pitchFamily="2" charset="2"/>
            </a:endParaRPr>
          </a:p>
          <a:p>
            <a:pPr>
              <a:buNone/>
            </a:pPr>
            <a:r>
              <a:rPr lang="es-ES" dirty="0" smtClean="0">
                <a:sym typeface="Wingdings" pitchFamily="2" charset="2"/>
              </a:rPr>
              <a:t>		</a:t>
            </a:r>
          </a:p>
          <a:p>
            <a:pPr>
              <a:buNone/>
            </a:pPr>
            <a:endParaRPr lang="es-ES" dirty="0" smtClean="0">
              <a:sym typeface="Wingdings" pitchFamily="2" charset="2"/>
            </a:endParaRPr>
          </a:p>
          <a:p>
            <a:pPr>
              <a:buNone/>
            </a:pPr>
            <a:r>
              <a:rPr lang="es-ES" dirty="0" smtClean="0">
                <a:sym typeface="Wingdings" pitchFamily="2" charset="2"/>
              </a:rPr>
              <a:t>   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>
                <a:sym typeface="Wingdings" pitchFamily="2" charset="2"/>
              </a:rPr>
              <a:t>SRY no presente  OVARIOS</a:t>
            </a:r>
          </a:p>
          <a:p>
            <a:endParaRPr lang="es-ES" dirty="0"/>
          </a:p>
        </p:txBody>
      </p:sp>
      <p:pic>
        <p:nvPicPr>
          <p:cNvPr id="6" name="5 Imagen" descr="testicul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40968"/>
            <a:ext cx="3214122" cy="2996951"/>
          </a:xfrm>
          <a:prstGeom prst="rect">
            <a:avLst/>
          </a:prstGeom>
        </p:spPr>
      </p:pic>
      <p:pic>
        <p:nvPicPr>
          <p:cNvPr id="7" name="6 Imagen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026" y="3140968"/>
            <a:ext cx="3415562" cy="294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fig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2" t="2558"/>
          <a:stretch>
            <a:fillRect/>
          </a:stretch>
        </p:blipFill>
        <p:spPr bwMode="auto">
          <a:xfrm>
            <a:off x="1115616" y="1700808"/>
            <a:ext cx="7049765" cy="4836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CuadroTexto"/>
          <p:cNvSpPr txBox="1"/>
          <p:nvPr/>
        </p:nvSpPr>
        <p:spPr>
          <a:xfrm>
            <a:off x="251520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tx2"/>
                </a:solidFill>
                <a:latin typeface="+mj-lt"/>
              </a:rPr>
              <a:t>Regulación de la diferenciación sexual</a:t>
            </a:r>
            <a:endParaRPr lang="es-ES" sz="4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INFANCIA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Adolescencia infantil </a:t>
            </a:r>
            <a:r>
              <a:rPr lang="es-ES" sz="2800" dirty="0" smtClean="0">
                <a:latin typeface="+mj-lt"/>
                <a:sym typeface="Wingdings" pitchFamily="2" charset="2"/>
              </a:rPr>
              <a:t> Cerebro inundado de testosterona</a:t>
            </a:r>
          </a:p>
          <a:p>
            <a:r>
              <a:rPr lang="es-ES" sz="2800" b="1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Desarrollo centros nerviosos</a:t>
            </a:r>
            <a:r>
              <a:rPr lang="es-ES" sz="2800" dirty="0" smtClean="0">
                <a:latin typeface="+mj-lt"/>
                <a:sym typeface="Wingdings" pitchFamily="2" charset="2"/>
              </a:rPr>
              <a:t> Conforman el carácter masculino</a:t>
            </a:r>
          </a:p>
          <a:p>
            <a:r>
              <a:rPr lang="es-ES" sz="2800" b="1" dirty="0" smtClean="0">
                <a:solidFill>
                  <a:schemeClr val="tx2"/>
                </a:solidFill>
                <a:latin typeface="+mj-lt"/>
                <a:sym typeface="Wingdings" pitchFamily="2" charset="2"/>
              </a:rPr>
              <a:t>6 meses después </a:t>
            </a:r>
            <a:r>
              <a:rPr lang="es-ES" sz="2800" dirty="0" smtClean="0">
                <a:latin typeface="+mj-lt"/>
                <a:sym typeface="Wingdings" pitchFamily="2" charset="2"/>
              </a:rPr>
              <a:t> Niveles caen en picado</a:t>
            </a:r>
          </a:p>
        </p:txBody>
      </p:sp>
      <p:pic>
        <p:nvPicPr>
          <p:cNvPr id="4" name="3 Imagen" descr="6c11ba_primera-infa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190504"/>
            <a:ext cx="3973066" cy="2667496"/>
          </a:xfrm>
          <a:prstGeom prst="rect">
            <a:avLst/>
          </a:prstGeom>
        </p:spPr>
      </p:pic>
      <p:pic>
        <p:nvPicPr>
          <p:cNvPr id="5" name="4 Imagen" descr="25157415_1-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0420" y="764704"/>
            <a:ext cx="2053580" cy="164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 smtClean="0"/>
              <a:t>MADUREZ SEXUAL</a:t>
            </a:r>
            <a:endParaRPr lang="es-ES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 </a:t>
            </a:r>
          </a:p>
          <a:p>
            <a:pPr algn="just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Maduración de los caracteres sexuales primarios como son las gónadas y genitales y la aparición de los caracteres sexuales secundarios como son el desarrollo mamario, el vello y los cambios en la voz.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50131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OVARIO</a:t>
            </a:r>
            <a:endParaRPr lang="es-E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 flipV="1">
            <a:off x="2339752" y="5229200"/>
            <a:ext cx="1008112" cy="1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971600" y="566124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TESTÍCULO </a:t>
            </a:r>
            <a:endParaRPr lang="es-E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2843808" y="5877272"/>
            <a:ext cx="1296144" cy="14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lecha arriba"/>
          <p:cNvSpPr/>
          <p:nvPr/>
        </p:nvSpPr>
        <p:spPr>
          <a:xfrm>
            <a:off x="3635896" y="4869160"/>
            <a:ext cx="57606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rriba"/>
          <p:cNvSpPr/>
          <p:nvPr/>
        </p:nvSpPr>
        <p:spPr>
          <a:xfrm>
            <a:off x="4283968" y="5661248"/>
            <a:ext cx="57606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211960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PROGESTERONA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932040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TESTOSTERONA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755576" y="4797152"/>
            <a:ext cx="360040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errar llave"/>
          <p:cNvSpPr/>
          <p:nvPr/>
        </p:nvSpPr>
        <p:spPr>
          <a:xfrm>
            <a:off x="6948264" y="4869160"/>
            <a:ext cx="432048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 rot="5400000">
            <a:off x="6744145" y="5410582"/>
            <a:ext cx="23716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  <a:latin typeface="Arial Rounded MT Bold" pitchFamily="34" charset="0"/>
              </a:rPr>
              <a:t>PUBERTAD</a:t>
            </a:r>
            <a:endParaRPr lang="es-ES" sz="28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44813" t="54079" r="27902" b="11992"/>
          <a:stretch>
            <a:fillRect/>
          </a:stretch>
        </p:blipFill>
        <p:spPr bwMode="auto">
          <a:xfrm>
            <a:off x="395536" y="2996952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Marcador de contenido" descr="jhvhjcvhjfvhjvhjv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0664" t="14606" r="46577" b="27531"/>
          <a:stretch>
            <a:fillRect/>
          </a:stretch>
        </p:blipFill>
        <p:spPr>
          <a:xfrm>
            <a:off x="4427984" y="3140968"/>
            <a:ext cx="4464496" cy="3294366"/>
          </a:xfrm>
        </p:spPr>
      </p:pic>
      <p:sp>
        <p:nvSpPr>
          <p:cNvPr id="13" name="12 CuadroTexto"/>
          <p:cNvSpPr txBox="1"/>
          <p:nvPr/>
        </p:nvSpPr>
        <p:spPr>
          <a:xfrm>
            <a:off x="899592" y="69269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tx2"/>
                </a:solidFill>
                <a:latin typeface="+mj-lt"/>
              </a:rPr>
              <a:t>Intervienen…</a:t>
            </a:r>
            <a:endParaRPr lang="es-E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395536" y="1628800"/>
            <a:ext cx="3888432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+mj-lt"/>
              </a:rPr>
              <a:t>Eje hipotálamo-hipofisario-gonadal</a:t>
            </a:r>
            <a:endParaRPr lang="es-E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8 Proceso alternativo"/>
          <p:cNvSpPr/>
          <p:nvPr/>
        </p:nvSpPr>
        <p:spPr>
          <a:xfrm>
            <a:off x="4572000" y="1628800"/>
            <a:ext cx="4320480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+mj-lt"/>
              </a:rPr>
              <a:t>Eje hipotálamo-hipofisario-IGF-1</a:t>
            </a:r>
            <a:endParaRPr lang="es-ES" sz="2800" b="1" dirty="0">
              <a:latin typeface="+mj-lt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1907704" y="2636912"/>
            <a:ext cx="1008112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6300192" y="2636912"/>
            <a:ext cx="1008112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DESARROLLO MASCULINO NORMAL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49489"/>
          <a:ext cx="8219256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9628"/>
                <a:gridCol w="4109628"/>
              </a:tblGrid>
              <a:tr h="160340">
                <a:tc>
                  <a:txBody>
                    <a:bodyPr/>
                    <a:lstStyle/>
                    <a:p>
                      <a:r>
                        <a:rPr lang="es-ES" dirty="0" smtClean="0"/>
                        <a:t>Pene y Escroto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Vello  Pubiano</a:t>
                      </a:r>
                      <a:endParaRPr lang="es-ES" dirty="0"/>
                    </a:p>
                  </a:txBody>
                  <a:tcPr/>
                </a:tc>
              </a:tr>
              <a:tr h="280595">
                <a:tc>
                  <a:txBody>
                    <a:bodyPr/>
                    <a:lstStyle/>
                    <a:p>
                      <a:r>
                        <a:rPr lang="es-ES" dirty="0" smtClean="0"/>
                        <a:t>G1: Aumentan de tamaño</a:t>
                      </a:r>
                      <a:r>
                        <a:rPr lang="es-ES" baseline="0" dirty="0" smtClean="0"/>
                        <a:t> moderadamente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P1: No existe vello pubiano</a:t>
                      </a:r>
                      <a:r>
                        <a:rPr lang="es-ES" baseline="0" dirty="0" smtClean="0"/>
                        <a:t> como tal</a:t>
                      </a:r>
                      <a:endParaRPr lang="es-ES" dirty="0"/>
                    </a:p>
                  </a:txBody>
                  <a:tcPr/>
                </a:tc>
              </a:tr>
              <a:tr h="280595">
                <a:tc>
                  <a:txBody>
                    <a:bodyPr/>
                    <a:lstStyle/>
                    <a:p>
                      <a:r>
                        <a:rPr lang="es-ES" dirty="0" smtClean="0"/>
                        <a:t>G2: El</a:t>
                      </a:r>
                      <a:r>
                        <a:rPr lang="es-ES" baseline="0" dirty="0" smtClean="0"/>
                        <a:t> escroto cambia de textura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P2: Aparición de</a:t>
                      </a:r>
                      <a:r>
                        <a:rPr lang="es-ES" baseline="0" dirty="0" smtClean="0"/>
                        <a:t> algún vello pubiano largo en pene y escroto </a:t>
                      </a:r>
                      <a:endParaRPr lang="es-ES" dirty="0" smtClean="0"/>
                    </a:p>
                  </a:txBody>
                  <a:tcPr/>
                </a:tc>
              </a:tr>
              <a:tr h="280595">
                <a:tc>
                  <a:txBody>
                    <a:bodyPr/>
                    <a:lstStyle/>
                    <a:p>
                      <a:r>
                        <a:rPr lang="es-ES" dirty="0" smtClean="0"/>
                        <a:t>G3: El</a:t>
                      </a:r>
                      <a:r>
                        <a:rPr lang="es-ES" baseline="0" dirty="0" smtClean="0"/>
                        <a:t> pene se alarga. Testes y escrotos más desarrollados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P3: Vello más</a:t>
                      </a:r>
                      <a:r>
                        <a:rPr lang="es-ES" baseline="0" dirty="0" smtClean="0"/>
                        <a:t> oscuro abundante y rizado</a:t>
                      </a:r>
                      <a:endParaRPr lang="es-ES" dirty="0"/>
                    </a:p>
                  </a:txBody>
                  <a:tcPr/>
                </a:tc>
              </a:tr>
              <a:tr h="400849">
                <a:tc>
                  <a:txBody>
                    <a:bodyPr/>
                    <a:lstStyle/>
                    <a:p>
                      <a:r>
                        <a:rPr lang="es-ES" dirty="0" smtClean="0"/>
                        <a:t>G4: Pene</a:t>
                      </a:r>
                      <a:r>
                        <a:rPr lang="es-ES" baseline="0" dirty="0" smtClean="0"/>
                        <a:t> aumenta en longitud y anchura. Se oscurece el color de testes y escroto 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P4: Aún no se extiende</a:t>
                      </a:r>
                      <a:r>
                        <a:rPr lang="es-ES" baseline="0" dirty="0" smtClean="0"/>
                        <a:t> por la cara interna de los muslos</a:t>
                      </a:r>
                      <a:endParaRPr lang="es-ES" dirty="0"/>
                    </a:p>
                  </a:txBody>
                  <a:tcPr/>
                </a:tc>
              </a:tr>
              <a:tr h="280595">
                <a:tc>
                  <a:txBody>
                    <a:bodyPr/>
                    <a:lstStyle/>
                    <a:p>
                      <a:r>
                        <a:rPr lang="es-ES" dirty="0" smtClean="0"/>
                        <a:t>G5: Características</a:t>
                      </a:r>
                      <a:r>
                        <a:rPr lang="es-ES" baseline="0" dirty="0" smtClean="0"/>
                        <a:t> de genitales masculinos adultos 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P5: Ocupa todo el área pubiana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569</TotalTime>
  <Words>531</Words>
  <Application>Microsoft Office PowerPoint</Application>
  <PresentationFormat>Presentación en pantalla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NEUROENDOCRINOLOGÍA DEL DESARROLLO. MADUREZ SEXUAL. DIMORFISMO SEXUAL Y SUS VARIANTES</vt:lpstr>
      <vt:lpstr>NEUROENDOCRINOLOGÍA DEL DESARROLLO</vt:lpstr>
      <vt:lpstr>Determinación sexual</vt:lpstr>
      <vt:lpstr>Diferenciación sexual fetal</vt:lpstr>
      <vt:lpstr>Diapositiva 5</vt:lpstr>
      <vt:lpstr>INFANCIA</vt:lpstr>
      <vt:lpstr>MADUREZ SEXUAL</vt:lpstr>
      <vt:lpstr>Diapositiva 8</vt:lpstr>
      <vt:lpstr>DESARROLLO MASCULINO NORMAL</vt:lpstr>
      <vt:lpstr>DESARROLLO FEMENINO NORMAL</vt:lpstr>
      <vt:lpstr>DIMORFISMO SEXUAL Y SUS VARIANTES</vt:lpstr>
      <vt:lpstr>Diferencias cerebrales entre hombre y mujer</vt:lpstr>
      <vt:lpstr>Diferencias cognitivas </vt:lpstr>
      <vt:lpstr>Diferencias en la corteza cerebral</vt:lpstr>
      <vt:lpstr>Diferencias en el sistema límbico</vt:lpstr>
      <vt:lpstr>Variantes</vt:lpstr>
      <vt:lpstr>Instituto Karolinska sueco </vt:lpstr>
      <vt:lpstr>BIBLIOGRAFÍA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NEUROENDOCRINOLOGÍA DEL DESARROLLO. MADUREZ SEXUAL. DIMORFISMO SEXUAL Y SUS VARIANTES</dc:title>
  <dc:creator>Patry</dc:creator>
  <cp:lastModifiedBy>usuario</cp:lastModifiedBy>
  <cp:revision>32</cp:revision>
  <dcterms:created xsi:type="dcterms:W3CDTF">2012-03-19T21:04:55Z</dcterms:created>
  <dcterms:modified xsi:type="dcterms:W3CDTF">2012-03-28T07:09:12Z</dcterms:modified>
</cp:coreProperties>
</file>