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71" r:id="rId11"/>
    <p:sldId id="272" r:id="rId12"/>
    <p:sldId id="273" r:id="rId13"/>
    <p:sldId id="274" r:id="rId14"/>
    <p:sldId id="288" r:id="rId15"/>
    <p:sldId id="275" r:id="rId16"/>
    <p:sldId id="276" r:id="rId17"/>
    <p:sldId id="277" r:id="rId18"/>
    <p:sldId id="278" r:id="rId19"/>
    <p:sldId id="279" r:id="rId20"/>
    <p:sldId id="280" r:id="rId21"/>
    <p:sldId id="282" r:id="rId22"/>
    <p:sldId id="281" r:id="rId23"/>
    <p:sldId id="283" r:id="rId24"/>
    <p:sldId id="284" r:id="rId25"/>
    <p:sldId id="285" r:id="rId26"/>
    <p:sldId id="286" r:id="rId27"/>
    <p:sldId id="267" r:id="rId28"/>
    <p:sldId id="268" r:id="rId29"/>
    <p:sldId id="269" r:id="rId30"/>
    <p:sldId id="270"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71A69-CC5F-4E85-81CA-09CFCE9D833A}" type="doc">
      <dgm:prSet loTypeId="urn:microsoft.com/office/officeart/2005/8/layout/hProcess9" loCatId="process" qsTypeId="urn:microsoft.com/office/officeart/2005/8/quickstyle/simple1" qsCatId="simple" csTypeId="urn:microsoft.com/office/officeart/2005/8/colors/colorful5" csCatId="colorful" phldr="1"/>
      <dgm:spPr/>
    </dgm:pt>
    <dgm:pt modelId="{8C878843-5EBA-4393-82CA-697A350482FB}">
      <dgm:prSet phldrT="[Texto]"/>
      <dgm:spPr/>
      <dgm:t>
        <a:bodyPr/>
        <a:lstStyle/>
        <a:p>
          <a:r>
            <a:rPr lang="es-ES" dirty="0" smtClean="0"/>
            <a:t>ESTÍMULOS METABOLICOS</a:t>
          </a:r>
          <a:endParaRPr lang="es-ES" dirty="0"/>
        </a:p>
      </dgm:t>
    </dgm:pt>
    <dgm:pt modelId="{0B697A40-9E04-4BD2-B539-6F2C3E0005BF}" type="parTrans" cxnId="{959D1654-24CF-4B9C-8A77-C165E37C2A6D}">
      <dgm:prSet/>
      <dgm:spPr/>
      <dgm:t>
        <a:bodyPr/>
        <a:lstStyle/>
        <a:p>
          <a:endParaRPr lang="es-ES"/>
        </a:p>
      </dgm:t>
    </dgm:pt>
    <dgm:pt modelId="{0239C5DF-9CA6-41EF-8CDD-65F79E19E068}" type="sibTrans" cxnId="{959D1654-24CF-4B9C-8A77-C165E37C2A6D}">
      <dgm:prSet/>
      <dgm:spPr/>
      <dgm:t>
        <a:bodyPr/>
        <a:lstStyle/>
        <a:p>
          <a:endParaRPr lang="es-ES"/>
        </a:p>
      </dgm:t>
    </dgm:pt>
    <dgm:pt modelId="{B773B01B-01FF-45F2-AD49-462B20464F7F}">
      <dgm:prSet phldrT="[Texto]"/>
      <dgm:spPr/>
      <dgm:t>
        <a:bodyPr/>
        <a:lstStyle/>
        <a:p>
          <a:r>
            <a:rPr lang="es-ES" dirty="0" smtClean="0"/>
            <a:t>HIPOTÁLAMO</a:t>
          </a:r>
          <a:endParaRPr lang="es-ES" dirty="0"/>
        </a:p>
      </dgm:t>
    </dgm:pt>
    <dgm:pt modelId="{DE0BDB2D-96E6-48EB-A519-A496D455A7FF}" type="parTrans" cxnId="{DE0B421D-2DA7-4D6F-ABF9-FBB2DFBC0053}">
      <dgm:prSet/>
      <dgm:spPr/>
      <dgm:t>
        <a:bodyPr/>
        <a:lstStyle/>
        <a:p>
          <a:endParaRPr lang="es-ES"/>
        </a:p>
      </dgm:t>
    </dgm:pt>
    <dgm:pt modelId="{E03BD5BE-4FE9-4531-BB95-F3CD3942691D}" type="sibTrans" cxnId="{DE0B421D-2DA7-4D6F-ABF9-FBB2DFBC0053}">
      <dgm:prSet/>
      <dgm:spPr/>
      <dgm:t>
        <a:bodyPr/>
        <a:lstStyle/>
        <a:p>
          <a:endParaRPr lang="es-ES"/>
        </a:p>
      </dgm:t>
    </dgm:pt>
    <dgm:pt modelId="{E2BA3579-8352-486A-8AC2-80565C236316}">
      <dgm:prSet phldrT="[Texto]"/>
      <dgm:spPr/>
      <dgm:t>
        <a:bodyPr/>
        <a:lstStyle/>
        <a:p>
          <a:r>
            <a:rPr lang="es-ES" dirty="0" smtClean="0"/>
            <a:t>LIBERACION DE PEPTIDOS HIPOTALAMICOS</a:t>
          </a:r>
        </a:p>
        <a:p>
          <a:r>
            <a:rPr lang="es-ES" dirty="0" smtClean="0"/>
            <a:t>(REGULAN LA INGESTA)</a:t>
          </a:r>
          <a:endParaRPr lang="es-ES" dirty="0"/>
        </a:p>
      </dgm:t>
    </dgm:pt>
    <dgm:pt modelId="{56BD33F9-C6AE-4D52-82ED-140FE6D97440}" type="parTrans" cxnId="{C2F5976E-919C-48D7-8E82-A23FE50BE100}">
      <dgm:prSet/>
      <dgm:spPr/>
      <dgm:t>
        <a:bodyPr/>
        <a:lstStyle/>
        <a:p>
          <a:endParaRPr lang="es-ES"/>
        </a:p>
      </dgm:t>
    </dgm:pt>
    <dgm:pt modelId="{F4581ECE-EE23-44D5-A9E2-E5868DE8A7E5}" type="sibTrans" cxnId="{C2F5976E-919C-48D7-8E82-A23FE50BE100}">
      <dgm:prSet/>
      <dgm:spPr/>
      <dgm:t>
        <a:bodyPr/>
        <a:lstStyle/>
        <a:p>
          <a:endParaRPr lang="es-ES"/>
        </a:p>
      </dgm:t>
    </dgm:pt>
    <dgm:pt modelId="{0F1C199B-982D-4682-A240-F42A9D556C19}" type="pres">
      <dgm:prSet presAssocID="{D7671A69-CC5F-4E85-81CA-09CFCE9D833A}" presName="CompostProcess" presStyleCnt="0">
        <dgm:presLayoutVars>
          <dgm:dir/>
          <dgm:resizeHandles val="exact"/>
        </dgm:presLayoutVars>
      </dgm:prSet>
      <dgm:spPr/>
    </dgm:pt>
    <dgm:pt modelId="{CC0CE979-2B26-4738-86B1-45601DE1ADA6}" type="pres">
      <dgm:prSet presAssocID="{D7671A69-CC5F-4E85-81CA-09CFCE9D833A}" presName="arrow" presStyleLbl="bgShp" presStyleIdx="0" presStyleCnt="1"/>
      <dgm:spPr/>
    </dgm:pt>
    <dgm:pt modelId="{09053EB3-B79F-4895-B6A4-E847A0203B57}" type="pres">
      <dgm:prSet presAssocID="{D7671A69-CC5F-4E85-81CA-09CFCE9D833A}" presName="linearProcess" presStyleCnt="0"/>
      <dgm:spPr/>
    </dgm:pt>
    <dgm:pt modelId="{D19BACF1-B18E-4999-933B-08780508297A}" type="pres">
      <dgm:prSet presAssocID="{8C878843-5EBA-4393-82CA-697A350482FB}" presName="textNode" presStyleLbl="node1" presStyleIdx="0" presStyleCnt="3">
        <dgm:presLayoutVars>
          <dgm:bulletEnabled val="1"/>
        </dgm:presLayoutVars>
      </dgm:prSet>
      <dgm:spPr/>
      <dgm:t>
        <a:bodyPr/>
        <a:lstStyle/>
        <a:p>
          <a:endParaRPr lang="es-ES"/>
        </a:p>
      </dgm:t>
    </dgm:pt>
    <dgm:pt modelId="{6039D1B0-4ED4-4F20-AD41-1FF8F3A1FA54}" type="pres">
      <dgm:prSet presAssocID="{0239C5DF-9CA6-41EF-8CDD-65F79E19E068}" presName="sibTrans" presStyleCnt="0"/>
      <dgm:spPr/>
    </dgm:pt>
    <dgm:pt modelId="{C41F081E-EDB6-42EA-894F-BCECB1A55B0D}" type="pres">
      <dgm:prSet presAssocID="{B773B01B-01FF-45F2-AD49-462B20464F7F}" presName="textNode" presStyleLbl="node1" presStyleIdx="1" presStyleCnt="3">
        <dgm:presLayoutVars>
          <dgm:bulletEnabled val="1"/>
        </dgm:presLayoutVars>
      </dgm:prSet>
      <dgm:spPr/>
      <dgm:t>
        <a:bodyPr/>
        <a:lstStyle/>
        <a:p>
          <a:endParaRPr lang="es-ES"/>
        </a:p>
      </dgm:t>
    </dgm:pt>
    <dgm:pt modelId="{0FF6AE99-764D-4FC2-A264-BCFE684F30CA}" type="pres">
      <dgm:prSet presAssocID="{E03BD5BE-4FE9-4531-BB95-F3CD3942691D}" presName="sibTrans" presStyleCnt="0"/>
      <dgm:spPr/>
    </dgm:pt>
    <dgm:pt modelId="{04972DEC-B172-4548-B4E7-C4B865E15D67}" type="pres">
      <dgm:prSet presAssocID="{E2BA3579-8352-486A-8AC2-80565C236316}" presName="textNode" presStyleLbl="node1" presStyleIdx="2" presStyleCnt="3">
        <dgm:presLayoutVars>
          <dgm:bulletEnabled val="1"/>
        </dgm:presLayoutVars>
      </dgm:prSet>
      <dgm:spPr/>
      <dgm:t>
        <a:bodyPr/>
        <a:lstStyle/>
        <a:p>
          <a:endParaRPr lang="es-ES"/>
        </a:p>
      </dgm:t>
    </dgm:pt>
  </dgm:ptLst>
  <dgm:cxnLst>
    <dgm:cxn modelId="{F2C5D3A8-B4FC-4A8D-9693-9F61C04BFCC2}" type="presOf" srcId="{D7671A69-CC5F-4E85-81CA-09CFCE9D833A}" destId="{0F1C199B-982D-4682-A240-F42A9D556C19}" srcOrd="0" destOrd="0" presId="urn:microsoft.com/office/officeart/2005/8/layout/hProcess9"/>
    <dgm:cxn modelId="{035DBE65-37F4-4730-89FF-47411FE3DB32}" type="presOf" srcId="{B773B01B-01FF-45F2-AD49-462B20464F7F}" destId="{C41F081E-EDB6-42EA-894F-BCECB1A55B0D}" srcOrd="0" destOrd="0" presId="urn:microsoft.com/office/officeart/2005/8/layout/hProcess9"/>
    <dgm:cxn modelId="{C2F5976E-919C-48D7-8E82-A23FE50BE100}" srcId="{D7671A69-CC5F-4E85-81CA-09CFCE9D833A}" destId="{E2BA3579-8352-486A-8AC2-80565C236316}" srcOrd="2" destOrd="0" parTransId="{56BD33F9-C6AE-4D52-82ED-140FE6D97440}" sibTransId="{F4581ECE-EE23-44D5-A9E2-E5868DE8A7E5}"/>
    <dgm:cxn modelId="{5DDEDDC2-050D-48B2-9AB5-524A0FDD947E}" type="presOf" srcId="{8C878843-5EBA-4393-82CA-697A350482FB}" destId="{D19BACF1-B18E-4999-933B-08780508297A}" srcOrd="0" destOrd="0" presId="urn:microsoft.com/office/officeart/2005/8/layout/hProcess9"/>
    <dgm:cxn modelId="{1EFB790B-25E8-49A6-BD2C-54221AFDBD37}" type="presOf" srcId="{E2BA3579-8352-486A-8AC2-80565C236316}" destId="{04972DEC-B172-4548-B4E7-C4B865E15D67}" srcOrd="0" destOrd="0" presId="urn:microsoft.com/office/officeart/2005/8/layout/hProcess9"/>
    <dgm:cxn modelId="{DE0B421D-2DA7-4D6F-ABF9-FBB2DFBC0053}" srcId="{D7671A69-CC5F-4E85-81CA-09CFCE9D833A}" destId="{B773B01B-01FF-45F2-AD49-462B20464F7F}" srcOrd="1" destOrd="0" parTransId="{DE0BDB2D-96E6-48EB-A519-A496D455A7FF}" sibTransId="{E03BD5BE-4FE9-4531-BB95-F3CD3942691D}"/>
    <dgm:cxn modelId="{959D1654-24CF-4B9C-8A77-C165E37C2A6D}" srcId="{D7671A69-CC5F-4E85-81CA-09CFCE9D833A}" destId="{8C878843-5EBA-4393-82CA-697A350482FB}" srcOrd="0" destOrd="0" parTransId="{0B697A40-9E04-4BD2-B539-6F2C3E0005BF}" sibTransId="{0239C5DF-9CA6-41EF-8CDD-65F79E19E068}"/>
    <dgm:cxn modelId="{BE2F62C9-0900-4333-9D06-C079705D8847}" type="presParOf" srcId="{0F1C199B-982D-4682-A240-F42A9D556C19}" destId="{CC0CE979-2B26-4738-86B1-45601DE1ADA6}" srcOrd="0" destOrd="0" presId="urn:microsoft.com/office/officeart/2005/8/layout/hProcess9"/>
    <dgm:cxn modelId="{396A2B32-AD7A-4D1C-AAAA-05129BEC0FFD}" type="presParOf" srcId="{0F1C199B-982D-4682-A240-F42A9D556C19}" destId="{09053EB3-B79F-4895-B6A4-E847A0203B57}" srcOrd="1" destOrd="0" presId="urn:microsoft.com/office/officeart/2005/8/layout/hProcess9"/>
    <dgm:cxn modelId="{93D4B895-93BC-48DE-B71A-8D399709BB65}" type="presParOf" srcId="{09053EB3-B79F-4895-B6A4-E847A0203B57}" destId="{D19BACF1-B18E-4999-933B-08780508297A}" srcOrd="0" destOrd="0" presId="urn:microsoft.com/office/officeart/2005/8/layout/hProcess9"/>
    <dgm:cxn modelId="{D712A0EB-F725-40F6-AF47-E40C67546784}" type="presParOf" srcId="{09053EB3-B79F-4895-B6A4-E847A0203B57}" destId="{6039D1B0-4ED4-4F20-AD41-1FF8F3A1FA54}" srcOrd="1" destOrd="0" presId="urn:microsoft.com/office/officeart/2005/8/layout/hProcess9"/>
    <dgm:cxn modelId="{A91A3CAE-6079-466A-B822-BE152DFF2D64}" type="presParOf" srcId="{09053EB3-B79F-4895-B6A4-E847A0203B57}" destId="{C41F081E-EDB6-42EA-894F-BCECB1A55B0D}" srcOrd="2" destOrd="0" presId="urn:microsoft.com/office/officeart/2005/8/layout/hProcess9"/>
    <dgm:cxn modelId="{28878BAD-F564-4336-9BFA-24FE41A43DF0}" type="presParOf" srcId="{09053EB3-B79F-4895-B6A4-E847A0203B57}" destId="{0FF6AE99-764D-4FC2-A264-BCFE684F30CA}" srcOrd="3" destOrd="0" presId="urn:microsoft.com/office/officeart/2005/8/layout/hProcess9"/>
    <dgm:cxn modelId="{CEBD5661-FDC1-44A0-9AEC-DAE20BC7FFD4}" type="presParOf" srcId="{09053EB3-B79F-4895-B6A4-E847A0203B57}" destId="{04972DEC-B172-4548-B4E7-C4B865E15D67}"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430FE1-EADB-4554-B629-F101114BF96C}"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s-ES"/>
        </a:p>
      </dgm:t>
    </dgm:pt>
    <dgm:pt modelId="{BD539033-822B-4717-8069-1250364A05D0}">
      <dgm:prSet phldrT="[Texto]" custT="1"/>
      <dgm:spPr/>
      <dgm:t>
        <a:bodyPr/>
        <a:lstStyle/>
        <a:p>
          <a:r>
            <a:rPr lang="es-ES" sz="2800" b="1" dirty="0" smtClean="0"/>
            <a:t>EL NÚCLEO HIPOTALÁMICO VENTROMEDIAL (VMN)</a:t>
          </a:r>
          <a:r>
            <a:rPr lang="es-ES" sz="2800" dirty="0" smtClean="0"/>
            <a:t> </a:t>
          </a:r>
        </a:p>
        <a:p>
          <a:r>
            <a:rPr lang="es-ES" sz="2200" dirty="0" smtClean="0"/>
            <a:t>lesión</a:t>
          </a:r>
          <a:r>
            <a:rPr lang="es-ES" sz="2200" dirty="0" smtClean="0">
              <a:sym typeface="Wingdings" pitchFamily="2" charset="2"/>
            </a:rPr>
            <a:t></a:t>
          </a:r>
          <a:r>
            <a:rPr lang="es-ES" sz="2200" dirty="0" smtClean="0"/>
            <a:t>  voracidad y obesidad</a:t>
          </a:r>
          <a:endParaRPr lang="es-ES" sz="2200" dirty="0"/>
        </a:p>
      </dgm:t>
    </dgm:pt>
    <dgm:pt modelId="{433E11A2-7210-4601-90CD-36995A581B23}" type="parTrans" cxnId="{C0EAFD70-D495-469F-BEB8-5D2A31B39C59}">
      <dgm:prSet/>
      <dgm:spPr/>
      <dgm:t>
        <a:bodyPr/>
        <a:lstStyle/>
        <a:p>
          <a:endParaRPr lang="es-ES"/>
        </a:p>
      </dgm:t>
    </dgm:pt>
    <dgm:pt modelId="{5BA007D8-475D-4827-B920-FFDE0B5848B8}" type="sibTrans" cxnId="{C0EAFD70-D495-469F-BEB8-5D2A31B39C59}">
      <dgm:prSet/>
      <dgm:spPr/>
      <dgm:t>
        <a:bodyPr/>
        <a:lstStyle/>
        <a:p>
          <a:endParaRPr lang="es-ES"/>
        </a:p>
      </dgm:t>
    </dgm:pt>
    <dgm:pt modelId="{8D11F99F-50A7-4D2F-A8B9-937A215DB813}">
      <dgm:prSet phldrT="[Texto]" custT="1"/>
      <dgm:spPr/>
      <dgm:t>
        <a:bodyPr/>
        <a:lstStyle/>
        <a:p>
          <a:r>
            <a:rPr lang="es-ES" sz="2800" b="1" dirty="0" smtClean="0"/>
            <a:t>AREA HIPOTALÁMICA LATERAL (LHA)</a:t>
          </a:r>
          <a:r>
            <a:rPr lang="es-ES" sz="2800" dirty="0" smtClean="0"/>
            <a:t> </a:t>
          </a:r>
        </a:p>
        <a:p>
          <a:r>
            <a:rPr lang="es-ES" sz="2800" dirty="0" smtClean="0"/>
            <a:t> </a:t>
          </a:r>
          <a:r>
            <a:rPr lang="es-ES" sz="2000" dirty="0" smtClean="0"/>
            <a:t>lesión</a:t>
          </a:r>
          <a:r>
            <a:rPr lang="es-ES" sz="2000" dirty="0" smtClean="0">
              <a:sym typeface="Wingdings" pitchFamily="2" charset="2"/>
            </a:rPr>
            <a:t></a:t>
          </a:r>
          <a:r>
            <a:rPr lang="es-ES" sz="2000" dirty="0" smtClean="0"/>
            <a:t>disminución </a:t>
          </a:r>
          <a:r>
            <a:rPr lang="es-ES" sz="2200" dirty="0" smtClean="0"/>
            <a:t>en la ingesta y anorexia</a:t>
          </a:r>
          <a:endParaRPr lang="es-ES" sz="2200" dirty="0"/>
        </a:p>
      </dgm:t>
    </dgm:pt>
    <dgm:pt modelId="{E24E7455-54B4-40E1-B0D3-905BA7492DFB}" type="parTrans" cxnId="{AA552112-8A1D-4642-B7E8-917B35AE5550}">
      <dgm:prSet/>
      <dgm:spPr/>
      <dgm:t>
        <a:bodyPr/>
        <a:lstStyle/>
        <a:p>
          <a:endParaRPr lang="es-ES"/>
        </a:p>
      </dgm:t>
    </dgm:pt>
    <dgm:pt modelId="{03707D7D-640E-460A-B566-9C79B9DC40C0}" type="sibTrans" cxnId="{AA552112-8A1D-4642-B7E8-917B35AE5550}">
      <dgm:prSet/>
      <dgm:spPr/>
      <dgm:t>
        <a:bodyPr/>
        <a:lstStyle/>
        <a:p>
          <a:endParaRPr lang="es-ES"/>
        </a:p>
      </dgm:t>
    </dgm:pt>
    <dgm:pt modelId="{FBD63AA6-D96A-4BB0-9E87-5DCB1E2C7A40}">
      <dgm:prSet phldrT="[Texto]" custT="1"/>
      <dgm:spPr/>
      <dgm:t>
        <a:bodyPr/>
        <a:lstStyle/>
        <a:p>
          <a:r>
            <a:rPr lang="es-ES" sz="2800" b="1" dirty="0" smtClean="0"/>
            <a:t>EL NÚCLEO PARAVENTRICULAR</a:t>
          </a:r>
          <a:r>
            <a:rPr lang="es-ES" sz="2800" dirty="0" smtClean="0"/>
            <a:t> </a:t>
          </a:r>
          <a:r>
            <a:rPr lang="es-ES" sz="2200" dirty="0" smtClean="0"/>
            <a:t>–recibe información aferente de otros nucleos cerebrales relacionadas con la ingesta-. </a:t>
          </a:r>
          <a:endParaRPr lang="es-ES" sz="2200" dirty="0"/>
        </a:p>
      </dgm:t>
    </dgm:pt>
    <dgm:pt modelId="{454C2A6B-225B-4639-A7B9-49978ADB231B}" type="parTrans" cxnId="{36947F35-E3A0-4647-9570-FC2C08C755D4}">
      <dgm:prSet/>
      <dgm:spPr/>
      <dgm:t>
        <a:bodyPr/>
        <a:lstStyle/>
        <a:p>
          <a:endParaRPr lang="es-ES"/>
        </a:p>
      </dgm:t>
    </dgm:pt>
    <dgm:pt modelId="{332C61EB-A367-4C4A-941A-4FA09CD12474}" type="sibTrans" cxnId="{36947F35-E3A0-4647-9570-FC2C08C755D4}">
      <dgm:prSet/>
      <dgm:spPr/>
      <dgm:t>
        <a:bodyPr/>
        <a:lstStyle/>
        <a:p>
          <a:endParaRPr lang="es-ES"/>
        </a:p>
      </dgm:t>
    </dgm:pt>
    <dgm:pt modelId="{5BC183CC-E0E2-473F-8B41-C7B3674334AE}">
      <dgm:prSet phldrT="[Texto]" custT="1"/>
      <dgm:spPr/>
      <dgm:t>
        <a:bodyPr/>
        <a:lstStyle/>
        <a:p>
          <a:r>
            <a:rPr lang="es-ES" sz="3200" b="1" dirty="0" smtClean="0"/>
            <a:t>EL NÚCLEO ARCUATO </a:t>
          </a:r>
          <a:endParaRPr lang="es-ES" sz="3200" dirty="0" smtClean="0"/>
        </a:p>
        <a:p>
          <a:r>
            <a:rPr lang="es-ES" sz="2000" dirty="0" smtClean="0"/>
            <a:t>NPY/AGRP Y POMC /CART</a:t>
          </a:r>
          <a:r>
            <a:rPr lang="es-ES" sz="2200" dirty="0" smtClean="0"/>
            <a:t>. </a:t>
          </a:r>
          <a:endParaRPr lang="es-ES" sz="2200" dirty="0"/>
        </a:p>
      </dgm:t>
    </dgm:pt>
    <dgm:pt modelId="{48900C21-10A7-4821-A69B-E64BE1D0048C}" type="parTrans" cxnId="{28E34040-12C7-4227-BA7F-9B1DE9F8951B}">
      <dgm:prSet/>
      <dgm:spPr/>
      <dgm:t>
        <a:bodyPr/>
        <a:lstStyle/>
        <a:p>
          <a:endParaRPr lang="es-ES"/>
        </a:p>
      </dgm:t>
    </dgm:pt>
    <dgm:pt modelId="{DE053D88-F9D2-4A56-843C-733DCEC4015E}" type="sibTrans" cxnId="{28E34040-12C7-4227-BA7F-9B1DE9F8951B}">
      <dgm:prSet/>
      <dgm:spPr/>
      <dgm:t>
        <a:bodyPr/>
        <a:lstStyle/>
        <a:p>
          <a:endParaRPr lang="es-ES"/>
        </a:p>
      </dgm:t>
    </dgm:pt>
    <dgm:pt modelId="{5A3BA010-FE90-4A57-A2C3-921D6BF8F759}" type="pres">
      <dgm:prSet presAssocID="{CF430FE1-EADB-4554-B629-F101114BF96C}" presName="cycle" presStyleCnt="0">
        <dgm:presLayoutVars>
          <dgm:dir/>
          <dgm:resizeHandles val="exact"/>
        </dgm:presLayoutVars>
      </dgm:prSet>
      <dgm:spPr/>
      <dgm:t>
        <a:bodyPr/>
        <a:lstStyle/>
        <a:p>
          <a:endParaRPr lang="es-ES"/>
        </a:p>
      </dgm:t>
    </dgm:pt>
    <dgm:pt modelId="{C15D1083-6F27-4F13-85BB-6930B4FB0A45}" type="pres">
      <dgm:prSet presAssocID="{BD539033-822B-4717-8069-1250364A05D0}" presName="node" presStyleLbl="node1" presStyleIdx="0" presStyleCnt="4" custScaleX="213761" custScaleY="211430" custRadScaleRad="86701" custRadScaleInc="-39889">
        <dgm:presLayoutVars>
          <dgm:bulletEnabled val="1"/>
        </dgm:presLayoutVars>
      </dgm:prSet>
      <dgm:spPr/>
      <dgm:t>
        <a:bodyPr/>
        <a:lstStyle/>
        <a:p>
          <a:endParaRPr lang="es-ES"/>
        </a:p>
      </dgm:t>
    </dgm:pt>
    <dgm:pt modelId="{96EA8DCC-BDEC-4ADB-850C-7B6DCB14DC1B}" type="pres">
      <dgm:prSet presAssocID="{5BA007D8-475D-4827-B920-FFDE0B5848B8}" presName="sibTrans" presStyleLbl="sibTrans2D1" presStyleIdx="0" presStyleCnt="4"/>
      <dgm:spPr/>
      <dgm:t>
        <a:bodyPr/>
        <a:lstStyle/>
        <a:p>
          <a:endParaRPr lang="es-ES"/>
        </a:p>
      </dgm:t>
    </dgm:pt>
    <dgm:pt modelId="{DF1E12D1-3493-4D39-9DE9-81C1F1118D70}" type="pres">
      <dgm:prSet presAssocID="{5BA007D8-475D-4827-B920-FFDE0B5848B8}" presName="connectorText" presStyleLbl="sibTrans2D1" presStyleIdx="0" presStyleCnt="4"/>
      <dgm:spPr/>
      <dgm:t>
        <a:bodyPr/>
        <a:lstStyle/>
        <a:p>
          <a:endParaRPr lang="es-ES"/>
        </a:p>
      </dgm:t>
    </dgm:pt>
    <dgm:pt modelId="{142FE234-A5DA-4545-8173-1BB68EB55009}" type="pres">
      <dgm:prSet presAssocID="{8D11F99F-50A7-4D2F-A8B9-937A215DB813}" presName="node" presStyleLbl="node1" presStyleIdx="1" presStyleCnt="4" custScaleX="215981" custScaleY="214288" custRadScaleRad="170786" custRadScaleInc="-36332">
        <dgm:presLayoutVars>
          <dgm:bulletEnabled val="1"/>
        </dgm:presLayoutVars>
      </dgm:prSet>
      <dgm:spPr/>
      <dgm:t>
        <a:bodyPr/>
        <a:lstStyle/>
        <a:p>
          <a:endParaRPr lang="es-ES"/>
        </a:p>
      </dgm:t>
    </dgm:pt>
    <dgm:pt modelId="{9A73E7BF-3208-4D15-9269-DFAC5A7EFAB7}" type="pres">
      <dgm:prSet presAssocID="{03707D7D-640E-460A-B566-9C79B9DC40C0}" presName="sibTrans" presStyleLbl="sibTrans2D1" presStyleIdx="1" presStyleCnt="4"/>
      <dgm:spPr/>
      <dgm:t>
        <a:bodyPr/>
        <a:lstStyle/>
        <a:p>
          <a:endParaRPr lang="es-ES"/>
        </a:p>
      </dgm:t>
    </dgm:pt>
    <dgm:pt modelId="{A20A7C1A-D223-482B-B64E-54CCE95C8C20}" type="pres">
      <dgm:prSet presAssocID="{03707D7D-640E-460A-B566-9C79B9DC40C0}" presName="connectorText" presStyleLbl="sibTrans2D1" presStyleIdx="1" presStyleCnt="4"/>
      <dgm:spPr/>
      <dgm:t>
        <a:bodyPr/>
        <a:lstStyle/>
        <a:p>
          <a:endParaRPr lang="es-ES"/>
        </a:p>
      </dgm:t>
    </dgm:pt>
    <dgm:pt modelId="{660ED7B5-0789-4BC0-8894-F7EBFA2D87F0}" type="pres">
      <dgm:prSet presAssocID="{FBD63AA6-D96A-4BB0-9E87-5DCB1E2C7A40}" presName="node" presStyleLbl="node1" presStyleIdx="2" presStyleCnt="4" custScaleX="251750" custScaleY="193390" custRadScaleRad="88745" custRadScaleInc="-31176">
        <dgm:presLayoutVars>
          <dgm:bulletEnabled val="1"/>
        </dgm:presLayoutVars>
      </dgm:prSet>
      <dgm:spPr/>
      <dgm:t>
        <a:bodyPr/>
        <a:lstStyle/>
        <a:p>
          <a:endParaRPr lang="es-ES"/>
        </a:p>
      </dgm:t>
    </dgm:pt>
    <dgm:pt modelId="{57851B9A-A6D1-4C2B-B9F8-0C3FF62D1B73}" type="pres">
      <dgm:prSet presAssocID="{332C61EB-A367-4C4A-941A-4FA09CD12474}" presName="sibTrans" presStyleLbl="sibTrans2D1" presStyleIdx="2" presStyleCnt="4"/>
      <dgm:spPr/>
      <dgm:t>
        <a:bodyPr/>
        <a:lstStyle/>
        <a:p>
          <a:endParaRPr lang="es-ES"/>
        </a:p>
      </dgm:t>
    </dgm:pt>
    <dgm:pt modelId="{6397E8AF-37D7-4400-B1E9-695FD42240BA}" type="pres">
      <dgm:prSet presAssocID="{332C61EB-A367-4C4A-941A-4FA09CD12474}" presName="connectorText" presStyleLbl="sibTrans2D1" presStyleIdx="2" presStyleCnt="4"/>
      <dgm:spPr/>
      <dgm:t>
        <a:bodyPr/>
        <a:lstStyle/>
        <a:p>
          <a:endParaRPr lang="es-ES"/>
        </a:p>
      </dgm:t>
    </dgm:pt>
    <dgm:pt modelId="{E2928862-F0A1-473A-BD4C-56D6A00D1E88}" type="pres">
      <dgm:prSet presAssocID="{5BC183CC-E0E2-473F-8B41-C7B3674334AE}" presName="node" presStyleLbl="node1" presStyleIdx="3" presStyleCnt="4" custScaleX="175089" custScaleY="212754" custRadScaleRad="164043" custRadScaleInc="-33525">
        <dgm:presLayoutVars>
          <dgm:bulletEnabled val="1"/>
        </dgm:presLayoutVars>
      </dgm:prSet>
      <dgm:spPr/>
      <dgm:t>
        <a:bodyPr/>
        <a:lstStyle/>
        <a:p>
          <a:endParaRPr lang="es-ES"/>
        </a:p>
      </dgm:t>
    </dgm:pt>
    <dgm:pt modelId="{36A48A9A-3E1D-45F3-904D-85C950C4FFC2}" type="pres">
      <dgm:prSet presAssocID="{DE053D88-F9D2-4A56-843C-733DCEC4015E}" presName="sibTrans" presStyleLbl="sibTrans2D1" presStyleIdx="3" presStyleCnt="4" custFlipHor="1" custScaleX="39634" custScaleY="191121" custLinFactX="1300000" custLinFactY="100000" custLinFactNeighborX="1382956" custLinFactNeighborY="193480"/>
      <dgm:spPr/>
      <dgm:t>
        <a:bodyPr/>
        <a:lstStyle/>
        <a:p>
          <a:endParaRPr lang="es-ES"/>
        </a:p>
      </dgm:t>
    </dgm:pt>
    <dgm:pt modelId="{F981928C-D16B-42EB-86A2-454C4B37FF4D}" type="pres">
      <dgm:prSet presAssocID="{DE053D88-F9D2-4A56-843C-733DCEC4015E}" presName="connectorText" presStyleLbl="sibTrans2D1" presStyleIdx="3" presStyleCnt="4"/>
      <dgm:spPr/>
      <dgm:t>
        <a:bodyPr/>
        <a:lstStyle/>
        <a:p>
          <a:endParaRPr lang="es-ES"/>
        </a:p>
      </dgm:t>
    </dgm:pt>
  </dgm:ptLst>
  <dgm:cxnLst>
    <dgm:cxn modelId="{C0EAFD70-D495-469F-BEB8-5D2A31B39C59}" srcId="{CF430FE1-EADB-4554-B629-F101114BF96C}" destId="{BD539033-822B-4717-8069-1250364A05D0}" srcOrd="0" destOrd="0" parTransId="{433E11A2-7210-4601-90CD-36995A581B23}" sibTransId="{5BA007D8-475D-4827-B920-FFDE0B5848B8}"/>
    <dgm:cxn modelId="{AA552112-8A1D-4642-B7E8-917B35AE5550}" srcId="{CF430FE1-EADB-4554-B629-F101114BF96C}" destId="{8D11F99F-50A7-4D2F-A8B9-937A215DB813}" srcOrd="1" destOrd="0" parTransId="{E24E7455-54B4-40E1-B0D3-905BA7492DFB}" sibTransId="{03707D7D-640E-460A-B566-9C79B9DC40C0}"/>
    <dgm:cxn modelId="{B571E503-1D1F-4A4C-8933-74632550E807}" type="presOf" srcId="{5BA007D8-475D-4827-B920-FFDE0B5848B8}" destId="{96EA8DCC-BDEC-4ADB-850C-7B6DCB14DC1B}" srcOrd="0" destOrd="0" presId="urn:microsoft.com/office/officeart/2005/8/layout/cycle2"/>
    <dgm:cxn modelId="{A2DD18D1-4681-4BD8-BABE-F393ACB41F6B}" type="presOf" srcId="{5BC183CC-E0E2-473F-8B41-C7B3674334AE}" destId="{E2928862-F0A1-473A-BD4C-56D6A00D1E88}" srcOrd="0" destOrd="0" presId="urn:microsoft.com/office/officeart/2005/8/layout/cycle2"/>
    <dgm:cxn modelId="{36947F35-E3A0-4647-9570-FC2C08C755D4}" srcId="{CF430FE1-EADB-4554-B629-F101114BF96C}" destId="{FBD63AA6-D96A-4BB0-9E87-5DCB1E2C7A40}" srcOrd="2" destOrd="0" parTransId="{454C2A6B-225B-4639-A7B9-49978ADB231B}" sibTransId="{332C61EB-A367-4C4A-941A-4FA09CD12474}"/>
    <dgm:cxn modelId="{B564C5C2-FA03-4E4C-A009-AF65D54ECB27}" type="presOf" srcId="{332C61EB-A367-4C4A-941A-4FA09CD12474}" destId="{6397E8AF-37D7-4400-B1E9-695FD42240BA}" srcOrd="1" destOrd="0" presId="urn:microsoft.com/office/officeart/2005/8/layout/cycle2"/>
    <dgm:cxn modelId="{F0036028-A9D5-4BE5-9289-10442DDA0540}" type="presOf" srcId="{DE053D88-F9D2-4A56-843C-733DCEC4015E}" destId="{F981928C-D16B-42EB-86A2-454C4B37FF4D}" srcOrd="1" destOrd="0" presId="urn:microsoft.com/office/officeart/2005/8/layout/cycle2"/>
    <dgm:cxn modelId="{4FBF24A2-A205-4195-9C16-4D615B8A3B43}" type="presOf" srcId="{5BA007D8-475D-4827-B920-FFDE0B5848B8}" destId="{DF1E12D1-3493-4D39-9DE9-81C1F1118D70}" srcOrd="1" destOrd="0" presId="urn:microsoft.com/office/officeart/2005/8/layout/cycle2"/>
    <dgm:cxn modelId="{28E34040-12C7-4227-BA7F-9B1DE9F8951B}" srcId="{CF430FE1-EADB-4554-B629-F101114BF96C}" destId="{5BC183CC-E0E2-473F-8B41-C7B3674334AE}" srcOrd="3" destOrd="0" parTransId="{48900C21-10A7-4821-A69B-E64BE1D0048C}" sibTransId="{DE053D88-F9D2-4A56-843C-733DCEC4015E}"/>
    <dgm:cxn modelId="{531CE0FD-0E39-43E8-A724-DF8CF90B5998}" type="presOf" srcId="{332C61EB-A367-4C4A-941A-4FA09CD12474}" destId="{57851B9A-A6D1-4C2B-B9F8-0C3FF62D1B73}" srcOrd="0" destOrd="0" presId="urn:microsoft.com/office/officeart/2005/8/layout/cycle2"/>
    <dgm:cxn modelId="{CFE3AC58-2950-436C-8A48-283DB68D3C68}" type="presOf" srcId="{03707D7D-640E-460A-B566-9C79B9DC40C0}" destId="{A20A7C1A-D223-482B-B64E-54CCE95C8C20}" srcOrd="1" destOrd="0" presId="urn:microsoft.com/office/officeart/2005/8/layout/cycle2"/>
    <dgm:cxn modelId="{BE6EA9C8-75E8-4D7E-8DA3-5FEDF78379DB}" type="presOf" srcId="{FBD63AA6-D96A-4BB0-9E87-5DCB1E2C7A40}" destId="{660ED7B5-0789-4BC0-8894-F7EBFA2D87F0}" srcOrd="0" destOrd="0" presId="urn:microsoft.com/office/officeart/2005/8/layout/cycle2"/>
    <dgm:cxn modelId="{629B1FC1-C7E8-4E63-842C-355171A127A5}" type="presOf" srcId="{03707D7D-640E-460A-B566-9C79B9DC40C0}" destId="{9A73E7BF-3208-4D15-9269-DFAC5A7EFAB7}" srcOrd="0" destOrd="0" presId="urn:microsoft.com/office/officeart/2005/8/layout/cycle2"/>
    <dgm:cxn modelId="{B6C214BF-FB04-4BEF-92D4-FA058DE027BA}" type="presOf" srcId="{DE053D88-F9D2-4A56-843C-733DCEC4015E}" destId="{36A48A9A-3E1D-45F3-904D-85C950C4FFC2}" srcOrd="0" destOrd="0" presId="urn:microsoft.com/office/officeart/2005/8/layout/cycle2"/>
    <dgm:cxn modelId="{31161577-DAB2-463A-911E-E1C9D7DDEB42}" type="presOf" srcId="{BD539033-822B-4717-8069-1250364A05D0}" destId="{C15D1083-6F27-4F13-85BB-6930B4FB0A45}" srcOrd="0" destOrd="0" presId="urn:microsoft.com/office/officeart/2005/8/layout/cycle2"/>
    <dgm:cxn modelId="{2E76AE19-5342-4650-BC11-FF238FF961C8}" type="presOf" srcId="{CF430FE1-EADB-4554-B629-F101114BF96C}" destId="{5A3BA010-FE90-4A57-A2C3-921D6BF8F759}" srcOrd="0" destOrd="0" presId="urn:microsoft.com/office/officeart/2005/8/layout/cycle2"/>
    <dgm:cxn modelId="{D6BFB18B-D367-4066-B8BA-14496CEF021E}" type="presOf" srcId="{8D11F99F-50A7-4D2F-A8B9-937A215DB813}" destId="{142FE234-A5DA-4545-8173-1BB68EB55009}" srcOrd="0" destOrd="0" presId="urn:microsoft.com/office/officeart/2005/8/layout/cycle2"/>
    <dgm:cxn modelId="{6D77D113-42F3-4E3B-8438-1AAB56A96555}" type="presParOf" srcId="{5A3BA010-FE90-4A57-A2C3-921D6BF8F759}" destId="{C15D1083-6F27-4F13-85BB-6930B4FB0A45}" srcOrd="0" destOrd="0" presId="urn:microsoft.com/office/officeart/2005/8/layout/cycle2"/>
    <dgm:cxn modelId="{DD9BC0F4-2169-451B-8FE1-1501D88BCC5E}" type="presParOf" srcId="{5A3BA010-FE90-4A57-A2C3-921D6BF8F759}" destId="{96EA8DCC-BDEC-4ADB-850C-7B6DCB14DC1B}" srcOrd="1" destOrd="0" presId="urn:microsoft.com/office/officeart/2005/8/layout/cycle2"/>
    <dgm:cxn modelId="{F65E6E70-3DD6-415F-8237-89BF7A846926}" type="presParOf" srcId="{96EA8DCC-BDEC-4ADB-850C-7B6DCB14DC1B}" destId="{DF1E12D1-3493-4D39-9DE9-81C1F1118D70}" srcOrd="0" destOrd="0" presId="urn:microsoft.com/office/officeart/2005/8/layout/cycle2"/>
    <dgm:cxn modelId="{55757E54-A68B-42C3-B5D9-58D0A9CFB6C3}" type="presParOf" srcId="{5A3BA010-FE90-4A57-A2C3-921D6BF8F759}" destId="{142FE234-A5DA-4545-8173-1BB68EB55009}" srcOrd="2" destOrd="0" presId="urn:microsoft.com/office/officeart/2005/8/layout/cycle2"/>
    <dgm:cxn modelId="{64D5F51B-37ED-466E-8EE1-57C9CD441160}" type="presParOf" srcId="{5A3BA010-FE90-4A57-A2C3-921D6BF8F759}" destId="{9A73E7BF-3208-4D15-9269-DFAC5A7EFAB7}" srcOrd="3" destOrd="0" presId="urn:microsoft.com/office/officeart/2005/8/layout/cycle2"/>
    <dgm:cxn modelId="{CE768610-F684-4C7A-812E-469469094004}" type="presParOf" srcId="{9A73E7BF-3208-4D15-9269-DFAC5A7EFAB7}" destId="{A20A7C1A-D223-482B-B64E-54CCE95C8C20}" srcOrd="0" destOrd="0" presId="urn:microsoft.com/office/officeart/2005/8/layout/cycle2"/>
    <dgm:cxn modelId="{8A04CAED-4816-4E0A-9D1B-1620A13BA939}" type="presParOf" srcId="{5A3BA010-FE90-4A57-A2C3-921D6BF8F759}" destId="{660ED7B5-0789-4BC0-8894-F7EBFA2D87F0}" srcOrd="4" destOrd="0" presId="urn:microsoft.com/office/officeart/2005/8/layout/cycle2"/>
    <dgm:cxn modelId="{9A88C7A4-53B4-4E24-B0FA-C4FAE98714C2}" type="presParOf" srcId="{5A3BA010-FE90-4A57-A2C3-921D6BF8F759}" destId="{57851B9A-A6D1-4C2B-B9F8-0C3FF62D1B73}" srcOrd="5" destOrd="0" presId="urn:microsoft.com/office/officeart/2005/8/layout/cycle2"/>
    <dgm:cxn modelId="{0A161A96-B3EB-4D7E-B522-DAF8B785976C}" type="presParOf" srcId="{57851B9A-A6D1-4C2B-B9F8-0C3FF62D1B73}" destId="{6397E8AF-37D7-4400-B1E9-695FD42240BA}" srcOrd="0" destOrd="0" presId="urn:microsoft.com/office/officeart/2005/8/layout/cycle2"/>
    <dgm:cxn modelId="{5768E4FE-CD23-4F23-99EF-82B270DCED6B}" type="presParOf" srcId="{5A3BA010-FE90-4A57-A2C3-921D6BF8F759}" destId="{E2928862-F0A1-473A-BD4C-56D6A00D1E88}" srcOrd="6" destOrd="0" presId="urn:microsoft.com/office/officeart/2005/8/layout/cycle2"/>
    <dgm:cxn modelId="{C1FE9177-89C8-4FC2-A4CF-38508B667EDF}" type="presParOf" srcId="{5A3BA010-FE90-4A57-A2C3-921D6BF8F759}" destId="{36A48A9A-3E1D-45F3-904D-85C950C4FFC2}" srcOrd="7" destOrd="0" presId="urn:microsoft.com/office/officeart/2005/8/layout/cycle2"/>
    <dgm:cxn modelId="{94F5D22F-9277-401E-BE03-B046B39A004C}" type="presParOf" srcId="{36A48A9A-3E1D-45F3-904D-85C950C4FFC2}" destId="{F981928C-D16B-42EB-86A2-454C4B37FF4D}"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0CE979-2B26-4738-86B1-45601DE1ADA6}">
      <dsp:nvSpPr>
        <dsp:cNvPr id="0" name=""/>
        <dsp:cNvSpPr/>
      </dsp:nvSpPr>
      <dsp:spPr>
        <a:xfrm>
          <a:off x="707233" y="0"/>
          <a:ext cx="8015316" cy="562612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BACF1-B18E-4999-933B-08780508297A}">
      <dsp:nvSpPr>
        <dsp:cNvPr id="0" name=""/>
        <dsp:cNvSpPr/>
      </dsp:nvSpPr>
      <dsp:spPr>
        <a:xfrm>
          <a:off x="10129" y="1687836"/>
          <a:ext cx="3035211" cy="225044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ESTÍMULOS METABOLICOS</a:t>
          </a:r>
          <a:endParaRPr lang="es-ES" sz="2400" kern="1200" dirty="0"/>
        </a:p>
      </dsp:txBody>
      <dsp:txXfrm>
        <a:off x="10129" y="1687836"/>
        <a:ext cx="3035211" cy="2250448"/>
      </dsp:txXfrm>
    </dsp:sp>
    <dsp:sp modelId="{C41F081E-EDB6-42EA-894F-BCECB1A55B0D}">
      <dsp:nvSpPr>
        <dsp:cNvPr id="0" name=""/>
        <dsp:cNvSpPr/>
      </dsp:nvSpPr>
      <dsp:spPr>
        <a:xfrm>
          <a:off x="3197286" y="1687836"/>
          <a:ext cx="3035211" cy="2250448"/>
        </a:xfrm>
        <a:prstGeom prst="roundRect">
          <a:avLst/>
        </a:prstGeom>
        <a:solidFill>
          <a:schemeClr val="accent5">
            <a:hueOff val="-918568"/>
            <a:satOff val="135"/>
            <a:lumOff val="-3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HIPOTÁLAMO</a:t>
          </a:r>
          <a:endParaRPr lang="es-ES" sz="2400" kern="1200" dirty="0"/>
        </a:p>
      </dsp:txBody>
      <dsp:txXfrm>
        <a:off x="3197286" y="1687836"/>
        <a:ext cx="3035211" cy="2250448"/>
      </dsp:txXfrm>
    </dsp:sp>
    <dsp:sp modelId="{04972DEC-B172-4548-B4E7-C4B865E15D67}">
      <dsp:nvSpPr>
        <dsp:cNvPr id="0" name=""/>
        <dsp:cNvSpPr/>
      </dsp:nvSpPr>
      <dsp:spPr>
        <a:xfrm>
          <a:off x="6384442" y="1687836"/>
          <a:ext cx="3035211" cy="2250448"/>
        </a:xfrm>
        <a:prstGeom prst="roundRect">
          <a:avLst/>
        </a:prstGeom>
        <a:solidFill>
          <a:schemeClr val="accent5">
            <a:hueOff val="-1837137"/>
            <a:satOff val="270"/>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LIBERACION DE PEPTIDOS HIPOTALAMICOS</a:t>
          </a:r>
        </a:p>
        <a:p>
          <a:pPr lvl="0" algn="ctr" defTabSz="1066800">
            <a:lnSpc>
              <a:spcPct val="90000"/>
            </a:lnSpc>
            <a:spcBef>
              <a:spcPct val="0"/>
            </a:spcBef>
            <a:spcAft>
              <a:spcPct val="35000"/>
            </a:spcAft>
          </a:pPr>
          <a:r>
            <a:rPr lang="es-ES" sz="2400" kern="1200" dirty="0" smtClean="0"/>
            <a:t>(REGULAN LA INGESTA)</a:t>
          </a:r>
          <a:endParaRPr lang="es-ES" sz="2400" kern="1200" dirty="0"/>
        </a:p>
      </dsp:txBody>
      <dsp:txXfrm>
        <a:off x="6384442" y="1687836"/>
        <a:ext cx="3035211" cy="22504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5D1083-6F27-4F13-85BB-6930B4FB0A45}">
      <dsp:nvSpPr>
        <dsp:cNvPr id="0" name=""/>
        <dsp:cNvSpPr/>
      </dsp:nvSpPr>
      <dsp:spPr>
        <a:xfrm>
          <a:off x="2123727" y="-547458"/>
          <a:ext cx="3598123" cy="355888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b="1" kern="1200" dirty="0" smtClean="0"/>
            <a:t>EL NÚCLEO HIPOTALÁMICO VENTROMEDIAL (VMN)</a:t>
          </a:r>
          <a:r>
            <a:rPr lang="es-ES" sz="2800" kern="1200" dirty="0" smtClean="0"/>
            <a:t> </a:t>
          </a:r>
        </a:p>
        <a:p>
          <a:pPr lvl="0" algn="ctr" defTabSz="1244600">
            <a:lnSpc>
              <a:spcPct val="90000"/>
            </a:lnSpc>
            <a:spcBef>
              <a:spcPct val="0"/>
            </a:spcBef>
            <a:spcAft>
              <a:spcPct val="35000"/>
            </a:spcAft>
          </a:pPr>
          <a:r>
            <a:rPr lang="es-ES" sz="2200" kern="1200" dirty="0" smtClean="0"/>
            <a:t>lesión</a:t>
          </a:r>
          <a:r>
            <a:rPr lang="es-ES" sz="2200" kern="1200" dirty="0" smtClean="0">
              <a:sym typeface="Wingdings" pitchFamily="2" charset="2"/>
            </a:rPr>
            <a:t></a:t>
          </a:r>
          <a:r>
            <a:rPr lang="es-ES" sz="2200" kern="1200" dirty="0" smtClean="0"/>
            <a:t>  voracidad y obesidad</a:t>
          </a:r>
          <a:endParaRPr lang="es-ES" sz="2200" kern="1200" dirty="0"/>
        </a:p>
      </dsp:txBody>
      <dsp:txXfrm>
        <a:off x="2123727" y="-547458"/>
        <a:ext cx="3598123" cy="3558887"/>
      </dsp:txXfrm>
    </dsp:sp>
    <dsp:sp modelId="{96EA8DCC-BDEC-4ADB-850C-7B6DCB14DC1B}">
      <dsp:nvSpPr>
        <dsp:cNvPr id="0" name=""/>
        <dsp:cNvSpPr/>
      </dsp:nvSpPr>
      <dsp:spPr>
        <a:xfrm rot="11413945">
          <a:off x="5575891" y="1253865"/>
          <a:ext cx="83344" cy="56809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S" sz="2400" kern="1200"/>
        </a:p>
      </dsp:txBody>
      <dsp:txXfrm rot="11413945">
        <a:off x="5575891" y="1253865"/>
        <a:ext cx="83344" cy="568095"/>
      </dsp:txXfrm>
    </dsp:sp>
    <dsp:sp modelId="{142FE234-A5DA-4545-8173-1BB68EB55009}">
      <dsp:nvSpPr>
        <dsp:cNvPr id="0" name=""/>
        <dsp:cNvSpPr/>
      </dsp:nvSpPr>
      <dsp:spPr>
        <a:xfrm>
          <a:off x="5508508" y="42855"/>
          <a:ext cx="3635491" cy="360699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b="1" kern="1200" dirty="0" smtClean="0"/>
            <a:t>AREA HIPOTALÁMICA LATERAL (LHA)</a:t>
          </a:r>
          <a:r>
            <a:rPr lang="es-ES" sz="2800" kern="1200" dirty="0" smtClean="0"/>
            <a:t> </a:t>
          </a:r>
        </a:p>
        <a:p>
          <a:pPr lvl="0" algn="ctr" defTabSz="1244600">
            <a:lnSpc>
              <a:spcPct val="90000"/>
            </a:lnSpc>
            <a:spcBef>
              <a:spcPct val="0"/>
            </a:spcBef>
            <a:spcAft>
              <a:spcPct val="35000"/>
            </a:spcAft>
          </a:pPr>
          <a:r>
            <a:rPr lang="es-ES" sz="2800" kern="1200" dirty="0" smtClean="0"/>
            <a:t> </a:t>
          </a:r>
          <a:r>
            <a:rPr lang="es-ES" sz="2000" kern="1200" dirty="0" smtClean="0"/>
            <a:t>lesión</a:t>
          </a:r>
          <a:r>
            <a:rPr lang="es-ES" sz="2000" kern="1200" dirty="0" smtClean="0">
              <a:sym typeface="Wingdings" pitchFamily="2" charset="2"/>
            </a:rPr>
            <a:t></a:t>
          </a:r>
          <a:r>
            <a:rPr lang="es-ES" sz="2000" kern="1200" dirty="0" smtClean="0"/>
            <a:t>disminución </a:t>
          </a:r>
          <a:r>
            <a:rPr lang="es-ES" sz="2200" kern="1200" dirty="0" smtClean="0"/>
            <a:t>en la ingesta y anorexia</a:t>
          </a:r>
          <a:endParaRPr lang="es-ES" sz="2200" kern="1200" dirty="0"/>
        </a:p>
      </dsp:txBody>
      <dsp:txXfrm>
        <a:off x="5508508" y="42855"/>
        <a:ext cx="3635491" cy="3606994"/>
      </dsp:txXfrm>
    </dsp:sp>
    <dsp:sp modelId="{9A73E7BF-3208-4D15-9269-DFAC5A7EFAB7}">
      <dsp:nvSpPr>
        <dsp:cNvPr id="0" name=""/>
        <dsp:cNvSpPr/>
      </dsp:nvSpPr>
      <dsp:spPr>
        <a:xfrm rot="19001820">
          <a:off x="6022148" y="2752098"/>
          <a:ext cx="83319" cy="5680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S" sz="2400" kern="1200"/>
        </a:p>
      </dsp:txBody>
      <dsp:txXfrm rot="19001820">
        <a:off x="6022148" y="2752098"/>
        <a:ext cx="83319" cy="568095"/>
      </dsp:txXfrm>
    </dsp:sp>
    <dsp:sp modelId="{660ED7B5-0789-4BC0-8894-F7EBFA2D87F0}">
      <dsp:nvSpPr>
        <dsp:cNvPr id="0" name=""/>
        <dsp:cNvSpPr/>
      </dsp:nvSpPr>
      <dsp:spPr>
        <a:xfrm>
          <a:off x="2665289" y="2614617"/>
          <a:ext cx="4237572" cy="325522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ES" sz="2800" b="1" kern="1200" dirty="0" smtClean="0"/>
            <a:t>EL NÚCLEO PARAVENTRICULAR</a:t>
          </a:r>
          <a:r>
            <a:rPr lang="es-ES" sz="2800" kern="1200" dirty="0" smtClean="0"/>
            <a:t> </a:t>
          </a:r>
          <a:r>
            <a:rPr lang="es-ES" sz="2200" kern="1200" dirty="0" smtClean="0"/>
            <a:t>–recibe información aferente de otros nucleos cerebrales relacionadas con la ingesta-. </a:t>
          </a:r>
          <a:endParaRPr lang="es-ES" sz="2200" kern="1200" dirty="0"/>
        </a:p>
      </dsp:txBody>
      <dsp:txXfrm>
        <a:off x="2665289" y="2614617"/>
        <a:ext cx="4237572" cy="3255229"/>
      </dsp:txXfrm>
    </dsp:sp>
    <dsp:sp modelId="{57851B9A-A6D1-4C2B-B9F8-0C3FF62D1B73}">
      <dsp:nvSpPr>
        <dsp:cNvPr id="0" name=""/>
        <dsp:cNvSpPr/>
      </dsp:nvSpPr>
      <dsp:spPr>
        <a:xfrm rot="813822">
          <a:off x="2816662" y="3500265"/>
          <a:ext cx="138681" cy="5680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s-ES" sz="2400" kern="1200"/>
        </a:p>
      </dsp:txBody>
      <dsp:txXfrm rot="813822">
        <a:off x="2816662" y="3500265"/>
        <a:ext cx="138681" cy="568095"/>
      </dsp:txXfrm>
    </dsp:sp>
    <dsp:sp modelId="{E2928862-F0A1-473A-BD4C-56D6A00D1E88}">
      <dsp:nvSpPr>
        <dsp:cNvPr id="0" name=""/>
        <dsp:cNvSpPr/>
      </dsp:nvSpPr>
      <dsp:spPr>
        <a:xfrm>
          <a:off x="98035" y="1676626"/>
          <a:ext cx="2947178" cy="358117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s-ES" sz="3200" b="1" kern="1200" dirty="0" smtClean="0"/>
            <a:t>EL NÚCLEO ARCUATO </a:t>
          </a:r>
          <a:endParaRPr lang="es-ES" sz="3200" kern="1200" dirty="0" smtClean="0"/>
        </a:p>
        <a:p>
          <a:pPr lvl="0" algn="ctr" defTabSz="1422400">
            <a:lnSpc>
              <a:spcPct val="90000"/>
            </a:lnSpc>
            <a:spcBef>
              <a:spcPct val="0"/>
            </a:spcBef>
            <a:spcAft>
              <a:spcPct val="35000"/>
            </a:spcAft>
          </a:pPr>
          <a:r>
            <a:rPr lang="es-ES" sz="2000" kern="1200" dirty="0" smtClean="0"/>
            <a:t>NPY/AGRP Y POMC /CART</a:t>
          </a:r>
          <a:r>
            <a:rPr lang="es-ES" sz="2200" kern="1200" dirty="0" smtClean="0"/>
            <a:t>. </a:t>
          </a:r>
          <a:endParaRPr lang="es-ES" sz="2200" kern="1200" dirty="0"/>
        </a:p>
      </dsp:txBody>
      <dsp:txXfrm>
        <a:off x="98035" y="1676626"/>
        <a:ext cx="2947178" cy="3581173"/>
      </dsp:txXfrm>
    </dsp:sp>
    <dsp:sp modelId="{36A48A9A-3E1D-45F3-904D-85C950C4FFC2}">
      <dsp:nvSpPr>
        <dsp:cNvPr id="0" name=""/>
        <dsp:cNvSpPr/>
      </dsp:nvSpPr>
      <dsp:spPr>
        <a:xfrm rot="13413118" flipH="1">
          <a:off x="4754324" y="3537325"/>
          <a:ext cx="30862" cy="10857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44700">
            <a:lnSpc>
              <a:spcPct val="90000"/>
            </a:lnSpc>
            <a:spcBef>
              <a:spcPct val="0"/>
            </a:spcBef>
            <a:spcAft>
              <a:spcPct val="35000"/>
            </a:spcAft>
          </a:pPr>
          <a:endParaRPr lang="es-ES" sz="4600" kern="1200"/>
        </a:p>
      </dsp:txBody>
      <dsp:txXfrm rot="13413118" flipH="1">
        <a:off x="4754324" y="3537325"/>
        <a:ext cx="30862" cy="10857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D1827-5625-4D69-9852-22EC696A781B}" type="datetimeFigureOut">
              <a:rPr lang="es-ES" smtClean="0"/>
              <a:pPr/>
              <a:t>04/06/2012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A688D-8DD3-4DA5-B018-A2A741AC338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A2A688D-8DD3-4DA5-B018-A2A741AC3387}" type="slidenum">
              <a:rPr lang="es-ES" smtClean="0"/>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4CEC9E6-6F7E-41D9-95DD-242F6C94AC9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C1A7527-0640-47CD-A398-F519AD062596}" type="datetimeFigureOut">
              <a:rPr lang="es-ES" smtClean="0"/>
              <a:pPr/>
              <a:t>04/06/2012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24CEC9E6-6F7E-41D9-95DD-242F6C94AC96}"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1A7527-0640-47CD-A398-F519AD062596}" type="datetimeFigureOut">
              <a:rPr lang="es-ES" smtClean="0"/>
              <a:pPr/>
              <a:t>04/06/2012</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CEC9E6-6F7E-41D9-95DD-242F6C94AC96}"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normAutofit/>
          </a:bodyPr>
          <a:lstStyle/>
          <a:p>
            <a:r>
              <a:rPr lang="es-ES" sz="6000" dirty="0" smtClean="0"/>
              <a:t>CONTROL DEL APETITO</a:t>
            </a:r>
            <a:endParaRPr lang="es-ES" sz="6000" dirty="0"/>
          </a:p>
        </p:txBody>
      </p:sp>
      <p:sp>
        <p:nvSpPr>
          <p:cNvPr id="6" name="5 Subtítulo"/>
          <p:cNvSpPr>
            <a:spLocks noGrp="1"/>
          </p:cNvSpPr>
          <p:nvPr>
            <p:ph type="subTitle" idx="1"/>
          </p:nvPr>
        </p:nvSpPr>
        <p:spPr>
          <a:xfrm>
            <a:off x="827584" y="4437112"/>
            <a:ext cx="7854696" cy="1752600"/>
          </a:xfrm>
        </p:spPr>
        <p:txBody>
          <a:bodyPr/>
          <a:lstStyle/>
          <a:p>
            <a:pPr>
              <a:buFont typeface="Arial" pitchFamily="34" charset="0"/>
              <a:buChar char="•"/>
            </a:pPr>
            <a:r>
              <a:rPr lang="es-ES" dirty="0" smtClean="0">
                <a:solidFill>
                  <a:schemeClr val="accent1">
                    <a:lumMod val="75000"/>
                  </a:schemeClr>
                </a:solidFill>
                <a:latin typeface="Arial" pitchFamily="34" charset="0"/>
                <a:cs typeface="Arial" pitchFamily="34" charset="0"/>
              </a:rPr>
              <a:t>Elisabet Mª Muñoz Caracuel</a:t>
            </a:r>
          </a:p>
          <a:p>
            <a:pPr>
              <a:buFont typeface="Arial" pitchFamily="34" charset="0"/>
              <a:buChar char="•"/>
            </a:pPr>
            <a:r>
              <a:rPr lang="es-ES" dirty="0" smtClean="0">
                <a:solidFill>
                  <a:schemeClr val="accent1">
                    <a:lumMod val="75000"/>
                  </a:schemeClr>
                </a:solidFill>
                <a:latin typeface="Arial" pitchFamily="34" charset="0"/>
                <a:cs typeface="Arial" pitchFamily="34" charset="0"/>
              </a:rPr>
              <a:t>Diego Delcán Sánchez</a:t>
            </a:r>
          </a:p>
          <a:p>
            <a:pPr>
              <a:buFont typeface="Arial" pitchFamily="34" charset="0"/>
              <a:buChar char="•"/>
            </a:pPr>
            <a:r>
              <a:rPr lang="es-ES" dirty="0" smtClean="0">
                <a:solidFill>
                  <a:schemeClr val="accent1">
                    <a:lumMod val="75000"/>
                  </a:schemeClr>
                </a:solidFill>
                <a:latin typeface="Arial" pitchFamily="34" charset="0"/>
                <a:cs typeface="Arial" pitchFamily="34" charset="0"/>
              </a:rPr>
              <a:t>César Vázquez García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332656"/>
            <a:ext cx="7776864" cy="769441"/>
          </a:xfrm>
          <a:prstGeom prst="rect">
            <a:avLst/>
          </a:prstGeom>
          <a:noFill/>
        </p:spPr>
        <p:txBody>
          <a:bodyPr wrap="square" rtlCol="0">
            <a:spAutoFit/>
          </a:bodyPr>
          <a:lstStyle/>
          <a:p>
            <a:r>
              <a:rPr lang="es-ES" sz="4400" dirty="0" smtClean="0">
                <a:solidFill>
                  <a:schemeClr val="accent1">
                    <a:lumMod val="75000"/>
                  </a:schemeClr>
                </a:solidFill>
                <a:latin typeface="Arial" pitchFamily="34" charset="0"/>
                <a:cs typeface="Arial" pitchFamily="34" charset="0"/>
              </a:rPr>
              <a:t>OREXINA</a:t>
            </a:r>
            <a:endParaRPr lang="es-ES" sz="44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611560" y="1484784"/>
            <a:ext cx="7848872" cy="5078313"/>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Hormonas </a:t>
            </a:r>
            <a:r>
              <a:rPr lang="es-ES" dirty="0" err="1" smtClean="0">
                <a:solidFill>
                  <a:schemeClr val="accent1">
                    <a:lumMod val="75000"/>
                  </a:schemeClr>
                </a:solidFill>
                <a:latin typeface="Arial" pitchFamily="34" charset="0"/>
                <a:cs typeface="Arial" pitchFamily="34" charset="0"/>
              </a:rPr>
              <a:t>neuropéptidas</a:t>
            </a:r>
            <a:r>
              <a:rPr lang="es-ES" dirty="0" smtClean="0">
                <a:solidFill>
                  <a:schemeClr val="accent1">
                    <a:lumMod val="75000"/>
                  </a:schemeClr>
                </a:solidFill>
                <a:latin typeface="Arial" pitchFamily="34" charset="0"/>
                <a:cs typeface="Arial" pitchFamily="34" charset="0"/>
              </a:rPr>
              <a:t> excitantes descubiertas en </a:t>
            </a:r>
            <a:r>
              <a:rPr lang="es-ES" dirty="0" smtClean="0">
                <a:solidFill>
                  <a:schemeClr val="accent1">
                    <a:lumMod val="75000"/>
                  </a:schemeClr>
                </a:solidFill>
                <a:latin typeface="Arial" pitchFamily="34" charset="0"/>
                <a:cs typeface="Arial" pitchFamily="34" charset="0"/>
              </a:rPr>
              <a:t>cerebros de rata. </a:t>
            </a:r>
            <a:r>
              <a:rPr lang="es-ES" dirty="0" smtClean="0">
                <a:solidFill>
                  <a:schemeClr val="accent1">
                    <a:lumMod val="75000"/>
                  </a:schemeClr>
                </a:solidFill>
                <a:latin typeface="Arial" pitchFamily="34" charset="0"/>
                <a:cs typeface="Arial" pitchFamily="34" charset="0"/>
              </a:rPr>
              <a:t>Son producidas por células del hipotálamo lateral </a:t>
            </a:r>
            <a:r>
              <a:rPr lang="es-ES" dirty="0" smtClean="0">
                <a:solidFill>
                  <a:schemeClr val="accent1">
                    <a:lumMod val="75000"/>
                  </a:schemeClr>
                </a:solidFill>
                <a:latin typeface="Arial" pitchFamily="34" charset="0"/>
                <a:cs typeface="Arial" pitchFamily="34" charset="0"/>
              </a:rPr>
              <a:t>y </a:t>
            </a:r>
            <a:r>
              <a:rPr lang="es-ES" dirty="0" smtClean="0">
                <a:solidFill>
                  <a:schemeClr val="accent1">
                    <a:lumMod val="75000"/>
                  </a:schemeClr>
                </a:solidFill>
                <a:latin typeface="Arial" pitchFamily="34" charset="0"/>
                <a:cs typeface="Arial" pitchFamily="34" charset="0"/>
              </a:rPr>
              <a:t>posterior.</a:t>
            </a:r>
          </a:p>
          <a:p>
            <a:pPr algn="just"/>
            <a:r>
              <a:rPr lang="es-ES" dirty="0" smtClean="0">
                <a:solidFill>
                  <a:schemeClr val="accent1">
                    <a:lumMod val="75000"/>
                  </a:schemeClr>
                </a:solidFill>
                <a:latin typeface="Arial" pitchFamily="34" charset="0"/>
                <a:cs typeface="Arial" pitchFamily="34" charset="0"/>
              </a:rPr>
              <a:t>Se </a:t>
            </a:r>
            <a:r>
              <a:rPr lang="es-ES" dirty="0" smtClean="0">
                <a:solidFill>
                  <a:schemeClr val="accent1">
                    <a:lumMod val="75000"/>
                  </a:schemeClr>
                </a:solidFill>
                <a:latin typeface="Arial" pitchFamily="34" charset="0"/>
                <a:cs typeface="Arial" pitchFamily="34" charset="0"/>
              </a:rPr>
              <a:t>ligan </a:t>
            </a:r>
            <a:r>
              <a:rPr lang="es-ES" dirty="0" smtClean="0">
                <a:solidFill>
                  <a:schemeClr val="accent1">
                    <a:lumMod val="75000"/>
                  </a:schemeClr>
                </a:solidFill>
                <a:latin typeface="Arial" pitchFamily="34" charset="0"/>
                <a:cs typeface="Arial" pitchFamily="34" charset="0"/>
              </a:rPr>
              <a:t>a receptores(proteínas </a:t>
            </a:r>
            <a:r>
              <a:rPr lang="es-ES" dirty="0" smtClean="0">
                <a:solidFill>
                  <a:schemeClr val="accent1">
                    <a:lumMod val="75000"/>
                  </a:schemeClr>
                </a:solidFill>
                <a:latin typeface="Arial" pitchFamily="34" charset="0"/>
                <a:cs typeface="Arial" pitchFamily="34" charset="0"/>
              </a:rPr>
              <a:t>G, OX1 y </a:t>
            </a:r>
            <a:r>
              <a:rPr lang="es-ES" dirty="0" smtClean="0">
                <a:solidFill>
                  <a:schemeClr val="accent1">
                    <a:lumMod val="75000"/>
                  </a:schemeClr>
                </a:solidFill>
                <a:latin typeface="Arial" pitchFamily="34" charset="0"/>
                <a:cs typeface="Arial" pitchFamily="34" charset="0"/>
              </a:rPr>
              <a:t>OX2). </a:t>
            </a: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-A se liga en ambos receptores OX1 y OX2 con aproximadamente la misma afinidad, mientras que la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-B se liga principalmente con la OX2, siendo 5 veces menos potente el enlace con OX1</a:t>
            </a:r>
            <a:r>
              <a:rPr lang="es-ES" dirty="0" smtClean="0">
                <a:solidFill>
                  <a:schemeClr val="accent1">
                    <a:lumMod val="75000"/>
                  </a:schemeClr>
                </a:solidFill>
                <a:latin typeface="Arial" pitchFamily="34" charset="0"/>
                <a:cs typeface="Arial" pitchFamily="34" charset="0"/>
              </a:rPr>
              <a:t>.</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Las neuronas de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ejercen sus efectos a través de proyecciones por todo el cerebro, para PVN, ARC, NTS y el núcleo motor dorsal del vago. El receptor de la orexina1 está altamente expresado en el VMH, mientras que el de orexina2 está más expresado en el PVN</a:t>
            </a:r>
            <a:r>
              <a:rPr lang="es-ES" dirty="0" smtClean="0">
                <a:solidFill>
                  <a:schemeClr val="accent1">
                    <a:lumMod val="75000"/>
                  </a:schemeClr>
                </a:solidFill>
                <a:latin typeface="Arial" pitchFamily="34" charset="0"/>
                <a:cs typeface="Arial" pitchFamily="34" charset="0"/>
              </a:rPr>
              <a:t>.</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nivel de </a:t>
            </a:r>
            <a:r>
              <a:rPr lang="es-ES" dirty="0" err="1" smtClean="0">
                <a:solidFill>
                  <a:schemeClr val="accent1">
                    <a:lumMod val="75000"/>
                  </a:schemeClr>
                </a:solidFill>
                <a:latin typeface="Arial" pitchFamily="34" charset="0"/>
                <a:cs typeface="Arial" pitchFamily="34" charset="0"/>
              </a:rPr>
              <a:t>RNAm</a:t>
            </a:r>
            <a:r>
              <a:rPr lang="es-ES" dirty="0" smtClean="0">
                <a:solidFill>
                  <a:schemeClr val="accent1">
                    <a:lumMod val="75000"/>
                  </a:schemeClr>
                </a:solidFill>
                <a:latin typeface="Arial" pitchFamily="34" charset="0"/>
                <a:cs typeface="Arial" pitchFamily="34" charset="0"/>
              </a:rPr>
              <a:t> de </a:t>
            </a:r>
            <a:r>
              <a:rPr lang="es-ES" dirty="0" err="1" smtClean="0">
                <a:solidFill>
                  <a:schemeClr val="accent1">
                    <a:lumMod val="75000"/>
                  </a:schemeClr>
                </a:solidFill>
                <a:latin typeface="Arial" pitchFamily="34" charset="0"/>
                <a:cs typeface="Arial" pitchFamily="34" charset="0"/>
              </a:rPr>
              <a:t>preproorexina</a:t>
            </a:r>
            <a:r>
              <a:rPr lang="es-ES" dirty="0" smtClean="0">
                <a:solidFill>
                  <a:schemeClr val="accent1">
                    <a:lumMod val="75000"/>
                  </a:schemeClr>
                </a:solidFill>
                <a:latin typeface="Arial" pitchFamily="34" charset="0"/>
                <a:cs typeface="Arial" pitchFamily="34" charset="0"/>
              </a:rPr>
              <a:t> aumenta en estado de ayuno y su administración central tiene como consecuencia la excitación generalizada.</a:t>
            </a:r>
          </a:p>
          <a:p>
            <a:pPr algn="just"/>
            <a:r>
              <a:rPr lang="es-ES" dirty="0" smtClean="0">
                <a:solidFill>
                  <a:schemeClr val="accent1">
                    <a:lumMod val="75000"/>
                  </a:schemeClr>
                </a:solidFill>
                <a:latin typeface="Arial" pitchFamily="34" charset="0"/>
                <a:cs typeface="Arial" pitchFamily="34" charset="0"/>
              </a:rPr>
              <a:t>La administración de </a:t>
            </a:r>
            <a:r>
              <a:rPr lang="es-ES" dirty="0" err="1" smtClean="0">
                <a:solidFill>
                  <a:schemeClr val="accent1">
                    <a:lumMod val="75000"/>
                  </a:schemeClr>
                </a:solidFill>
                <a:latin typeface="Arial" pitchFamily="34" charset="0"/>
                <a:cs typeface="Arial" pitchFamily="34" charset="0"/>
              </a:rPr>
              <a:t>orexinaA</a:t>
            </a:r>
            <a:r>
              <a:rPr lang="es-ES" dirty="0" smtClean="0">
                <a:solidFill>
                  <a:schemeClr val="accent1">
                    <a:lumMod val="75000"/>
                  </a:schemeClr>
                </a:solidFill>
                <a:latin typeface="Arial" pitchFamily="34" charset="0"/>
                <a:cs typeface="Arial" pitchFamily="34" charset="0"/>
              </a:rPr>
              <a:t> tiene un efecto potente sobre la alimentación mediante la secreción de ácido mientras que la B no lo hace. Sin embargo en general en 24 horas no hay cambios y su uso crónico no aumenta el peso corporal</a:t>
            </a:r>
            <a:r>
              <a:rPr lang="es-ES" dirty="0" smtClean="0">
                <a:solidFill>
                  <a:schemeClr val="accent1">
                    <a:lumMod val="75000"/>
                  </a:schemeClr>
                </a:solidFill>
                <a:latin typeface="Arial" pitchFamily="34" charset="0"/>
                <a:cs typeface="Arial" pitchFamily="34" charset="0"/>
              </a:rPr>
              <a:t>.</a:t>
            </a:r>
            <a:endParaRPr lang="es-ES"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340768"/>
            <a:ext cx="7560840" cy="5355312"/>
          </a:xfrm>
          <a:prstGeom prst="rect">
            <a:avLst/>
          </a:prstGeom>
          <a:noFill/>
        </p:spPr>
        <p:txBody>
          <a:bodyPr wrap="square" rtlCol="0">
            <a:spAutoFit/>
          </a:bodyPr>
          <a:lstStyle/>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En </a:t>
            </a:r>
            <a:r>
              <a:rPr lang="es-ES" dirty="0" smtClean="0">
                <a:solidFill>
                  <a:schemeClr val="accent1">
                    <a:lumMod val="75000"/>
                  </a:schemeClr>
                </a:solidFill>
                <a:latin typeface="Arial" pitchFamily="34" charset="0"/>
                <a:cs typeface="Arial" pitchFamily="34" charset="0"/>
              </a:rPr>
              <a:t>ratones </a:t>
            </a:r>
            <a:r>
              <a:rPr lang="es-ES" dirty="0" err="1" smtClean="0">
                <a:solidFill>
                  <a:schemeClr val="accent1">
                    <a:lumMod val="75000"/>
                  </a:schemeClr>
                </a:solidFill>
                <a:latin typeface="Arial" pitchFamily="34" charset="0"/>
                <a:cs typeface="Arial" pitchFamily="34" charset="0"/>
              </a:rPr>
              <a:t>knockout</a:t>
            </a:r>
            <a:r>
              <a:rPr lang="es-ES" dirty="0" smtClean="0">
                <a:solidFill>
                  <a:schemeClr val="accent1">
                    <a:lumMod val="75000"/>
                  </a:schemeClr>
                </a:solidFill>
                <a:latin typeface="Arial" pitchFamily="34" charset="0"/>
                <a:cs typeface="Arial" pitchFamily="34" charset="0"/>
              </a:rPr>
              <a:t>, estos </a:t>
            </a:r>
            <a:r>
              <a:rPr lang="es-ES" dirty="0" err="1" smtClean="0">
                <a:solidFill>
                  <a:schemeClr val="accent1">
                    <a:lumMod val="75000"/>
                  </a:schemeClr>
                </a:solidFill>
                <a:latin typeface="Arial" pitchFamily="34" charset="0"/>
                <a:cs typeface="Arial" pitchFamily="34" charset="0"/>
              </a:rPr>
              <a:t>neuropéptidos</a:t>
            </a:r>
            <a:r>
              <a:rPr lang="es-ES" dirty="0" smtClean="0">
                <a:solidFill>
                  <a:schemeClr val="accent1">
                    <a:lumMod val="75000"/>
                  </a:schemeClr>
                </a:solidFill>
                <a:latin typeface="Arial" pitchFamily="34" charset="0"/>
                <a:cs typeface="Arial" pitchFamily="34" charset="0"/>
              </a:rPr>
              <a:t> parecen estar implicados en iniciar la búsqueda de alimento (e incluso con la narcolepsia). Además también tiene efectos en la homeostasis energética (a nivel periférico).</a:t>
            </a:r>
          </a:p>
          <a:p>
            <a:pPr algn="just"/>
            <a:r>
              <a:rPr lang="es-ES" dirty="0" smtClean="0">
                <a:solidFill>
                  <a:schemeClr val="accent1">
                    <a:lumMod val="75000"/>
                  </a:schemeClr>
                </a:solidFill>
                <a:latin typeface="Arial" pitchFamily="34" charset="0"/>
                <a:cs typeface="Arial" pitchFamily="34" charset="0"/>
              </a:rPr>
              <a:t>Las neuronas de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también identificadas en el tracto gastrointestinal, parece ser que actúa junto con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en estados de hambruna. También la encontramos en células endocrinas de la mucosa gástrica, intestino y páncreas</a:t>
            </a:r>
            <a:r>
              <a:rPr lang="es-ES" dirty="0" smtClean="0">
                <a:solidFill>
                  <a:schemeClr val="accent1">
                    <a:lumMod val="75000"/>
                  </a:schemeClr>
                </a:solidFill>
                <a:latin typeface="Arial" pitchFamily="34" charset="0"/>
                <a:cs typeface="Arial" pitchFamily="34" charset="0"/>
              </a:rPr>
              <a:t>.</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En el LHA, encontramos además sensores de glucosa, lo cual indica que se detectan estos niveles, y en caso de hipoglucemia se induce la expresión de c-</a:t>
            </a:r>
            <a:r>
              <a:rPr lang="es-ES" dirty="0" err="1" smtClean="0">
                <a:solidFill>
                  <a:schemeClr val="accent1">
                    <a:lumMod val="75000"/>
                  </a:schemeClr>
                </a:solidFill>
                <a:latin typeface="Arial" pitchFamily="34" charset="0"/>
                <a:cs typeface="Arial" pitchFamily="34" charset="0"/>
              </a:rPr>
              <a:t>Fos</a:t>
            </a:r>
            <a:r>
              <a:rPr lang="es-ES" dirty="0" smtClean="0">
                <a:solidFill>
                  <a:schemeClr val="accent1">
                    <a:lumMod val="75000"/>
                  </a:schemeClr>
                </a:solidFill>
                <a:latin typeface="Arial" pitchFamily="34" charset="0"/>
                <a:cs typeface="Arial" pitchFamily="34" charset="0"/>
              </a:rPr>
              <a:t>, que a su vez aumenta los niveles de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a:t>
            </a:r>
            <a:r>
              <a:rPr lang="es-ES" dirty="0" err="1" smtClean="0">
                <a:solidFill>
                  <a:schemeClr val="accent1">
                    <a:lumMod val="75000"/>
                  </a:schemeClr>
                </a:solidFill>
                <a:latin typeface="Arial" pitchFamily="34" charset="0"/>
                <a:cs typeface="Arial" pitchFamily="34" charset="0"/>
              </a:rPr>
              <a:t>ARNm</a:t>
            </a:r>
            <a:r>
              <a:rPr lang="es-ES" dirty="0" smtClean="0">
                <a:solidFill>
                  <a:schemeClr val="accent1">
                    <a:lumMod val="75000"/>
                  </a:schemeClr>
                </a:solidFill>
                <a:latin typeface="Arial" pitchFamily="34" charset="0"/>
                <a:cs typeface="Arial" pitchFamily="34" charset="0"/>
              </a:rPr>
              <a:t>). (también señalizamos la glucosa en otros puntos como VMH y ARC).</a:t>
            </a:r>
          </a:p>
          <a:p>
            <a:pPr algn="just">
              <a:buFont typeface="Arial" pitchFamily="34" charset="0"/>
              <a:buChar char="•"/>
            </a:pPr>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No </a:t>
            </a:r>
            <a:r>
              <a:rPr lang="es-ES" dirty="0" smtClean="0">
                <a:solidFill>
                  <a:schemeClr val="accent1">
                    <a:lumMod val="75000"/>
                  </a:schemeClr>
                </a:solidFill>
                <a:latin typeface="Arial" pitchFamily="34" charset="0"/>
                <a:cs typeface="Arial" pitchFamily="34" charset="0"/>
              </a:rPr>
              <a:t>se sabe muy bien la relación entre la homeostasis energética y la función más conocida de la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pero es evidente que los objetivos principales son el endocrino y el SN Autónomo.</a:t>
            </a:r>
          </a:p>
          <a:p>
            <a:endParaRPr lang="es-ES" dirty="0"/>
          </a:p>
        </p:txBody>
      </p:sp>
      <p:sp>
        <p:nvSpPr>
          <p:cNvPr id="3" name="2 CuadroTexto"/>
          <p:cNvSpPr txBox="1"/>
          <p:nvPr/>
        </p:nvSpPr>
        <p:spPr>
          <a:xfrm>
            <a:off x="611560" y="548680"/>
            <a:ext cx="7776864" cy="769441"/>
          </a:xfrm>
          <a:prstGeom prst="rect">
            <a:avLst/>
          </a:prstGeom>
          <a:noFill/>
        </p:spPr>
        <p:txBody>
          <a:bodyPr wrap="square" rtlCol="0">
            <a:spAutoFit/>
          </a:bodyPr>
          <a:lstStyle/>
          <a:p>
            <a:r>
              <a:rPr lang="es-ES" sz="4400" dirty="0" smtClean="0">
                <a:solidFill>
                  <a:schemeClr val="accent1">
                    <a:lumMod val="75000"/>
                  </a:schemeClr>
                </a:solidFill>
                <a:latin typeface="Arial" pitchFamily="34" charset="0"/>
                <a:cs typeface="Arial" pitchFamily="34" charset="0"/>
              </a:rPr>
              <a:t>OREXINA (cont.)</a:t>
            </a:r>
            <a:endParaRPr lang="es-ES" sz="4400"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20688"/>
            <a:ext cx="8136904" cy="830997"/>
          </a:xfrm>
          <a:prstGeom prst="rect">
            <a:avLst/>
          </a:prstGeom>
          <a:noFill/>
        </p:spPr>
        <p:txBody>
          <a:bodyPr wrap="square" rtlCol="0">
            <a:spAutoFit/>
          </a:bodyPr>
          <a:lstStyle/>
          <a:p>
            <a:r>
              <a:rPr lang="es-ES" sz="4800" dirty="0" smtClean="0">
                <a:solidFill>
                  <a:schemeClr val="accent1">
                    <a:lumMod val="75000"/>
                  </a:schemeClr>
                </a:solidFill>
                <a:latin typeface="Arial" pitchFamily="34" charset="0"/>
                <a:cs typeface="Arial" pitchFamily="34" charset="0"/>
              </a:rPr>
              <a:t>OREXINA (funciones)</a:t>
            </a:r>
            <a:endParaRPr lang="es-ES" sz="48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323528" y="1772816"/>
            <a:ext cx="8496944" cy="2585323"/>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parece promover el estado de vigilia. </a:t>
            </a:r>
            <a:r>
              <a:rPr lang="es-ES" dirty="0" smtClean="0">
                <a:solidFill>
                  <a:schemeClr val="accent1">
                    <a:lumMod val="75000"/>
                  </a:schemeClr>
                </a:solidFill>
                <a:latin typeface="Arial" pitchFamily="34" charset="0"/>
                <a:cs typeface="Arial" pitchFamily="34" charset="0"/>
              </a:rPr>
              <a:t>Integrando las </a:t>
            </a:r>
            <a:r>
              <a:rPr lang="es-ES" dirty="0" smtClean="0">
                <a:solidFill>
                  <a:schemeClr val="accent1">
                    <a:lumMod val="75000"/>
                  </a:schemeClr>
                </a:solidFill>
                <a:latin typeface="Arial" pitchFamily="34" charset="0"/>
                <a:cs typeface="Arial" pitchFamily="34" charset="0"/>
              </a:rPr>
              <a:t>influencias metabólicas, del ritmo circadiano y de la deuda de sueño para determinar si un animal debe estar dormido o despierto y activo</a:t>
            </a:r>
            <a:r>
              <a:rPr lang="es-ES" dirty="0" smtClean="0">
                <a:solidFill>
                  <a:schemeClr val="accent1">
                    <a:lumMod val="75000"/>
                  </a:schemeClr>
                </a:solidFill>
                <a:latin typeface="Arial" pitchFamily="34" charset="0"/>
                <a:cs typeface="Arial" pitchFamily="34" charset="0"/>
              </a:rPr>
              <a:t>.</a:t>
            </a:r>
          </a:p>
          <a:p>
            <a:pPr algn="just">
              <a:buFont typeface="Arial" pitchFamily="34" charset="0"/>
              <a:buChar char="•"/>
            </a:pPr>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Está relacionada con el Alzheimer. </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orexina</a:t>
            </a:r>
            <a:r>
              <a:rPr lang="es-ES" dirty="0" smtClean="0">
                <a:solidFill>
                  <a:schemeClr val="accent1">
                    <a:lumMod val="75000"/>
                  </a:schemeClr>
                </a:solidFill>
                <a:latin typeface="Arial" pitchFamily="34" charset="0"/>
                <a:cs typeface="Arial" pitchFamily="34" charset="0"/>
              </a:rPr>
              <a:t> incrementa el ansia por la comida, e interactúa con sustancias que promueven su producción.</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260648"/>
            <a:ext cx="8496944" cy="830997"/>
          </a:xfrm>
          <a:prstGeom prst="rect">
            <a:avLst/>
          </a:prstGeom>
          <a:noFill/>
        </p:spPr>
        <p:txBody>
          <a:bodyPr wrap="square" rtlCol="0">
            <a:spAutoFit/>
          </a:bodyPr>
          <a:lstStyle/>
          <a:p>
            <a:r>
              <a:rPr lang="es-ES" sz="4800" dirty="0" smtClean="0">
                <a:solidFill>
                  <a:schemeClr val="accent1">
                    <a:lumMod val="75000"/>
                  </a:schemeClr>
                </a:solidFill>
                <a:latin typeface="Arial" pitchFamily="34" charset="0"/>
                <a:cs typeface="Arial" pitchFamily="34" charset="0"/>
              </a:rPr>
              <a:t>LEPTINA</a:t>
            </a:r>
            <a:endParaRPr lang="es-ES" sz="4800" dirty="0">
              <a:solidFill>
                <a:schemeClr val="accent1">
                  <a:lumMod val="75000"/>
                </a:schemeClr>
              </a:solidFill>
              <a:latin typeface="Arial" pitchFamily="34" charset="0"/>
              <a:cs typeface="Arial" pitchFamily="34" charset="0"/>
            </a:endParaRPr>
          </a:p>
        </p:txBody>
      </p:sp>
      <p:sp>
        <p:nvSpPr>
          <p:cNvPr id="4" name="3 CuadroTexto"/>
          <p:cNvSpPr txBox="1"/>
          <p:nvPr/>
        </p:nvSpPr>
        <p:spPr>
          <a:xfrm>
            <a:off x="539552" y="1268760"/>
            <a:ext cx="8208912" cy="5078313"/>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(proteína OB), </a:t>
            </a:r>
            <a:r>
              <a:rPr lang="es-ES" dirty="0" smtClean="0">
                <a:solidFill>
                  <a:schemeClr val="accent1">
                    <a:lumMod val="75000"/>
                  </a:schemeClr>
                </a:solidFill>
                <a:latin typeface="Arial" pitchFamily="34" charset="0"/>
                <a:cs typeface="Arial" pitchFamily="34" charset="0"/>
              </a:rPr>
              <a:t>es </a:t>
            </a:r>
            <a:r>
              <a:rPr lang="es-ES" dirty="0" smtClean="0">
                <a:solidFill>
                  <a:schemeClr val="accent1">
                    <a:lumMod val="75000"/>
                  </a:schemeClr>
                </a:solidFill>
                <a:latin typeface="Arial" pitchFamily="34" charset="0"/>
                <a:cs typeface="Arial" pitchFamily="34" charset="0"/>
              </a:rPr>
              <a:t>producida por los </a:t>
            </a:r>
            <a:r>
              <a:rPr lang="es-ES" dirty="0" err="1" smtClean="0">
                <a:solidFill>
                  <a:schemeClr val="accent1">
                    <a:lumMod val="75000"/>
                  </a:schemeClr>
                </a:solidFill>
                <a:latin typeface="Arial" pitchFamily="34" charset="0"/>
                <a:cs typeface="Arial" pitchFamily="34" charset="0"/>
              </a:rPr>
              <a:t>adipocitos</a:t>
            </a:r>
            <a:r>
              <a:rPr lang="es-ES" dirty="0" smtClean="0">
                <a:solidFill>
                  <a:schemeClr val="accent1">
                    <a:lumMod val="75000"/>
                  </a:schemeClr>
                </a:solidFill>
                <a:latin typeface="Arial" pitchFamily="34" charset="0"/>
                <a:cs typeface="Arial" pitchFamily="34" charset="0"/>
              </a:rPr>
              <a:t>  (también en </a:t>
            </a:r>
            <a:r>
              <a:rPr lang="es-ES" dirty="0" smtClean="0">
                <a:solidFill>
                  <a:schemeClr val="accent1">
                    <a:lumMod val="75000"/>
                  </a:schemeClr>
                </a:solidFill>
                <a:latin typeface="Arial" pitchFamily="34" charset="0"/>
                <a:cs typeface="Arial" pitchFamily="34" charset="0"/>
              </a:rPr>
              <a:t>el hipotálamo, el ovario y la </a:t>
            </a:r>
            <a:r>
              <a:rPr lang="es-ES" dirty="0" smtClean="0">
                <a:solidFill>
                  <a:schemeClr val="accent1">
                    <a:lumMod val="75000"/>
                  </a:schemeClr>
                </a:solidFill>
                <a:latin typeface="Arial" pitchFamily="34" charset="0"/>
                <a:cs typeface="Arial" pitchFamily="34" charset="0"/>
              </a:rPr>
              <a:t>placenta).</a:t>
            </a:r>
          </a:p>
          <a:p>
            <a:pPr algn="just">
              <a:buFont typeface="Arial" pitchFamily="34" charset="0"/>
              <a:buChar char="•"/>
            </a:pPr>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Se cree que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actúa como un </a:t>
            </a:r>
            <a:r>
              <a:rPr lang="es-ES" dirty="0" err="1" smtClean="0">
                <a:solidFill>
                  <a:schemeClr val="accent1">
                    <a:lumMod val="75000"/>
                  </a:schemeClr>
                </a:solidFill>
                <a:latin typeface="Arial" pitchFamily="34" charset="0"/>
                <a:cs typeface="Arial" pitchFamily="34" charset="0"/>
              </a:rPr>
              <a:t>lipostato</a:t>
            </a:r>
            <a:r>
              <a:rPr lang="es-ES" dirty="0" smtClean="0">
                <a:solidFill>
                  <a:schemeClr val="accent1">
                    <a:lumMod val="75000"/>
                  </a:schemeClr>
                </a:solidFill>
                <a:latin typeface="Arial" pitchFamily="34" charset="0"/>
                <a:cs typeface="Arial" pitchFamily="34" charset="0"/>
              </a:rPr>
              <a:t>: cuando la cantidad de grasa almacenada en los </a:t>
            </a:r>
            <a:r>
              <a:rPr lang="es-ES" dirty="0" err="1" smtClean="0">
                <a:solidFill>
                  <a:schemeClr val="accent1">
                    <a:lumMod val="75000"/>
                  </a:schemeClr>
                </a:solidFill>
                <a:latin typeface="Arial" pitchFamily="34" charset="0"/>
                <a:cs typeface="Arial" pitchFamily="34" charset="0"/>
              </a:rPr>
              <a:t>adipocitos</a:t>
            </a:r>
            <a:r>
              <a:rPr lang="es-ES" dirty="0" smtClean="0">
                <a:solidFill>
                  <a:schemeClr val="accent1">
                    <a:lumMod val="75000"/>
                  </a:schemeClr>
                </a:solidFill>
                <a:latin typeface="Arial" pitchFamily="34" charset="0"/>
                <a:cs typeface="Arial" pitchFamily="34" charset="0"/>
              </a:rPr>
              <a:t> aumenta, se libera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en el flujo sanguíneo, lo que constituye una señal </a:t>
            </a:r>
            <a:r>
              <a:rPr lang="es-ES" dirty="0" smtClean="0">
                <a:solidFill>
                  <a:schemeClr val="accent1">
                    <a:lumMod val="75000"/>
                  </a:schemeClr>
                </a:solidFill>
                <a:latin typeface="Arial" pitchFamily="34" charset="0"/>
                <a:cs typeface="Arial" pitchFamily="34" charset="0"/>
              </a:rPr>
              <a:t>hacia el hipotálamo. Cuando </a:t>
            </a:r>
            <a:r>
              <a:rPr lang="es-ES" dirty="0" smtClean="0">
                <a:solidFill>
                  <a:schemeClr val="accent1">
                    <a:lumMod val="75000"/>
                  </a:schemeClr>
                </a:solidFill>
                <a:latin typeface="Arial" pitchFamily="34" charset="0"/>
                <a:cs typeface="Arial" pitchFamily="34" charset="0"/>
              </a:rPr>
              <a:t>aumenta la masa de tejido adiposo más allá del punto de equilibrio, aumenta la síntesis y secreción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por lo que se estimulan varios efectos compensadores en el hipotálamo: la disminución del apetito por estimulación de péptidos </a:t>
            </a:r>
            <a:r>
              <a:rPr lang="es-ES" dirty="0" err="1" smtClean="0">
                <a:solidFill>
                  <a:schemeClr val="accent1">
                    <a:lumMod val="75000"/>
                  </a:schemeClr>
                </a:solidFill>
                <a:latin typeface="Arial" pitchFamily="34" charset="0"/>
                <a:cs typeface="Arial" pitchFamily="34" charset="0"/>
              </a:rPr>
              <a:t>anorexigénicos</a:t>
            </a:r>
            <a:r>
              <a:rPr lang="es-ES" dirty="0" smtClean="0">
                <a:solidFill>
                  <a:schemeClr val="accent1">
                    <a:lumMod val="75000"/>
                  </a:schemeClr>
                </a:solidFill>
                <a:latin typeface="Arial" pitchFamily="34" charset="0"/>
                <a:cs typeface="Arial" pitchFamily="34" charset="0"/>
              </a:rPr>
              <a:t> (que producen perdida de apetito) y supresión de la producción de los péptidos </a:t>
            </a:r>
            <a:r>
              <a:rPr lang="es-ES" dirty="0" err="1" smtClean="0">
                <a:solidFill>
                  <a:schemeClr val="accent1">
                    <a:lumMod val="75000"/>
                  </a:schemeClr>
                </a:solidFill>
                <a:latin typeface="Arial" pitchFamily="34" charset="0"/>
                <a:cs typeface="Arial" pitchFamily="34" charset="0"/>
              </a:rPr>
              <a:t>orexigénicos</a:t>
            </a:r>
            <a:r>
              <a:rPr lang="es-ES" dirty="0" smtClean="0">
                <a:solidFill>
                  <a:schemeClr val="accent1">
                    <a:lumMod val="75000"/>
                  </a:schemeClr>
                </a:solidFill>
                <a:latin typeface="Arial" pitchFamily="34" charset="0"/>
                <a:cs typeface="Arial" pitchFamily="34" charset="0"/>
              </a:rPr>
              <a:t> (del griego </a:t>
            </a:r>
            <a:r>
              <a:rPr lang="es-ES" dirty="0" err="1" smtClean="0">
                <a:solidFill>
                  <a:schemeClr val="accent1">
                    <a:lumMod val="75000"/>
                  </a:schemeClr>
                </a:solidFill>
                <a:latin typeface="Arial" pitchFamily="34" charset="0"/>
                <a:cs typeface="Arial" pitchFamily="34" charset="0"/>
              </a:rPr>
              <a:t>orexis</a:t>
            </a:r>
            <a:r>
              <a:rPr lang="es-ES" dirty="0" smtClean="0">
                <a:solidFill>
                  <a:schemeClr val="accent1">
                    <a:lumMod val="75000"/>
                  </a:schemeClr>
                </a:solidFill>
                <a:latin typeface="Arial" pitchFamily="34" charset="0"/>
                <a:cs typeface="Arial" pitchFamily="34" charset="0"/>
              </a:rPr>
              <a:t> que significa apetito); aumento el gasto energético aumentando la tasa de metabolismo basal y la temperatura corporal además de la modificación del punto de equilibrio hormonal para reducir </a:t>
            </a: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lipogénesis</a:t>
            </a: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producción de grasas) y aumentar la </a:t>
            </a:r>
            <a:r>
              <a:rPr lang="es-ES" dirty="0" err="1" smtClean="0">
                <a:solidFill>
                  <a:schemeClr val="accent1">
                    <a:lumMod val="75000"/>
                  </a:schemeClr>
                </a:solidFill>
                <a:latin typeface="Arial" pitchFamily="34" charset="0"/>
                <a:cs typeface="Arial" pitchFamily="34" charset="0"/>
              </a:rPr>
              <a:t>lipólisis</a:t>
            </a:r>
            <a:r>
              <a:rPr lang="es-ES" dirty="0" smtClean="0">
                <a:solidFill>
                  <a:schemeClr val="accent1">
                    <a:lumMod val="75000"/>
                  </a:schemeClr>
                </a:solidFill>
                <a:latin typeface="Arial" pitchFamily="34" charset="0"/>
                <a:cs typeface="Arial" pitchFamily="34" charset="0"/>
              </a:rPr>
              <a:t> (uso de grasa acumulada para producir energía) en el tejido adiposo. </a:t>
            </a:r>
            <a:endParaRPr lang="es-ES" dirty="0" smtClean="0">
              <a:solidFill>
                <a:schemeClr val="accent1">
                  <a:lumMod val="75000"/>
                </a:schemeClr>
              </a:solidFill>
              <a:latin typeface="Arial" pitchFamily="34" charset="0"/>
              <a:cs typeface="Arial" pitchFamily="34" charset="0"/>
            </a:endParaRP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smtClean="0">
                <a:solidFill>
                  <a:schemeClr val="accent1">
                    <a:lumMod val="75000"/>
                  </a:schemeClr>
                </a:solidFill>
                <a:latin typeface="Arial" pitchFamily="34" charset="0"/>
                <a:cs typeface="Arial" pitchFamily="34" charset="0"/>
              </a:rPr>
              <a:t>regulación de la secreción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es a largo plazo, principalmente por variación del nivel de masa corporal y efectos estimulantes de </a:t>
            </a:r>
            <a:r>
              <a:rPr lang="es-ES" dirty="0" smtClean="0">
                <a:solidFill>
                  <a:schemeClr val="accent1">
                    <a:lumMod val="75000"/>
                  </a:schemeClr>
                </a:solidFill>
                <a:latin typeface="Arial" pitchFamily="34" charset="0"/>
                <a:cs typeface="Arial" pitchFamily="34" charset="0"/>
              </a:rPr>
              <a:t>la insulina. </a:t>
            </a:r>
            <a:endParaRPr lang="es-ES"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1412776"/>
            <a:ext cx="8496944" cy="4801314"/>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Su administración crónica en roedores supone una reducción en la ingesta, pérdida de peso corporal y masa magra. </a:t>
            </a:r>
            <a:r>
              <a:rPr lang="es-ES" dirty="0" smtClean="0">
                <a:solidFill>
                  <a:schemeClr val="accent1">
                    <a:lumMod val="75000"/>
                  </a:schemeClr>
                </a:solidFill>
                <a:latin typeface="Arial" pitchFamily="34" charset="0"/>
                <a:cs typeface="Arial" pitchFamily="34" charset="0"/>
              </a:rPr>
              <a:t>Además influye </a:t>
            </a:r>
            <a:r>
              <a:rPr lang="es-ES" dirty="0" smtClean="0">
                <a:solidFill>
                  <a:schemeClr val="accent1">
                    <a:lumMod val="75000"/>
                  </a:schemeClr>
                </a:solidFill>
                <a:latin typeface="Arial" pitchFamily="34" charset="0"/>
                <a:cs typeface="Arial" pitchFamily="34" charset="0"/>
              </a:rPr>
              <a:t>en los niveles de gasto de energía, el control hipotalámico de las gónadas y ejes gonadales, suprarrenales, tiroides y  respuesta inmunológica. </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Una mutación del gen </a:t>
            </a:r>
            <a:r>
              <a:rPr lang="es-ES" dirty="0" err="1" smtClean="0">
                <a:solidFill>
                  <a:schemeClr val="accent1">
                    <a:lumMod val="75000"/>
                  </a:schemeClr>
                </a:solidFill>
                <a:latin typeface="Arial" pitchFamily="34" charset="0"/>
                <a:cs typeface="Arial" pitchFamily="34" charset="0"/>
              </a:rPr>
              <a:t>ob</a:t>
            </a:r>
            <a:r>
              <a:rPr lang="es-ES" dirty="0" smtClean="0">
                <a:solidFill>
                  <a:schemeClr val="accent1">
                    <a:lumMod val="75000"/>
                  </a:schemeClr>
                </a:solidFill>
                <a:latin typeface="Arial" pitchFamily="34" charset="0"/>
                <a:cs typeface="Arial" pitchFamily="34" charset="0"/>
              </a:rPr>
              <a:t> (ausencia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circulante) conduce a </a:t>
            </a:r>
            <a:r>
              <a:rPr lang="es-ES" dirty="0" err="1" smtClean="0">
                <a:solidFill>
                  <a:schemeClr val="accent1">
                    <a:lumMod val="75000"/>
                  </a:schemeClr>
                </a:solidFill>
                <a:latin typeface="Arial" pitchFamily="34" charset="0"/>
                <a:cs typeface="Arial" pitchFamily="34" charset="0"/>
              </a:rPr>
              <a:t>hiperfágicos</a:t>
            </a:r>
            <a:r>
              <a:rPr lang="es-ES" dirty="0" smtClean="0">
                <a:solidFill>
                  <a:schemeClr val="accent1">
                    <a:lumMod val="75000"/>
                  </a:schemeClr>
                </a:solidFill>
                <a:latin typeface="Arial" pitchFamily="34" charset="0"/>
                <a:cs typeface="Arial" pitchFamily="34" charset="0"/>
              </a:rPr>
              <a:t> que puede ser normalizado por la administración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Estas mutaciones en humanos causan además de obesidad severa, </a:t>
            </a:r>
            <a:r>
              <a:rPr lang="es-ES" dirty="0" err="1" smtClean="0">
                <a:solidFill>
                  <a:schemeClr val="accent1">
                    <a:lumMod val="75000"/>
                  </a:schemeClr>
                </a:solidFill>
                <a:latin typeface="Arial" pitchFamily="34" charset="0"/>
                <a:cs typeface="Arial" pitchFamily="34" charset="0"/>
              </a:rPr>
              <a:t>hipogonadismo</a:t>
            </a:r>
            <a:r>
              <a:rPr lang="es-ES" dirty="0" smtClean="0">
                <a:solidFill>
                  <a:schemeClr val="accent1">
                    <a:lumMod val="75000"/>
                  </a:schemeClr>
                </a:solidFill>
                <a:latin typeface="Arial" pitchFamily="34" charset="0"/>
                <a:cs typeface="Arial" pitchFamily="34" charset="0"/>
              </a:rPr>
              <a:t>, mejorable con terapia recombinante en adultos y niños. </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receptor, que un dominio </a:t>
            </a:r>
            <a:r>
              <a:rPr lang="es-ES" dirty="0" err="1" smtClean="0">
                <a:solidFill>
                  <a:schemeClr val="accent1">
                    <a:lumMod val="75000"/>
                  </a:schemeClr>
                </a:solidFill>
                <a:latin typeface="Arial" pitchFamily="34" charset="0"/>
                <a:cs typeface="Arial" pitchFamily="34" charset="0"/>
              </a:rPr>
              <a:t>transmembrana</a:t>
            </a:r>
            <a:r>
              <a:rPr lang="es-ES" dirty="0" smtClean="0">
                <a:solidFill>
                  <a:schemeClr val="accent1">
                    <a:lumMod val="75000"/>
                  </a:schemeClr>
                </a:solidFill>
                <a:latin typeface="Arial" pitchFamily="34" charset="0"/>
                <a:cs typeface="Arial" pitchFamily="34" charset="0"/>
              </a:rPr>
              <a:t>, miembro de la familia de las </a:t>
            </a:r>
            <a:r>
              <a:rPr lang="es-ES" dirty="0" err="1" smtClean="0">
                <a:solidFill>
                  <a:schemeClr val="accent1">
                    <a:lumMod val="75000"/>
                  </a:schemeClr>
                </a:solidFill>
                <a:latin typeface="Arial" pitchFamily="34" charset="0"/>
                <a:cs typeface="Arial" pitchFamily="34" charset="0"/>
              </a:rPr>
              <a:t>citoquinas</a:t>
            </a:r>
            <a:r>
              <a:rPr lang="es-ES" dirty="0" smtClean="0">
                <a:solidFill>
                  <a:schemeClr val="accent1">
                    <a:lumMod val="75000"/>
                  </a:schemeClr>
                </a:solidFill>
                <a:latin typeface="Arial" pitchFamily="34" charset="0"/>
                <a:cs typeface="Arial" pitchFamily="34" charset="0"/>
              </a:rPr>
              <a:t>, tiene múltiples formas resultantes del empalme alternativo de </a:t>
            </a:r>
            <a:r>
              <a:rPr lang="es-ES" dirty="0" err="1" smtClean="0">
                <a:solidFill>
                  <a:schemeClr val="accent1">
                    <a:lumMod val="75000"/>
                  </a:schemeClr>
                </a:solidFill>
                <a:latin typeface="Arial" pitchFamily="34" charset="0"/>
                <a:cs typeface="Arial" pitchFamily="34" charset="0"/>
              </a:rPr>
              <a:t>rnam</a:t>
            </a:r>
            <a:r>
              <a:rPr lang="es-ES" dirty="0" smtClean="0">
                <a:solidFill>
                  <a:schemeClr val="accent1">
                    <a:lumMod val="75000"/>
                  </a:schemeClr>
                </a:solidFill>
                <a:latin typeface="Arial" pitchFamily="34" charset="0"/>
                <a:cs typeface="Arial" pitchFamily="34" charset="0"/>
              </a:rPr>
              <a:t> y mecanismos </a:t>
            </a:r>
            <a:r>
              <a:rPr lang="es-ES" dirty="0" err="1" smtClean="0">
                <a:solidFill>
                  <a:schemeClr val="accent1">
                    <a:lumMod val="75000"/>
                  </a:schemeClr>
                </a:solidFill>
                <a:latin typeface="Arial" pitchFamily="34" charset="0"/>
                <a:cs typeface="Arial" pitchFamily="34" charset="0"/>
              </a:rPr>
              <a:t>posttraduccionales</a:t>
            </a:r>
            <a:r>
              <a:rPr lang="es-ES" dirty="0" smtClean="0">
                <a:solidFill>
                  <a:schemeClr val="accent1">
                    <a:lumMod val="75000"/>
                  </a:schemeClr>
                </a:solidFill>
                <a:latin typeface="Arial" pitchFamily="34" charset="0"/>
                <a:cs typeface="Arial" pitchFamily="34" charset="0"/>
              </a:rPr>
              <a:t>.</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circulante es transportada a través de la barrera </a:t>
            </a:r>
            <a:r>
              <a:rPr lang="es-ES" dirty="0" err="1" smtClean="0">
                <a:solidFill>
                  <a:schemeClr val="accent1">
                    <a:lumMod val="75000"/>
                  </a:schemeClr>
                </a:solidFill>
                <a:latin typeface="Arial" pitchFamily="34" charset="0"/>
                <a:cs typeface="Arial" pitchFamily="34" charset="0"/>
              </a:rPr>
              <a:t>hematoencefálica</a:t>
            </a:r>
            <a:r>
              <a:rPr lang="es-ES" dirty="0" smtClean="0">
                <a:solidFill>
                  <a:schemeClr val="accent1">
                    <a:lumMod val="75000"/>
                  </a:schemeClr>
                </a:solidFill>
                <a:latin typeface="Arial" pitchFamily="34" charset="0"/>
                <a:cs typeface="Arial" pitchFamily="34" charset="0"/>
              </a:rPr>
              <a:t> por un proceso saturable. El hambre reduce este transporte mientras que la realimentación lo incrementa.</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A pesar de que un pequeño grupo de humanos obesos tienen disminuidas las cantidades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lo normal es que sea alta la proporción de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circulante, lo que sugiere resistencia a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a:t>
            </a:r>
            <a:endParaRPr lang="es-ES"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395536" y="476672"/>
            <a:ext cx="7992888" cy="707886"/>
          </a:xfrm>
          <a:prstGeom prst="rect">
            <a:avLst/>
          </a:prstGeom>
          <a:noFill/>
        </p:spPr>
        <p:txBody>
          <a:bodyPr wrap="square" rtlCol="0">
            <a:spAutoFit/>
          </a:bodyPr>
          <a:lstStyle/>
          <a:p>
            <a:r>
              <a:rPr lang="es-ES" sz="4000" dirty="0" smtClean="0">
                <a:solidFill>
                  <a:schemeClr val="accent1">
                    <a:lumMod val="75000"/>
                  </a:schemeClr>
                </a:solidFill>
                <a:latin typeface="Arial" pitchFamily="34" charset="0"/>
                <a:cs typeface="Arial" pitchFamily="34" charset="0"/>
              </a:rPr>
              <a:t>LEPTINA (regulación y relación)</a:t>
            </a:r>
            <a:endParaRPr lang="es-ES" sz="4000"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628800"/>
            <a:ext cx="7992888" cy="3970318"/>
          </a:xfrm>
          <a:prstGeom prst="rect">
            <a:avLst/>
          </a:prstGeom>
          <a:noFill/>
        </p:spPr>
        <p:txBody>
          <a:bodyPr wrap="square" rtlCol="0">
            <a:spAutoFit/>
          </a:bodyPr>
          <a:lstStyle/>
          <a:p>
            <a:pPr algn="just">
              <a:buFont typeface="Arial" pitchFamily="34" charset="0"/>
              <a:buChar char="•"/>
            </a:pPr>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Estudios en roedores muestran que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de los obesos tarda más en cruzar la barrera </a:t>
            </a:r>
            <a:r>
              <a:rPr lang="es-ES" dirty="0" err="1" smtClean="0">
                <a:solidFill>
                  <a:schemeClr val="accent1">
                    <a:lumMod val="75000"/>
                  </a:schemeClr>
                </a:solidFill>
                <a:latin typeface="Arial" pitchFamily="34" charset="0"/>
                <a:cs typeface="Arial" pitchFamily="34" charset="0"/>
              </a:rPr>
              <a:t>hematoencefálica</a:t>
            </a:r>
            <a:r>
              <a:rPr lang="es-ES" dirty="0" smtClean="0">
                <a:solidFill>
                  <a:schemeClr val="accent1">
                    <a:lumMod val="75000"/>
                  </a:schemeClr>
                </a:solidFill>
                <a:latin typeface="Arial" pitchFamily="34" charset="0"/>
                <a:cs typeface="Arial" pitchFamily="34" charset="0"/>
              </a:rPr>
              <a:t> que en los normales. Y además, la resistencia a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puede deberse a defectos en la señalización o en el transporte. La resistencia a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parece ocurrir como resultado de la obesidad, pero la falta de sensibilidad parece inducirla. Y puede que la dieta alta en grasas induzca a la resistencia de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Existe una relación lógica entre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y hormonas tiroideas: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aumenta la actividad simpática sistémica y en el tejido adiposo y el músculo produciendo un aumento de la termogénesis. Las hormonas tiroideas constituyen un factor principal en la regulación del metabolismo basal, de la termogénesis y de la actividad simpática.</a:t>
            </a:r>
          </a:p>
          <a:p>
            <a:endParaRPr lang="es-ES" dirty="0"/>
          </a:p>
        </p:txBody>
      </p:sp>
      <p:sp>
        <p:nvSpPr>
          <p:cNvPr id="3" name="2 CuadroTexto"/>
          <p:cNvSpPr txBox="1"/>
          <p:nvPr/>
        </p:nvSpPr>
        <p:spPr>
          <a:xfrm>
            <a:off x="395536" y="476672"/>
            <a:ext cx="7992888" cy="707886"/>
          </a:xfrm>
          <a:prstGeom prst="rect">
            <a:avLst/>
          </a:prstGeom>
          <a:noFill/>
        </p:spPr>
        <p:txBody>
          <a:bodyPr wrap="square" rtlCol="0">
            <a:spAutoFit/>
          </a:bodyPr>
          <a:lstStyle/>
          <a:p>
            <a:r>
              <a:rPr lang="es-ES" sz="4000" dirty="0" smtClean="0">
                <a:solidFill>
                  <a:schemeClr val="accent1">
                    <a:lumMod val="75000"/>
                  </a:schemeClr>
                </a:solidFill>
                <a:latin typeface="Arial" pitchFamily="34" charset="0"/>
                <a:cs typeface="Arial" pitchFamily="34" charset="0"/>
              </a:rPr>
              <a:t>LEPTINA (regulación y relación)</a:t>
            </a:r>
            <a:endParaRPr lang="es-ES" sz="4000"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260648"/>
            <a:ext cx="8496944" cy="830997"/>
          </a:xfrm>
          <a:prstGeom prst="rect">
            <a:avLst/>
          </a:prstGeom>
          <a:noFill/>
        </p:spPr>
        <p:txBody>
          <a:bodyPr wrap="square" rtlCol="0">
            <a:spAutoFit/>
          </a:bodyPr>
          <a:lstStyle/>
          <a:p>
            <a:r>
              <a:rPr lang="es-ES" sz="4800" dirty="0" smtClean="0">
                <a:solidFill>
                  <a:schemeClr val="accent1">
                    <a:lumMod val="75000"/>
                  </a:schemeClr>
                </a:solidFill>
                <a:latin typeface="Arial" pitchFamily="34" charset="0"/>
                <a:cs typeface="Arial" pitchFamily="34" charset="0"/>
              </a:rPr>
              <a:t>INSULINA</a:t>
            </a:r>
            <a:endParaRPr lang="es-ES" sz="4800" dirty="0">
              <a:solidFill>
                <a:schemeClr val="accent1">
                  <a:lumMod val="75000"/>
                </a:schemeClr>
              </a:solidFill>
              <a:latin typeface="Arial" pitchFamily="34" charset="0"/>
              <a:cs typeface="Arial" pitchFamily="34" charset="0"/>
            </a:endParaRPr>
          </a:p>
        </p:txBody>
      </p:sp>
      <p:sp>
        <p:nvSpPr>
          <p:cNvPr id="5" name="4 CuadroTexto"/>
          <p:cNvSpPr txBox="1"/>
          <p:nvPr/>
        </p:nvSpPr>
        <p:spPr>
          <a:xfrm>
            <a:off x="251520" y="1268760"/>
            <a:ext cx="8712968" cy="5355312"/>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insulina interviene en el </a:t>
            </a:r>
            <a:r>
              <a:rPr lang="es-ES" dirty="0" smtClean="0">
                <a:solidFill>
                  <a:schemeClr val="accent1">
                    <a:lumMod val="75000"/>
                  </a:schemeClr>
                </a:solidFill>
                <a:latin typeface="Arial" pitchFamily="34" charset="0"/>
                <a:cs typeface="Arial" pitchFamily="34" charset="0"/>
              </a:rPr>
              <a:t>aprovechamiento metabólico de </a:t>
            </a:r>
            <a:r>
              <a:rPr lang="es-ES" dirty="0" smtClean="0">
                <a:solidFill>
                  <a:schemeClr val="accent1">
                    <a:lumMod val="75000"/>
                  </a:schemeClr>
                </a:solidFill>
                <a:latin typeface="Arial" pitchFamily="34" charset="0"/>
                <a:cs typeface="Arial" pitchFamily="34" charset="0"/>
              </a:rPr>
              <a:t>los nutrientes, sobre todo con </a:t>
            </a:r>
            <a:r>
              <a:rPr lang="es-ES" dirty="0" smtClean="0">
                <a:solidFill>
                  <a:schemeClr val="accent1">
                    <a:lumMod val="75000"/>
                  </a:schemeClr>
                </a:solidFill>
                <a:latin typeface="Arial" pitchFamily="34" charset="0"/>
                <a:cs typeface="Arial" pitchFamily="34" charset="0"/>
              </a:rPr>
              <a:t>el anabolismo de carbohidratos. </a:t>
            </a:r>
            <a:r>
              <a:rPr lang="es-ES" dirty="0" smtClean="0">
                <a:solidFill>
                  <a:schemeClr val="accent1">
                    <a:lumMod val="75000"/>
                  </a:schemeClr>
                </a:solidFill>
                <a:latin typeface="Arial" pitchFamily="34" charset="0"/>
                <a:cs typeface="Arial" pitchFamily="34" charset="0"/>
              </a:rPr>
              <a:t>Su déficit </a:t>
            </a:r>
            <a:r>
              <a:rPr lang="es-ES" dirty="0" smtClean="0">
                <a:solidFill>
                  <a:schemeClr val="accent1">
                    <a:lumMod val="75000"/>
                  </a:schemeClr>
                </a:solidFill>
                <a:latin typeface="Arial" pitchFamily="34" charset="0"/>
                <a:cs typeface="Arial" pitchFamily="34" charset="0"/>
              </a:rPr>
              <a:t>provoca diabetes </a:t>
            </a:r>
            <a:r>
              <a:rPr lang="es-ES" dirty="0" err="1" smtClean="0">
                <a:solidFill>
                  <a:schemeClr val="accent1">
                    <a:lumMod val="75000"/>
                  </a:schemeClr>
                </a:solidFill>
                <a:latin typeface="Arial" pitchFamily="34" charset="0"/>
                <a:cs typeface="Arial" pitchFamily="34" charset="0"/>
              </a:rPr>
              <a:t>mellitus</a:t>
            </a:r>
            <a:r>
              <a:rPr lang="es-ES" dirty="0" smtClean="0">
                <a:solidFill>
                  <a:schemeClr val="accent1">
                    <a:lumMod val="75000"/>
                  </a:schemeClr>
                </a:solidFill>
                <a:latin typeface="Arial" pitchFamily="34" charset="0"/>
                <a:cs typeface="Arial" pitchFamily="34" charset="0"/>
              </a:rPr>
              <a:t> y </a:t>
            </a:r>
            <a:r>
              <a:rPr lang="es-ES" dirty="0" smtClean="0">
                <a:solidFill>
                  <a:schemeClr val="accent1">
                    <a:lumMod val="75000"/>
                  </a:schemeClr>
                </a:solidFill>
                <a:latin typeface="Arial" pitchFamily="34" charset="0"/>
                <a:cs typeface="Arial" pitchFamily="34" charset="0"/>
              </a:rPr>
              <a:t>su exceso provoca </a:t>
            </a:r>
            <a:r>
              <a:rPr lang="es-ES" dirty="0" err="1" smtClean="0">
                <a:solidFill>
                  <a:schemeClr val="accent1">
                    <a:lumMod val="75000"/>
                  </a:schemeClr>
                </a:solidFill>
                <a:latin typeface="Arial" pitchFamily="34" charset="0"/>
                <a:cs typeface="Arial" pitchFamily="34" charset="0"/>
              </a:rPr>
              <a:t>hiperinsulinismo</a:t>
            </a: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con hipoglucemia. </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smtClean="0">
                <a:solidFill>
                  <a:schemeClr val="accent1">
                    <a:lumMod val="75000"/>
                  </a:schemeClr>
                </a:solidFill>
                <a:latin typeface="Arial" pitchFamily="34" charset="0"/>
                <a:cs typeface="Arial" pitchFamily="34" charset="0"/>
              </a:rPr>
              <a:t>insulina es una hormona "anabólica" por excelencia: permite disponer a las células del aporte necesario de glucosa para los procesos de síntesis con gasto de energía. De esta glucosa, mediante glucólisis y respiración celular se obtendrá la energía necesaria en forma </a:t>
            </a:r>
            <a:r>
              <a:rPr lang="es-ES" dirty="0" smtClean="0">
                <a:solidFill>
                  <a:schemeClr val="accent1">
                    <a:lumMod val="75000"/>
                  </a:schemeClr>
                </a:solidFill>
                <a:latin typeface="Arial" pitchFamily="34" charset="0"/>
                <a:cs typeface="Arial" pitchFamily="34" charset="0"/>
              </a:rPr>
              <a:t>de ATP.</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Su función es la de favorecer la incorporación de glucosa de la sangre hacia las células: actúa siendo la insulina liberada por las células beta del páncreas cuando el nivel de glucosa en sangre es alto. </a:t>
            </a:r>
            <a:r>
              <a:rPr lang="es-ES" dirty="0" smtClean="0">
                <a:solidFill>
                  <a:schemeClr val="accent1">
                    <a:lumMod val="75000"/>
                  </a:schemeClr>
                </a:solidFill>
                <a:latin typeface="Arial" pitchFamily="34" charset="0"/>
                <a:cs typeface="Arial" pitchFamily="34" charset="0"/>
              </a:rPr>
              <a:t>El </a:t>
            </a:r>
            <a:r>
              <a:rPr lang="es-ES" dirty="0" err="1" smtClean="0">
                <a:solidFill>
                  <a:schemeClr val="accent1">
                    <a:lumMod val="75000"/>
                  </a:schemeClr>
                </a:solidFill>
                <a:latin typeface="Arial" pitchFamily="34" charset="0"/>
                <a:cs typeface="Arial" pitchFamily="34" charset="0"/>
              </a:rPr>
              <a:t>glucagón</a:t>
            </a: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al contrario, actúa cuando el nivel de glucosa disminuye y es entonces liberado a la sangre. Por su parte, </a:t>
            </a:r>
            <a:r>
              <a:rPr lang="es-ES" dirty="0" smtClean="0">
                <a:solidFill>
                  <a:schemeClr val="accent1">
                    <a:lumMod val="75000"/>
                  </a:schemeClr>
                </a:solidFill>
                <a:latin typeface="Arial" pitchFamily="34" charset="0"/>
                <a:cs typeface="Arial" pitchFamily="34" charset="0"/>
              </a:rPr>
              <a:t>la SS, </a:t>
            </a:r>
            <a:r>
              <a:rPr lang="es-ES" dirty="0" smtClean="0">
                <a:solidFill>
                  <a:schemeClr val="accent1">
                    <a:lumMod val="75000"/>
                  </a:schemeClr>
                </a:solidFill>
                <a:latin typeface="Arial" pitchFamily="34" charset="0"/>
                <a:cs typeface="Arial" pitchFamily="34" charset="0"/>
              </a:rPr>
              <a:t>es la hormona encargada de regular la producción y liberación tanto de </a:t>
            </a:r>
            <a:r>
              <a:rPr lang="es-ES" dirty="0" err="1" smtClean="0">
                <a:solidFill>
                  <a:schemeClr val="accent1">
                    <a:lumMod val="75000"/>
                  </a:schemeClr>
                </a:solidFill>
                <a:latin typeface="Arial" pitchFamily="34" charset="0"/>
                <a:cs typeface="Arial" pitchFamily="34" charset="0"/>
              </a:rPr>
              <a:t>glucagón</a:t>
            </a:r>
            <a:r>
              <a:rPr lang="es-ES" dirty="0" smtClean="0">
                <a:solidFill>
                  <a:schemeClr val="accent1">
                    <a:lumMod val="75000"/>
                  </a:schemeClr>
                </a:solidFill>
                <a:latin typeface="Arial" pitchFamily="34" charset="0"/>
                <a:cs typeface="Arial" pitchFamily="34" charset="0"/>
              </a:rPr>
              <a:t> como de insulina.</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Al igual que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los niveles de insulina variarán en plasma directamente con los cambios de adiposidad, de modo que aumenta en momentos de balance energético positivo y disminuye en negativo. Sin embargo, a diferencia de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los niveles de insulina aumentan drásticamente tras una comida.</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insulina penetra en la barrera </a:t>
            </a:r>
            <a:r>
              <a:rPr lang="es-ES" dirty="0" err="1" smtClean="0">
                <a:solidFill>
                  <a:schemeClr val="accent1">
                    <a:lumMod val="75000"/>
                  </a:schemeClr>
                </a:solidFill>
                <a:latin typeface="Arial" pitchFamily="34" charset="0"/>
                <a:cs typeface="Arial" pitchFamily="34" charset="0"/>
              </a:rPr>
              <a:t>hematoencefálica</a:t>
            </a:r>
            <a:r>
              <a:rPr lang="es-ES" dirty="0" smtClean="0">
                <a:solidFill>
                  <a:schemeClr val="accent1">
                    <a:lumMod val="75000"/>
                  </a:schemeClr>
                </a:solidFill>
                <a:latin typeface="Arial" pitchFamily="34" charset="0"/>
                <a:cs typeface="Arial" pitchFamily="34" charset="0"/>
              </a:rPr>
              <a:t> de forma saturable, a niveles proporcionales a la insulina circulante.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196752"/>
            <a:ext cx="8424936" cy="5355312"/>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Una administración en el cuarto ventrículo de primates o tercero de roedores supone una disminución de la dependencia a la comida, y a la larga disminución del peso corporal. También provoca estos efectos inyecciones de insulina sobre el PVN hipotalámico, y consecuentemente la administración de anticuerpos a la insulina en el VMH aumenta la ingesta de alimentos y peso, por lo que PVN y VMH parecer estar involucrados en estos puntos.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Los ratones con </a:t>
            </a:r>
            <a:r>
              <a:rPr lang="es-ES" dirty="0" err="1" smtClean="0">
                <a:solidFill>
                  <a:schemeClr val="accent1">
                    <a:lumMod val="75000"/>
                  </a:schemeClr>
                </a:solidFill>
                <a:latin typeface="Arial" pitchFamily="34" charset="0"/>
                <a:cs typeface="Arial" pitchFamily="34" charset="0"/>
              </a:rPr>
              <a:t>deleciones</a:t>
            </a:r>
            <a:r>
              <a:rPr lang="es-ES" dirty="0" smtClean="0">
                <a:solidFill>
                  <a:schemeClr val="accent1">
                    <a:lumMod val="75000"/>
                  </a:schemeClr>
                </a:solidFill>
                <a:latin typeface="Arial" pitchFamily="34" charset="0"/>
                <a:cs typeface="Arial" pitchFamily="34" charset="0"/>
              </a:rPr>
              <a:t> en los receptores de insulina son obesos, con aumentos de niveles periféricos de insulina. La administración de insulina </a:t>
            </a:r>
            <a:r>
              <a:rPr lang="es-ES" dirty="0" err="1" smtClean="0">
                <a:solidFill>
                  <a:schemeClr val="accent1">
                    <a:lumMod val="75000"/>
                  </a:schemeClr>
                </a:solidFill>
                <a:latin typeface="Arial" pitchFamily="34" charset="0"/>
                <a:cs typeface="Arial" pitchFamily="34" charset="0"/>
              </a:rPr>
              <a:t>i.c.v.</a:t>
            </a:r>
            <a:r>
              <a:rPr lang="es-ES" dirty="0" smtClean="0">
                <a:solidFill>
                  <a:schemeClr val="accent1">
                    <a:lumMod val="75000"/>
                  </a:schemeClr>
                </a:solidFill>
                <a:latin typeface="Arial" pitchFamily="34" charset="0"/>
                <a:cs typeface="Arial" pitchFamily="34" charset="0"/>
              </a:rPr>
              <a:t> o vía oral (métodos miméticos) disminuyen estos efectos frente a una dieta rica en grasas.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insulina provoca por tanto cambios en la conducta alimentaria a nivel del hipotálamo, aunque los estudios se han complicado ya que la administración de insulina sistémica produce aumento de insulina circulante e hipoglucemia que es un potente estimulador de ingesta alimenticia (estudios en roedores y babuinos); por lo que la insulina actúa como un potente controlador endógeno del apetito.</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receptor, con actividad </a:t>
            </a:r>
            <a:r>
              <a:rPr lang="es-ES" dirty="0" err="1" smtClean="0">
                <a:solidFill>
                  <a:schemeClr val="accent1">
                    <a:lumMod val="75000"/>
                  </a:schemeClr>
                </a:solidFill>
                <a:latin typeface="Arial" pitchFamily="34" charset="0"/>
                <a:cs typeface="Arial" pitchFamily="34" charset="0"/>
              </a:rPr>
              <a:t>tirosín</a:t>
            </a:r>
            <a:r>
              <a:rPr lang="es-ES" dirty="0" smtClean="0">
                <a:solidFill>
                  <a:schemeClr val="accent1">
                    <a:lumMod val="75000"/>
                  </a:schemeClr>
                </a:solidFill>
                <a:latin typeface="Arial" pitchFamily="34" charset="0"/>
                <a:cs typeface="Arial" pitchFamily="34" charset="0"/>
              </a:rPr>
              <a:t> quinasa, existe como dos variedades. El subtipo A, que tiene mayor afinidad para la insulina y cuya expresión es más generalizada. Y el subtipo B, con menor afinidad y presente en grasa, músculo o hígado</a:t>
            </a:r>
            <a:r>
              <a:rPr lang="es-ES" dirty="0" smtClean="0">
                <a:solidFill>
                  <a:schemeClr val="accent1">
                    <a:lumMod val="75000"/>
                  </a:schemeClr>
                </a:solidFill>
                <a:latin typeface="Arial" pitchFamily="34" charset="0"/>
                <a:cs typeface="Arial" pitchFamily="34" charset="0"/>
              </a:rPr>
              <a:t>.</a:t>
            </a:r>
            <a:endParaRPr lang="es-ES" dirty="0" smtClean="0">
              <a:solidFill>
                <a:schemeClr val="accent1">
                  <a:lumMod val="75000"/>
                </a:schemeClr>
              </a:solidFill>
              <a:latin typeface="Arial" pitchFamily="34" charset="0"/>
              <a:cs typeface="Arial" pitchFamily="34" charset="0"/>
            </a:endParaRPr>
          </a:p>
        </p:txBody>
      </p:sp>
      <p:sp>
        <p:nvSpPr>
          <p:cNvPr id="3" name="2 CuadroTexto"/>
          <p:cNvSpPr txBox="1"/>
          <p:nvPr/>
        </p:nvSpPr>
        <p:spPr>
          <a:xfrm>
            <a:off x="611560" y="332656"/>
            <a:ext cx="7920880" cy="830997"/>
          </a:xfrm>
          <a:prstGeom prst="rect">
            <a:avLst/>
          </a:prstGeom>
          <a:noFill/>
        </p:spPr>
        <p:txBody>
          <a:bodyPr wrap="square" rtlCol="0">
            <a:spAutoFit/>
          </a:bodyPr>
          <a:lstStyle/>
          <a:p>
            <a:r>
              <a:rPr lang="es-ES" sz="4800" dirty="0" smtClean="0">
                <a:solidFill>
                  <a:schemeClr val="accent1">
                    <a:lumMod val="75000"/>
                  </a:schemeClr>
                </a:solidFill>
                <a:latin typeface="Arial" pitchFamily="34" charset="0"/>
                <a:cs typeface="Arial" pitchFamily="34" charset="0"/>
              </a:rPr>
              <a:t>INSULINA</a:t>
            </a:r>
            <a:endParaRPr lang="es-ES" sz="4800" dirty="0">
              <a:solidFill>
                <a:schemeClr val="accent1">
                  <a:lumMod val="75000"/>
                </a:schemeClr>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260648"/>
            <a:ext cx="7992888" cy="646331"/>
          </a:xfrm>
          <a:prstGeom prst="rect">
            <a:avLst/>
          </a:prstGeom>
          <a:noFill/>
        </p:spPr>
        <p:txBody>
          <a:bodyPr wrap="square" rtlCol="0">
            <a:spAutoFit/>
          </a:bodyPr>
          <a:lstStyle/>
          <a:p>
            <a:pPr algn="just"/>
            <a:r>
              <a:rPr lang="es-ES" sz="3600" dirty="0" smtClean="0">
                <a:solidFill>
                  <a:schemeClr val="accent1">
                    <a:lumMod val="75000"/>
                  </a:schemeClr>
                </a:solidFill>
                <a:latin typeface="Arial" pitchFamily="34" charset="0"/>
                <a:cs typeface="Arial" pitchFamily="34" charset="0"/>
              </a:rPr>
              <a:t>ADIPONECTINA</a:t>
            </a:r>
            <a:endParaRPr lang="es-ES" sz="36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179512" y="1124744"/>
            <a:ext cx="8568952" cy="5981318"/>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Es </a:t>
            </a:r>
            <a:r>
              <a:rPr lang="es-ES" dirty="0" smtClean="0">
                <a:solidFill>
                  <a:schemeClr val="accent1">
                    <a:lumMod val="75000"/>
                  </a:schemeClr>
                </a:solidFill>
                <a:latin typeface="Arial" pitchFamily="34" charset="0"/>
                <a:cs typeface="Arial" pitchFamily="34" charset="0"/>
              </a:rPr>
              <a:t>una hormona sintetizada exclusivamente por el tejido adiposo que participa en el metabolismo de la </a:t>
            </a:r>
            <a:r>
              <a:rPr lang="es-ES" dirty="0" smtClean="0">
                <a:solidFill>
                  <a:schemeClr val="accent1">
                    <a:lumMod val="75000"/>
                  </a:schemeClr>
                </a:solidFill>
                <a:latin typeface="Arial" pitchFamily="34" charset="0"/>
                <a:cs typeface="Arial" pitchFamily="34" charset="0"/>
              </a:rPr>
              <a:t>glucosa y ácidos grasos. </a:t>
            </a:r>
            <a:r>
              <a:rPr lang="es-ES" dirty="0" smtClean="0">
                <a:solidFill>
                  <a:schemeClr val="accent1">
                    <a:lumMod val="75000"/>
                  </a:schemeClr>
                </a:solidFill>
                <a:latin typeface="Arial" pitchFamily="34" charset="0"/>
                <a:cs typeface="Arial" pitchFamily="34" charset="0"/>
              </a:rPr>
              <a:t>Diversos estudios han comprobado que la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aumenta la sensibilidad a </a:t>
            </a:r>
            <a:r>
              <a:rPr lang="es-ES" dirty="0" smtClean="0">
                <a:solidFill>
                  <a:schemeClr val="accent1">
                    <a:lumMod val="75000"/>
                  </a:schemeClr>
                </a:solidFill>
                <a:latin typeface="Arial" pitchFamily="34" charset="0"/>
                <a:cs typeface="Arial" pitchFamily="34" charset="0"/>
              </a:rPr>
              <a:t>la insulina en </a:t>
            </a:r>
            <a:r>
              <a:rPr lang="es-ES" dirty="0" smtClean="0">
                <a:solidFill>
                  <a:schemeClr val="accent1">
                    <a:lumMod val="75000"/>
                  </a:schemeClr>
                </a:solidFill>
                <a:latin typeface="Arial" pitchFamily="34" charset="0"/>
                <a:cs typeface="Arial" pitchFamily="34" charset="0"/>
              </a:rPr>
              <a:t>diversos tejidos como hígado, músculo esquelético y tejido adiposo. Los niveles circulantes de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son inversamente proporcionales </a:t>
            </a:r>
            <a:r>
              <a:rPr lang="es-ES" dirty="0" smtClean="0">
                <a:solidFill>
                  <a:schemeClr val="accent1">
                    <a:lumMod val="75000"/>
                  </a:schemeClr>
                </a:solidFill>
                <a:latin typeface="Arial" pitchFamily="34" charset="0"/>
                <a:cs typeface="Arial" pitchFamily="34" charset="0"/>
              </a:rPr>
              <a:t>al (</a:t>
            </a:r>
            <a:r>
              <a:rPr lang="es-ES" dirty="0" smtClean="0">
                <a:solidFill>
                  <a:schemeClr val="accent1">
                    <a:lumMod val="75000"/>
                  </a:schemeClr>
                </a:solidFill>
                <a:latin typeface="Arial" pitchFamily="34" charset="0"/>
                <a:cs typeface="Arial" pitchFamily="34" charset="0"/>
              </a:rPr>
              <a:t>IMC) y el porcentaje de grasa corporal. Las concentraciones de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se encuentran reducidas en la obesidad, diabetes </a:t>
            </a:r>
            <a:r>
              <a:rPr lang="es-ES" dirty="0" err="1" smtClean="0">
                <a:solidFill>
                  <a:schemeClr val="accent1">
                    <a:lumMod val="75000"/>
                  </a:schemeClr>
                </a:solidFill>
                <a:latin typeface="Arial" pitchFamily="34" charset="0"/>
                <a:cs typeface="Arial" pitchFamily="34" charset="0"/>
              </a:rPr>
              <a:t>mellitus</a:t>
            </a:r>
            <a:r>
              <a:rPr lang="es-ES" dirty="0" smtClean="0">
                <a:solidFill>
                  <a:schemeClr val="accent1">
                    <a:lumMod val="75000"/>
                  </a:schemeClr>
                </a:solidFill>
                <a:latin typeface="Arial" pitchFamily="34" charset="0"/>
                <a:cs typeface="Arial" pitchFamily="34" charset="0"/>
              </a:rPr>
              <a:t> de tipo 2 y la enfermedad arterial coronaria.</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Existen </a:t>
            </a:r>
            <a:r>
              <a:rPr lang="es-ES" dirty="0" smtClean="0">
                <a:solidFill>
                  <a:schemeClr val="accent1">
                    <a:lumMod val="75000"/>
                  </a:schemeClr>
                </a:solidFill>
                <a:latin typeface="Arial" pitchFamily="34" charset="0"/>
                <a:cs typeface="Arial" pitchFamily="34" charset="0"/>
              </a:rPr>
              <a:t>2 receptores conocidos de la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llamados AdipoR1 y AdipoR2, que se expresan en tejidos sensibles a la insulina, como el músculo esquelético, hígado, páncreas o tejido adiposo.</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unión de la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a sus receptores aumenta la actividad de la </a:t>
            </a:r>
            <a:r>
              <a:rPr lang="es-ES" dirty="0" err="1" smtClean="0">
                <a:solidFill>
                  <a:schemeClr val="accent1">
                    <a:lumMod val="75000"/>
                  </a:schemeClr>
                </a:solidFill>
                <a:latin typeface="Arial" pitchFamily="34" charset="0"/>
                <a:cs typeface="Arial" pitchFamily="34" charset="0"/>
              </a:rPr>
              <a:t>proteinquinasa</a:t>
            </a:r>
            <a:r>
              <a:rPr lang="es-ES" dirty="0" smtClean="0">
                <a:solidFill>
                  <a:schemeClr val="accent1">
                    <a:lumMod val="75000"/>
                  </a:schemeClr>
                </a:solidFill>
                <a:latin typeface="Arial" pitchFamily="34" charset="0"/>
                <a:cs typeface="Arial" pitchFamily="34" charset="0"/>
              </a:rPr>
              <a:t> dependiente de AMP (AMPK) y el receptor </a:t>
            </a:r>
            <a:r>
              <a:rPr lang="es-ES" dirty="0" err="1" smtClean="0">
                <a:solidFill>
                  <a:schemeClr val="accent1">
                    <a:lumMod val="75000"/>
                  </a:schemeClr>
                </a:solidFill>
                <a:latin typeface="Arial" pitchFamily="34" charset="0"/>
                <a:cs typeface="Arial" pitchFamily="34" charset="0"/>
              </a:rPr>
              <a:t>alpha</a:t>
            </a:r>
            <a:r>
              <a:rPr lang="es-ES" dirty="0" smtClean="0">
                <a:solidFill>
                  <a:schemeClr val="accent1">
                    <a:lumMod val="75000"/>
                  </a:schemeClr>
                </a:solidFill>
                <a:latin typeface="Arial" pitchFamily="34" charset="0"/>
                <a:cs typeface="Arial" pitchFamily="34" charset="0"/>
              </a:rPr>
              <a:t> activado por </a:t>
            </a:r>
            <a:r>
              <a:rPr lang="es-ES" dirty="0" err="1" smtClean="0">
                <a:solidFill>
                  <a:schemeClr val="accent1">
                    <a:lumMod val="75000"/>
                  </a:schemeClr>
                </a:solidFill>
                <a:latin typeface="Arial" pitchFamily="34" charset="0"/>
                <a:cs typeface="Arial" pitchFamily="34" charset="0"/>
              </a:rPr>
              <a:t>proliferador</a:t>
            </a:r>
            <a:r>
              <a:rPr lang="es-ES" dirty="0" smtClean="0">
                <a:solidFill>
                  <a:schemeClr val="accent1">
                    <a:lumMod val="75000"/>
                  </a:schemeClr>
                </a:solidFill>
                <a:latin typeface="Arial" pitchFamily="34" charset="0"/>
                <a:cs typeface="Arial" pitchFamily="34" charset="0"/>
              </a:rPr>
              <a:t> de </a:t>
            </a:r>
            <a:r>
              <a:rPr lang="es-ES" dirty="0" err="1" smtClean="0">
                <a:solidFill>
                  <a:schemeClr val="accent1">
                    <a:lumMod val="75000"/>
                  </a:schemeClr>
                </a:solidFill>
                <a:latin typeface="Arial" pitchFamily="34" charset="0"/>
                <a:cs typeface="Arial" pitchFamily="34" charset="0"/>
              </a:rPr>
              <a:t>peroxisoma</a:t>
            </a:r>
            <a:r>
              <a:rPr lang="es-ES" dirty="0" smtClean="0">
                <a:solidFill>
                  <a:schemeClr val="accent1">
                    <a:lumMod val="75000"/>
                  </a:schemeClr>
                </a:solidFill>
                <a:latin typeface="Arial" pitchFamily="34" charset="0"/>
                <a:cs typeface="Arial" pitchFamily="34" charset="0"/>
              </a:rPr>
              <a:t> (PPAR-</a:t>
            </a:r>
            <a:r>
              <a:rPr lang="es-ES" dirty="0" err="1" smtClean="0">
                <a:solidFill>
                  <a:schemeClr val="accent1">
                    <a:lumMod val="75000"/>
                  </a:schemeClr>
                </a:solidFill>
                <a:latin typeface="Arial" pitchFamily="34" charset="0"/>
                <a:cs typeface="Arial" pitchFamily="34" charset="0"/>
              </a:rPr>
              <a:t>alpha</a:t>
            </a:r>
            <a:r>
              <a:rPr lang="es-ES" dirty="0" smtClean="0">
                <a:solidFill>
                  <a:schemeClr val="accent1">
                    <a:lumMod val="75000"/>
                  </a:schemeClr>
                </a:solidFill>
                <a:latin typeface="Arial" pitchFamily="34" charset="0"/>
                <a:cs typeface="Arial" pitchFamily="34" charset="0"/>
              </a:rPr>
              <a:t>), favoreciendo la oxidación de ácidos grasos y la entrada de glucosa en los tejidos.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Su papel es elemental en la homeostasis de la energía. </a:t>
            </a:r>
            <a:r>
              <a:rPr lang="es-ES" dirty="0" smtClean="0">
                <a:solidFill>
                  <a:schemeClr val="accent1">
                    <a:lumMod val="75000"/>
                  </a:schemeClr>
                </a:solidFill>
                <a:latin typeface="Arial" pitchFamily="34" charset="0"/>
                <a:cs typeface="Arial" pitchFamily="34" charset="0"/>
              </a:rPr>
              <a:t> La </a:t>
            </a:r>
            <a:r>
              <a:rPr lang="es-ES" dirty="0" smtClean="0">
                <a:solidFill>
                  <a:schemeClr val="accent1">
                    <a:lumMod val="75000"/>
                  </a:schemeClr>
                </a:solidFill>
                <a:latin typeface="Arial" pitchFamily="34" charset="0"/>
                <a:cs typeface="Arial" pitchFamily="34" charset="0"/>
              </a:rPr>
              <a:t>administración periférica en roedores de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a:t>
            </a:r>
            <a:r>
              <a:rPr lang="es-ES" dirty="0" err="1" smtClean="0">
                <a:solidFill>
                  <a:schemeClr val="accent1">
                    <a:lumMod val="75000"/>
                  </a:schemeClr>
                </a:solidFill>
                <a:latin typeface="Arial" pitchFamily="34" charset="0"/>
                <a:cs typeface="Arial" pitchFamily="34" charset="0"/>
              </a:rPr>
              <a:t>atenua</a:t>
            </a:r>
            <a:r>
              <a:rPr lang="es-ES" dirty="0" smtClean="0">
                <a:solidFill>
                  <a:schemeClr val="accent1">
                    <a:lumMod val="75000"/>
                  </a:schemeClr>
                </a:solidFill>
                <a:latin typeface="Arial" pitchFamily="34" charset="0"/>
                <a:cs typeface="Arial" pitchFamily="34" charset="0"/>
              </a:rPr>
              <a:t> el aumento de peso corporal sin afectar a la ingesta de alimentos. El efecto sobre el gasto energético parece estar mediado por el hipotálamo. A pesar de ello parece que una concentración de </a:t>
            </a:r>
            <a:r>
              <a:rPr lang="es-ES" dirty="0" err="1" smtClean="0">
                <a:solidFill>
                  <a:schemeClr val="accent1">
                    <a:lumMod val="75000"/>
                  </a:schemeClr>
                </a:solidFill>
                <a:latin typeface="Arial" pitchFamily="34" charset="0"/>
                <a:cs typeface="Arial" pitchFamily="34" charset="0"/>
              </a:rPr>
              <a:t>adiponectina</a:t>
            </a:r>
            <a:r>
              <a:rPr lang="es-ES" dirty="0" smtClean="0">
                <a:solidFill>
                  <a:schemeClr val="accent1">
                    <a:lumMod val="75000"/>
                  </a:schemeClr>
                </a:solidFill>
                <a:latin typeface="Arial" pitchFamily="34" charset="0"/>
                <a:cs typeface="Arial" pitchFamily="34" charset="0"/>
              </a:rPr>
              <a:t> reducida podría contribuir tal vez a la patogénesis de la obesidad.</a:t>
            </a:r>
          </a:p>
          <a:p>
            <a:endParaRPr lang="es-ES"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548680"/>
            <a:ext cx="8064896" cy="584775"/>
          </a:xfrm>
          <a:prstGeom prst="rect">
            <a:avLst/>
          </a:prstGeom>
          <a:noFill/>
        </p:spPr>
        <p:txBody>
          <a:bodyPr wrap="square" rtlCol="0">
            <a:spAutoFit/>
          </a:bodyPr>
          <a:lstStyle/>
          <a:p>
            <a:pPr algn="just"/>
            <a:r>
              <a:rPr lang="es-ES" sz="3200" dirty="0" smtClean="0">
                <a:solidFill>
                  <a:schemeClr val="accent1">
                    <a:lumMod val="75000"/>
                  </a:schemeClr>
                </a:solidFill>
                <a:latin typeface="Arial" pitchFamily="34" charset="0"/>
                <a:cs typeface="Arial" pitchFamily="34" charset="0"/>
              </a:rPr>
              <a:t>GRELINA</a:t>
            </a:r>
            <a:endParaRPr lang="es-ES" sz="32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539552" y="1412776"/>
            <a:ext cx="7632848" cy="5078313"/>
          </a:xfrm>
          <a:prstGeom prst="rect">
            <a:avLst/>
          </a:prstGeom>
          <a:noFill/>
        </p:spPr>
        <p:txBody>
          <a:bodyPr wrap="square" rtlCol="0">
            <a:spAutoFit/>
          </a:bodyPr>
          <a:lstStyle/>
          <a:p>
            <a:pPr>
              <a:buFont typeface="Arial" pitchFamily="34" charset="0"/>
              <a:buChar char="•"/>
            </a:pPr>
            <a:r>
              <a:rPr lang="es-ES" dirty="0" smtClean="0">
                <a:solidFill>
                  <a:schemeClr val="accent1">
                    <a:lumMod val="75000"/>
                  </a:schemeClr>
                </a:solidFill>
                <a:latin typeface="Arial" pitchFamily="34" charset="0"/>
                <a:cs typeface="Arial" pitchFamily="34" charset="0"/>
              </a:rPr>
              <a:t>Hormona sintetizada fundamentalmente por el estómago </a:t>
            </a:r>
            <a:r>
              <a:rPr lang="es-ES" dirty="0" smtClean="0">
                <a:solidFill>
                  <a:schemeClr val="accent1">
                    <a:lumMod val="75000"/>
                  </a:schemeClr>
                </a:solidFill>
                <a:latin typeface="Arial" pitchFamily="34" charset="0"/>
                <a:cs typeface="Arial" pitchFamily="34" charset="0"/>
              </a:rPr>
              <a:t>que estimula </a:t>
            </a:r>
            <a:r>
              <a:rPr lang="es-ES" dirty="0" smtClean="0">
                <a:solidFill>
                  <a:schemeClr val="accent1">
                    <a:lumMod val="75000"/>
                  </a:schemeClr>
                </a:solidFill>
                <a:latin typeface="Arial" pitchFamily="34" charset="0"/>
                <a:cs typeface="Arial" pitchFamily="34" charset="0"/>
              </a:rPr>
              <a:t>la secreción </a:t>
            </a:r>
            <a:r>
              <a:rPr lang="es-ES" dirty="0" smtClean="0">
                <a:solidFill>
                  <a:schemeClr val="accent1">
                    <a:lumMod val="75000"/>
                  </a:schemeClr>
                </a:solidFill>
                <a:latin typeface="Arial" pitchFamily="34" charset="0"/>
                <a:cs typeface="Arial" pitchFamily="34" charset="0"/>
              </a:rPr>
              <a:t>de GH hipofisaria  y </a:t>
            </a:r>
            <a:r>
              <a:rPr lang="es-ES" dirty="0" smtClean="0">
                <a:solidFill>
                  <a:schemeClr val="accent1">
                    <a:lumMod val="75000"/>
                  </a:schemeClr>
                </a:solidFill>
                <a:latin typeface="Arial" pitchFamily="34" charset="0"/>
                <a:cs typeface="Arial" pitchFamily="34" charset="0"/>
              </a:rPr>
              <a:t>favorece la regulación del metabolismo energético. </a:t>
            </a:r>
            <a:endParaRPr lang="es-ES" dirty="0" smtClean="0">
              <a:solidFill>
                <a:schemeClr val="accent1">
                  <a:lumMod val="75000"/>
                </a:schemeClr>
              </a:solidFill>
              <a:latin typeface="Arial" pitchFamily="34" charset="0"/>
              <a:cs typeface="Arial" pitchFamily="34" charset="0"/>
            </a:endParaRPr>
          </a:p>
          <a:p>
            <a:pPr>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smtClean="0">
                <a:solidFill>
                  <a:schemeClr val="accent1">
                    <a:lumMod val="75000"/>
                  </a:schemeClr>
                </a:solidFill>
                <a:latin typeface="Arial" pitchFamily="34" charset="0"/>
                <a:cs typeface="Arial" pitchFamily="34" charset="0"/>
              </a:rPr>
              <a:t>administración de </a:t>
            </a:r>
            <a:r>
              <a:rPr lang="es-ES" dirty="0" err="1" smtClean="0">
                <a:solidFill>
                  <a:schemeClr val="accent1">
                    <a:lumMod val="75000"/>
                  </a:schemeClr>
                </a:solidFill>
                <a:latin typeface="Arial" pitchFamily="34" charset="0"/>
                <a:cs typeface="Arial" pitchFamily="34" charset="0"/>
              </a:rPr>
              <a:t>ghrelina</a:t>
            </a:r>
            <a:r>
              <a:rPr lang="es-ES" dirty="0" smtClean="0">
                <a:solidFill>
                  <a:schemeClr val="accent1">
                    <a:lumMod val="75000"/>
                  </a:schemeClr>
                </a:solidFill>
                <a:latin typeface="Arial" pitchFamily="34" charset="0"/>
                <a:cs typeface="Arial" pitchFamily="34" charset="0"/>
              </a:rPr>
              <a:t> en roedores da lugar a un aumento del peso corporal y la adiposidad, ya que esta hormona estimula ciertas neuronas hipotalámicas provocando un aumento del apetito. También ha demostrado tener un efecto antiinflamatorio y </a:t>
            </a:r>
            <a:r>
              <a:rPr lang="es-ES" dirty="0" err="1" smtClean="0">
                <a:solidFill>
                  <a:schemeClr val="accent1">
                    <a:lumMod val="75000"/>
                  </a:schemeClr>
                </a:solidFill>
                <a:latin typeface="Arial" pitchFamily="34" charset="0"/>
                <a:cs typeface="Arial" pitchFamily="34" charset="0"/>
              </a:rPr>
              <a:t>antifibrótico</a:t>
            </a:r>
            <a:r>
              <a:rPr lang="es-ES" dirty="0" smtClean="0">
                <a:solidFill>
                  <a:schemeClr val="accent1">
                    <a:lumMod val="75000"/>
                  </a:schemeClr>
                </a:solidFill>
                <a:latin typeface="Arial" pitchFamily="34" charset="0"/>
                <a:cs typeface="Arial" pitchFamily="34" charset="0"/>
              </a:rPr>
              <a:t> en modelos </a:t>
            </a:r>
            <a:r>
              <a:rPr lang="es-ES" dirty="0" err="1" smtClean="0">
                <a:solidFill>
                  <a:schemeClr val="accent1">
                    <a:lumMod val="75000"/>
                  </a:schemeClr>
                </a:solidFill>
                <a:latin typeface="Arial" pitchFamily="34" charset="0"/>
                <a:cs typeface="Arial" pitchFamily="34" charset="0"/>
              </a:rPr>
              <a:t>murinos</a:t>
            </a:r>
            <a:r>
              <a:rPr lang="es-ES" dirty="0" smtClean="0">
                <a:solidFill>
                  <a:schemeClr val="accent1">
                    <a:lumMod val="75000"/>
                  </a:schemeClr>
                </a:solidFill>
                <a:latin typeface="Arial" pitchFamily="34" charset="0"/>
                <a:cs typeface="Arial" pitchFamily="34" charset="0"/>
              </a:rPr>
              <a:t> con fibrosis pulmonar inducida.</a:t>
            </a:r>
            <a:r>
              <a:rPr lang="es-ES" baseline="30000" dirty="0" smtClean="0">
                <a:solidFill>
                  <a:schemeClr val="accent1">
                    <a:lumMod val="75000"/>
                  </a:schemeClr>
                </a:solidFill>
                <a:latin typeface="Arial" pitchFamily="34" charset="0"/>
                <a:cs typeface="Arial" pitchFamily="34" charset="0"/>
              </a:rPr>
              <a:t> </a:t>
            </a:r>
            <a:endParaRPr lang="es-ES" dirty="0" smtClean="0">
              <a:solidFill>
                <a:schemeClr val="accent1">
                  <a:lumMod val="75000"/>
                </a:schemeClr>
              </a:solidFill>
              <a:latin typeface="Arial" pitchFamily="34" charset="0"/>
              <a:cs typeface="Arial" pitchFamily="34" charset="0"/>
            </a:endParaRPr>
          </a:p>
          <a:p>
            <a:pPr>
              <a:buFont typeface="Arial" pitchFamily="34" charset="0"/>
              <a:buChar char="•"/>
            </a:pPr>
            <a:r>
              <a:rPr lang="es-ES" dirty="0" smtClean="0">
                <a:solidFill>
                  <a:schemeClr val="accent1">
                    <a:lumMod val="75000"/>
                  </a:schemeClr>
                </a:solidFill>
                <a:latin typeface="Arial" pitchFamily="34" charset="0"/>
                <a:cs typeface="Arial" pitchFamily="34" charset="0"/>
              </a:rPr>
              <a:t>GHS-R es el receptor de la </a:t>
            </a:r>
            <a:r>
              <a:rPr lang="es-ES" dirty="0" err="1" smtClean="0">
                <a:solidFill>
                  <a:schemeClr val="accent1">
                    <a:lumMod val="75000"/>
                  </a:schemeClr>
                </a:solidFill>
                <a:latin typeface="Arial" pitchFamily="34" charset="0"/>
                <a:cs typeface="Arial" pitchFamily="34" charset="0"/>
              </a:rPr>
              <a:t>ghrelina</a:t>
            </a:r>
            <a:r>
              <a:rPr lang="es-ES" dirty="0" smtClean="0">
                <a:solidFill>
                  <a:schemeClr val="accent1">
                    <a:lumMod val="75000"/>
                  </a:schemeClr>
                </a:solidFill>
                <a:latin typeface="Arial" pitchFamily="34" charset="0"/>
                <a:cs typeface="Arial" pitchFamily="34" charset="0"/>
              </a:rPr>
              <a:t> y los </a:t>
            </a:r>
            <a:r>
              <a:rPr lang="es-ES" dirty="0" err="1" smtClean="0">
                <a:solidFill>
                  <a:schemeClr val="accent1">
                    <a:lumMod val="75000"/>
                  </a:schemeClr>
                </a:solidFill>
                <a:latin typeface="Arial" pitchFamily="34" charset="0"/>
                <a:cs typeface="Arial" pitchFamily="34" charset="0"/>
              </a:rPr>
              <a:t>secretagogos</a:t>
            </a:r>
            <a:r>
              <a:rPr lang="es-ES" dirty="0" smtClean="0">
                <a:solidFill>
                  <a:schemeClr val="accent1">
                    <a:lumMod val="75000"/>
                  </a:schemeClr>
                </a:solidFill>
                <a:latin typeface="Arial" pitchFamily="34" charset="0"/>
                <a:cs typeface="Arial" pitchFamily="34" charset="0"/>
              </a:rPr>
              <a:t> de la hormona GH (ej. </a:t>
            </a:r>
            <a:r>
              <a:rPr lang="es-ES" dirty="0" err="1" smtClean="0">
                <a:solidFill>
                  <a:schemeClr val="accent1">
                    <a:lumMod val="75000"/>
                  </a:schemeClr>
                </a:solidFill>
                <a:latin typeface="Arial" pitchFamily="34" charset="0"/>
                <a:cs typeface="Arial" pitchFamily="34" charset="0"/>
              </a:rPr>
              <a:t>hexarelina</a:t>
            </a:r>
            <a:r>
              <a:rPr lang="es-ES" dirty="0" smtClean="0">
                <a:solidFill>
                  <a:schemeClr val="accent1">
                    <a:lumMod val="75000"/>
                  </a:schemeClr>
                </a:solidFill>
                <a:latin typeface="Arial" pitchFamily="34" charset="0"/>
                <a:cs typeface="Arial" pitchFamily="34" charset="0"/>
              </a:rPr>
              <a:t>). Existen dos </a:t>
            </a:r>
            <a:r>
              <a:rPr lang="es-ES" dirty="0" err="1" smtClean="0">
                <a:solidFill>
                  <a:schemeClr val="accent1">
                    <a:lumMod val="75000"/>
                  </a:schemeClr>
                </a:solidFill>
                <a:latin typeface="Arial" pitchFamily="34" charset="0"/>
                <a:cs typeface="Arial" pitchFamily="34" charset="0"/>
              </a:rPr>
              <a:t>isoformas</a:t>
            </a:r>
            <a:r>
              <a:rPr lang="es-ES" dirty="0" smtClean="0">
                <a:solidFill>
                  <a:schemeClr val="accent1">
                    <a:lumMod val="75000"/>
                  </a:schemeClr>
                </a:solidFill>
                <a:latin typeface="Arial" pitchFamily="34" charset="0"/>
                <a:cs typeface="Arial" pitchFamily="34" charset="0"/>
              </a:rPr>
              <a:t> de este receptor: GHS-R 1a, que consta de 366 aminoácidos y siete dominios </a:t>
            </a:r>
            <a:r>
              <a:rPr lang="es-ES" dirty="0" err="1" smtClean="0">
                <a:solidFill>
                  <a:schemeClr val="accent1">
                    <a:lumMod val="75000"/>
                  </a:schemeClr>
                </a:solidFill>
                <a:latin typeface="Arial" pitchFamily="34" charset="0"/>
                <a:cs typeface="Arial" pitchFamily="34" charset="0"/>
              </a:rPr>
              <a:t>transmembrana</a:t>
            </a:r>
            <a:r>
              <a:rPr lang="es-ES" dirty="0" smtClean="0">
                <a:solidFill>
                  <a:schemeClr val="accent1">
                    <a:lumMod val="75000"/>
                  </a:schemeClr>
                </a:solidFill>
                <a:latin typeface="Arial" pitchFamily="34" charset="0"/>
                <a:cs typeface="Arial" pitchFamily="34" charset="0"/>
              </a:rPr>
              <a:t>, y GHS-R 1b, que consta de 289 aminoácidos y 5 dominios </a:t>
            </a:r>
            <a:r>
              <a:rPr lang="es-ES" dirty="0" err="1" smtClean="0">
                <a:solidFill>
                  <a:schemeClr val="accent1">
                    <a:lumMod val="75000"/>
                  </a:schemeClr>
                </a:solidFill>
                <a:latin typeface="Arial" pitchFamily="34" charset="0"/>
                <a:cs typeface="Arial" pitchFamily="34" charset="0"/>
              </a:rPr>
              <a:t>transmembrana</a:t>
            </a:r>
            <a:r>
              <a:rPr lang="es-ES" dirty="0" smtClean="0">
                <a:solidFill>
                  <a:schemeClr val="accent1">
                    <a:lumMod val="75000"/>
                  </a:schemeClr>
                </a:solidFill>
                <a:latin typeface="Arial" pitchFamily="34" charset="0"/>
                <a:cs typeface="Arial" pitchFamily="34" charset="0"/>
              </a:rPr>
              <a:t>. GHS-R pertenece a la familia de receptores acoplados </a:t>
            </a:r>
            <a:r>
              <a:rPr lang="es-ES" dirty="0" smtClean="0">
                <a:solidFill>
                  <a:schemeClr val="accent1">
                    <a:lumMod val="75000"/>
                  </a:schemeClr>
                </a:solidFill>
                <a:latin typeface="Arial" pitchFamily="34" charset="0"/>
                <a:cs typeface="Arial" pitchFamily="34" charset="0"/>
              </a:rPr>
              <a:t>a proteína-G. </a:t>
            </a:r>
          </a:p>
          <a:p>
            <a:pPr>
              <a:buFont typeface="Arial" pitchFamily="34" charset="0"/>
              <a:buChar char="•"/>
            </a:pPr>
            <a:r>
              <a:rPr lang="es-ES" dirty="0" smtClean="0">
                <a:solidFill>
                  <a:schemeClr val="accent1">
                    <a:lumMod val="75000"/>
                  </a:schemeClr>
                </a:solidFill>
                <a:latin typeface="Arial" pitchFamily="34" charset="0"/>
                <a:cs typeface="Arial" pitchFamily="34" charset="0"/>
              </a:rPr>
              <a:t>Marca </a:t>
            </a:r>
            <a:r>
              <a:rPr lang="es-ES" dirty="0" smtClean="0">
                <a:solidFill>
                  <a:schemeClr val="accent1">
                    <a:lumMod val="75000"/>
                  </a:schemeClr>
                </a:solidFill>
                <a:latin typeface="Arial" pitchFamily="34" charset="0"/>
                <a:cs typeface="Arial" pitchFamily="34" charset="0"/>
              </a:rPr>
              <a:t>las pautas normales de alimentación siendo por tanto sus niveles son elevados en ayuno, caen después de comer.  Está regulada por la ingesta calórica ya que tras la ingestión de agua no aumentan sus valores, lo que sugiere que la distensión gástrica no supone un estímulo</a:t>
            </a:r>
            <a:r>
              <a:rPr lang="es-ES" dirty="0" smtClean="0">
                <a:solidFill>
                  <a:schemeClr val="accent1">
                    <a:lumMod val="75000"/>
                  </a:schemeClr>
                </a:solidFill>
                <a:latin typeface="Arial" pitchFamily="34" charset="0"/>
                <a:cs typeface="Arial" pitchFamily="34" charset="0"/>
              </a:rPr>
              <a:t>.</a:t>
            </a:r>
            <a:endParaRPr lang="es-ES" dirty="0" smtClean="0">
              <a:solidFill>
                <a:schemeClr val="accent1">
                  <a:lumMod val="75000"/>
                </a:schemeClr>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HOMEOSTASIS ENERGÉTICA</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sz="3900" dirty="0">
                <a:solidFill>
                  <a:schemeClr val="accent1">
                    <a:lumMod val="75000"/>
                  </a:schemeClr>
                </a:solidFill>
                <a:latin typeface="Arial" pitchFamily="34" charset="0"/>
                <a:cs typeface="Arial" pitchFamily="34" charset="0"/>
              </a:rPr>
              <a:t>La homeostasis energética es un proceso clave para el funcionamiento celular, mantiene la estabilidad de la cantidad de energía almacenada en forma de grasa </a:t>
            </a:r>
            <a:r>
              <a:rPr lang="es-ES" sz="3900" dirty="0" smtClean="0">
                <a:solidFill>
                  <a:schemeClr val="accent1">
                    <a:lumMod val="75000"/>
                  </a:schemeClr>
                </a:solidFill>
                <a:latin typeface="Arial" pitchFamily="34" charset="0"/>
                <a:cs typeface="Arial" pitchFamily="34" charset="0"/>
              </a:rPr>
              <a:t>corporal</a:t>
            </a:r>
          </a:p>
          <a:p>
            <a:pPr algn="just">
              <a:buNone/>
            </a:pPr>
            <a:endParaRPr lang="es-ES" sz="3900" dirty="0">
              <a:solidFill>
                <a:schemeClr val="accent1">
                  <a:lumMod val="75000"/>
                </a:schemeClr>
              </a:solidFill>
              <a:latin typeface="Arial" pitchFamily="34" charset="0"/>
              <a:cs typeface="Arial" pitchFamily="34" charset="0"/>
            </a:endParaRPr>
          </a:p>
          <a:p>
            <a:pPr algn="just"/>
            <a:r>
              <a:rPr lang="es-ES" sz="3900" dirty="0">
                <a:solidFill>
                  <a:schemeClr val="accent1">
                    <a:lumMod val="75000"/>
                  </a:schemeClr>
                </a:solidFill>
                <a:latin typeface="Arial" pitchFamily="34" charset="0"/>
                <a:cs typeface="Arial" pitchFamily="34" charset="0"/>
              </a:rPr>
              <a:t>La relativa constancia del almacén de energía es el resultado de la actividad coordinada de sistemas que involucran desde altos centros corticales hasta al adipocito.</a:t>
            </a:r>
          </a:p>
          <a:p>
            <a:pPr>
              <a:buNone/>
            </a:pPr>
            <a:r>
              <a:rPr lang="es-ES" sz="3900" dirty="0">
                <a:latin typeface="Arial" pitchFamily="34" charset="0"/>
                <a:cs typeface="Arial" pitchFamily="34" charset="0"/>
              </a:rPr>
              <a:t> </a:t>
            </a:r>
          </a:p>
          <a:p>
            <a:pPr>
              <a:buNone/>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1196752"/>
            <a:ext cx="8352928" cy="5355312"/>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Un incremento de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puede producirse como consecuencia a la anticipación de la ingesta de alimento (papel fisiológico en la ingesta de alimento). Su administración, central o periférica, incrementa la ingesta de comida y peso corporal y disminuye la utilización de grasas en roedores.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err="1" smtClean="0">
                <a:solidFill>
                  <a:schemeClr val="accent1">
                    <a:lumMod val="75000"/>
                  </a:schemeClr>
                </a:solidFill>
                <a:latin typeface="Arial" pitchFamily="34" charset="0"/>
                <a:cs typeface="Arial" pitchFamily="34" charset="0"/>
              </a:rPr>
              <a:t>hiperfagia</a:t>
            </a:r>
            <a:r>
              <a:rPr lang="es-ES" dirty="0" smtClean="0">
                <a:solidFill>
                  <a:schemeClr val="accent1">
                    <a:lumMod val="75000"/>
                  </a:schemeClr>
                </a:solidFill>
                <a:latin typeface="Arial" pitchFamily="34" charset="0"/>
                <a:cs typeface="Arial" pitchFamily="34" charset="0"/>
              </a:rPr>
              <a:t> severa en el síndrome de </a:t>
            </a:r>
            <a:r>
              <a:rPr lang="es-ES" dirty="0" err="1" smtClean="0">
                <a:solidFill>
                  <a:schemeClr val="accent1">
                    <a:lumMod val="75000"/>
                  </a:schemeClr>
                </a:solidFill>
                <a:latin typeface="Arial" pitchFamily="34" charset="0"/>
                <a:cs typeface="Arial" pitchFamily="34" charset="0"/>
              </a:rPr>
              <a:t>Prader-Willi</a:t>
            </a:r>
            <a:r>
              <a:rPr lang="es-ES" dirty="0" smtClean="0">
                <a:solidFill>
                  <a:schemeClr val="accent1">
                    <a:lumMod val="75000"/>
                  </a:schemeClr>
                </a:solidFill>
                <a:latin typeface="Arial" pitchFamily="34" charset="0"/>
                <a:cs typeface="Arial" pitchFamily="34" charset="0"/>
              </a:rPr>
              <a:t> está asociada con niveles altos de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y la caída en la concentración plasmática tras una cirugía </a:t>
            </a:r>
            <a:r>
              <a:rPr lang="es-ES" dirty="0" err="1" smtClean="0">
                <a:solidFill>
                  <a:schemeClr val="accent1">
                    <a:lumMod val="75000"/>
                  </a:schemeClr>
                </a:solidFill>
                <a:latin typeface="Arial" pitchFamily="34" charset="0"/>
                <a:cs typeface="Arial" pitchFamily="34" charset="0"/>
              </a:rPr>
              <a:t>bariátrica</a:t>
            </a:r>
            <a:r>
              <a:rPr lang="es-ES" dirty="0" smtClean="0">
                <a:solidFill>
                  <a:schemeClr val="accent1">
                    <a:lumMod val="75000"/>
                  </a:schemeClr>
                </a:solidFill>
                <a:latin typeface="Arial" pitchFamily="34" charset="0"/>
                <a:cs typeface="Arial" pitchFamily="34" charset="0"/>
              </a:rPr>
              <a:t> se piensa que está relacionada con la pérdida de apetito y peso observadas tras este tipo de operaciones.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Por lo tanto su secreción podría ser una respuesta para preparar el metabolismo ante una ingesta de calorías; pero no regulando la ingesta ya que en animales sin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no se han observado notables diferencias en la talla o la ingesta respecto a animales con valores de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normales.</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Las personas anoréxicas tienen elevados niveles plasmáticos de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que caen a normales al recuperar el peso. Mientras que los obesos tienen suprimida la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en el plasma que se normaliza tras seguir una dieta de pérdida de peso. A diferencia de individuos delgados, los obesos no muestran la misma velocidad en el descenso de </a:t>
            </a:r>
            <a:r>
              <a:rPr lang="es-ES" dirty="0" err="1" smtClean="0">
                <a:solidFill>
                  <a:schemeClr val="accent1">
                    <a:lumMod val="75000"/>
                  </a:schemeClr>
                </a:solidFill>
                <a:latin typeface="Arial" pitchFamily="34" charset="0"/>
                <a:cs typeface="Arial" pitchFamily="34" charset="0"/>
              </a:rPr>
              <a:t>grelina</a:t>
            </a:r>
            <a:r>
              <a:rPr lang="es-ES" dirty="0" smtClean="0">
                <a:solidFill>
                  <a:schemeClr val="accent1">
                    <a:lumMod val="75000"/>
                  </a:schemeClr>
                </a:solidFill>
                <a:latin typeface="Arial" pitchFamily="34" charset="0"/>
                <a:cs typeface="Arial" pitchFamily="34" charset="0"/>
              </a:rPr>
              <a:t> postprandial, siendo más lento este descenso.</a:t>
            </a:r>
          </a:p>
          <a:p>
            <a:endParaRPr lang="es-ES" dirty="0"/>
          </a:p>
        </p:txBody>
      </p:sp>
      <p:sp>
        <p:nvSpPr>
          <p:cNvPr id="4" name="3 CuadroTexto"/>
          <p:cNvSpPr txBox="1"/>
          <p:nvPr/>
        </p:nvSpPr>
        <p:spPr>
          <a:xfrm>
            <a:off x="683568" y="332656"/>
            <a:ext cx="7128792" cy="707886"/>
          </a:xfrm>
          <a:prstGeom prst="rect">
            <a:avLst/>
          </a:prstGeom>
          <a:noFill/>
        </p:spPr>
        <p:txBody>
          <a:bodyPr wrap="square" rtlCol="0">
            <a:spAutoFit/>
          </a:bodyPr>
          <a:lstStyle/>
          <a:p>
            <a:r>
              <a:rPr lang="es-ES" sz="4000" dirty="0" smtClean="0">
                <a:solidFill>
                  <a:schemeClr val="accent1">
                    <a:lumMod val="75000"/>
                  </a:schemeClr>
                </a:solidFill>
                <a:latin typeface="Arial" pitchFamily="34" charset="0"/>
                <a:cs typeface="Arial" pitchFamily="34" charset="0"/>
              </a:rPr>
              <a:t>GRELINA</a:t>
            </a:r>
            <a:endParaRPr lang="es-ES" sz="4000" dirty="0">
              <a:solidFill>
                <a:schemeClr val="accent1">
                  <a:lumMod val="75000"/>
                </a:schemeClr>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92696"/>
            <a:ext cx="8208912" cy="461665"/>
          </a:xfrm>
          <a:prstGeom prst="rect">
            <a:avLst/>
          </a:prstGeom>
          <a:noFill/>
        </p:spPr>
        <p:txBody>
          <a:bodyPr wrap="square" rtlCol="0">
            <a:spAutoFit/>
          </a:bodyPr>
          <a:lstStyle/>
          <a:p>
            <a:pPr algn="just"/>
            <a:r>
              <a:rPr lang="es-ES" sz="2400" b="1" i="1" dirty="0" smtClean="0">
                <a:solidFill>
                  <a:schemeClr val="accent1">
                    <a:lumMod val="75000"/>
                  </a:schemeClr>
                </a:solidFill>
                <a:latin typeface="Arial" pitchFamily="34" charset="0"/>
                <a:cs typeface="Arial" pitchFamily="34" charset="0"/>
              </a:rPr>
              <a:t>ESQUEMA GENERAL DE ACCIONES HORMONALES</a:t>
            </a:r>
            <a:endParaRPr lang="es-ES" sz="2400" b="1" i="1" dirty="0">
              <a:solidFill>
                <a:schemeClr val="accent1">
                  <a:lumMod val="75000"/>
                </a:schemeClr>
              </a:solidFill>
              <a:latin typeface="Arial" pitchFamily="34" charset="0"/>
              <a:cs typeface="Arial" pitchFamily="34" charset="0"/>
            </a:endParaRPr>
          </a:p>
        </p:txBody>
      </p:sp>
      <p:pic>
        <p:nvPicPr>
          <p:cNvPr id="7169" name="Picture 1" descr="C:\Users\cesar y maria luisa\Desktop\info28.jpg"/>
          <p:cNvPicPr>
            <a:picLocks noChangeAspect="1" noChangeArrowheads="1"/>
          </p:cNvPicPr>
          <p:nvPr/>
        </p:nvPicPr>
        <p:blipFill>
          <a:blip r:embed="rId2" cstate="print"/>
          <a:srcRect/>
          <a:stretch>
            <a:fillRect/>
          </a:stretch>
        </p:blipFill>
        <p:spPr bwMode="auto">
          <a:xfrm>
            <a:off x="1187624" y="1494368"/>
            <a:ext cx="7025313" cy="515166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80728"/>
            <a:ext cx="8136904" cy="3139321"/>
          </a:xfrm>
          <a:prstGeom prst="rect">
            <a:avLst/>
          </a:prstGeom>
          <a:noFill/>
        </p:spPr>
        <p:txBody>
          <a:bodyPr wrap="square" rtlCol="0">
            <a:spAutoFit/>
          </a:bodyPr>
          <a:lstStyle/>
          <a:p>
            <a:r>
              <a:rPr lang="es-ES" sz="6000" dirty="0" smtClean="0">
                <a:solidFill>
                  <a:schemeClr val="accent1">
                    <a:lumMod val="75000"/>
                  </a:schemeClr>
                </a:solidFill>
                <a:latin typeface="Arial" pitchFamily="34" charset="0"/>
                <a:cs typeface="Arial" pitchFamily="34" charset="0"/>
              </a:rPr>
              <a:t>Vías importantes en la ingesta y la regulación del </a:t>
            </a:r>
            <a:r>
              <a:rPr lang="es-ES" sz="6000" dirty="0" smtClean="0">
                <a:solidFill>
                  <a:schemeClr val="accent1">
                    <a:lumMod val="75000"/>
                  </a:schemeClr>
                </a:solidFill>
                <a:latin typeface="Arial" pitchFamily="34" charset="0"/>
                <a:cs typeface="Arial" pitchFamily="34" charset="0"/>
              </a:rPr>
              <a:t>apetito</a:t>
            </a:r>
            <a:endParaRPr lang="es-ES" sz="6000" dirty="0" smtClean="0">
              <a:solidFill>
                <a:schemeClr val="accent1">
                  <a:lumMod val="75000"/>
                </a:schemeClr>
              </a:solidFill>
              <a:latin typeface="Arial" pitchFamily="34" charset="0"/>
              <a:cs typeface="Arial" pitchFamily="34" charset="0"/>
            </a:endParaRPr>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1502688"/>
            <a:ext cx="7848872" cy="5355312"/>
          </a:xfrm>
          <a:prstGeom prst="rect">
            <a:avLst/>
          </a:prstGeom>
          <a:noFill/>
        </p:spPr>
        <p:txBody>
          <a:bodyPr wrap="square" rtlCol="0">
            <a:spAutoFit/>
          </a:bodyPr>
          <a:lstStyle/>
          <a:p>
            <a:pPr>
              <a:buFont typeface="Arial" pitchFamily="34" charset="0"/>
              <a:buChar char="•"/>
            </a:pPr>
            <a:r>
              <a:rPr lang="es-ES" dirty="0" smtClean="0">
                <a:solidFill>
                  <a:schemeClr val="accent1">
                    <a:lumMod val="75000"/>
                  </a:schemeClr>
                </a:solidFill>
                <a:latin typeface="Arial" pitchFamily="34" charset="0"/>
                <a:cs typeface="Arial" pitchFamily="34" charset="0"/>
              </a:rPr>
              <a:t>El </a:t>
            </a:r>
            <a:r>
              <a:rPr lang="es-ES" dirty="0" smtClean="0">
                <a:solidFill>
                  <a:schemeClr val="accent1">
                    <a:lumMod val="75000"/>
                  </a:schemeClr>
                </a:solidFill>
                <a:latin typeface="Arial" pitchFamily="34" charset="0"/>
                <a:cs typeface="Arial" pitchFamily="34" charset="0"/>
              </a:rPr>
              <a:t>VMH ha sido durante mucho tiempo conocido por jugar un papel esencial en la homeostasis. Lesiones bilaterales producen </a:t>
            </a:r>
            <a:r>
              <a:rPr lang="es-ES" dirty="0" err="1" smtClean="0">
                <a:solidFill>
                  <a:schemeClr val="accent1">
                    <a:lumMod val="75000"/>
                  </a:schemeClr>
                </a:solidFill>
                <a:latin typeface="Arial" pitchFamily="34" charset="0"/>
                <a:cs typeface="Arial" pitchFamily="34" charset="0"/>
              </a:rPr>
              <a:t>hiperfagia</a:t>
            </a:r>
            <a:r>
              <a:rPr lang="es-ES" dirty="0" smtClean="0">
                <a:solidFill>
                  <a:schemeClr val="accent1">
                    <a:lumMod val="75000"/>
                  </a:schemeClr>
                </a:solidFill>
                <a:latin typeface="Arial" pitchFamily="34" charset="0"/>
                <a:cs typeface="Arial" pitchFamily="34" charset="0"/>
              </a:rPr>
              <a:t> y la obesidad. El VMH recibe proyecciones del núcleo arqueado, entre otros, y, a su vez proyecta neuronas a otros núcleos hipotalámicos (por ejemplo DMH) y en las regiones del tronco cerebral tales como el NTS</a:t>
            </a:r>
            <a:r>
              <a:rPr lang="es-ES" dirty="0" smtClean="0">
                <a:solidFill>
                  <a:schemeClr val="accent1">
                    <a:lumMod val="75000"/>
                  </a:schemeClr>
                </a:solidFill>
                <a:latin typeface="Arial" pitchFamily="34" charset="0"/>
                <a:cs typeface="Arial" pitchFamily="34" charset="0"/>
              </a:rPr>
              <a:t>.</a:t>
            </a:r>
          </a:p>
          <a:p>
            <a:pPr>
              <a:buFont typeface="Arial" pitchFamily="34" charset="0"/>
              <a:buChar char="•"/>
            </a:pP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La expresión de NPY (</a:t>
            </a:r>
            <a:r>
              <a:rPr lang="es-ES" dirty="0" err="1" smtClean="0">
                <a:solidFill>
                  <a:schemeClr val="accent1">
                    <a:lumMod val="75000"/>
                  </a:schemeClr>
                </a:solidFill>
                <a:latin typeface="Arial" pitchFamily="34" charset="0"/>
                <a:cs typeface="Arial" pitchFamily="34" charset="0"/>
              </a:rPr>
              <a:t>neuropéptido</a:t>
            </a:r>
            <a:r>
              <a:rPr lang="es-ES" dirty="0" smtClean="0">
                <a:solidFill>
                  <a:schemeClr val="accent1">
                    <a:lumMod val="75000"/>
                  </a:schemeClr>
                </a:solidFill>
                <a:latin typeface="Arial" pitchFamily="34" charset="0"/>
                <a:cs typeface="Arial" pitchFamily="34" charset="0"/>
              </a:rPr>
              <a:t> Y) se altera en el VMH de los ratones obesos y la expresión MC4R es incrementada.  (Un aumento en el número de receptores en la superficie de las células diana, haciendo que las células más sensibles a una hormona u otro agente.) </a:t>
            </a:r>
          </a:p>
          <a:p>
            <a:pPr>
              <a:buFont typeface="Arial" pitchFamily="34" charset="0"/>
              <a:buChar char="•"/>
            </a:pPr>
            <a:r>
              <a:rPr lang="es-ES" dirty="0" smtClean="0">
                <a:solidFill>
                  <a:schemeClr val="accent1">
                    <a:lumMod val="75000"/>
                  </a:schemeClr>
                </a:solidFill>
                <a:latin typeface="Arial" pitchFamily="34" charset="0"/>
                <a:cs typeface="Arial" pitchFamily="34" charset="0"/>
              </a:rPr>
              <a:t>En el VMH de ratas con dietas que las inducen a la obesidad, trabajos recientes han demostrado que el factor </a:t>
            </a:r>
            <a:r>
              <a:rPr lang="es-ES" dirty="0" err="1" smtClean="0">
                <a:solidFill>
                  <a:schemeClr val="accent1">
                    <a:lumMod val="75000"/>
                  </a:schemeClr>
                </a:solidFill>
                <a:latin typeface="Arial" pitchFamily="34" charset="0"/>
                <a:cs typeface="Arial" pitchFamily="34" charset="0"/>
              </a:rPr>
              <a:t>neurotrófico</a:t>
            </a:r>
            <a:r>
              <a:rPr lang="es-ES" dirty="0" smtClean="0">
                <a:solidFill>
                  <a:schemeClr val="accent1">
                    <a:lumMod val="75000"/>
                  </a:schemeClr>
                </a:solidFill>
                <a:latin typeface="Arial" pitchFamily="34" charset="0"/>
                <a:cs typeface="Arial" pitchFamily="34" charset="0"/>
              </a:rPr>
              <a:t> derivado del cerebro (BDNF) es altamente  expresado en el VMH, donde su expresión supone una marcada reducción de la privación de alimentos. </a:t>
            </a:r>
            <a:endParaRPr lang="es-ES" dirty="0" smtClean="0">
              <a:solidFill>
                <a:schemeClr val="accent1">
                  <a:lumMod val="75000"/>
                </a:schemeClr>
              </a:solidFill>
              <a:latin typeface="Arial" pitchFamily="34" charset="0"/>
              <a:cs typeface="Arial" pitchFamily="34" charset="0"/>
            </a:endParaRPr>
          </a:p>
          <a:p>
            <a:pPr>
              <a:buFont typeface="Arial" pitchFamily="34" charset="0"/>
              <a:buChar char="•"/>
            </a:pPr>
            <a:r>
              <a:rPr lang="es-ES" dirty="0" smtClean="0">
                <a:solidFill>
                  <a:schemeClr val="accent1">
                    <a:lumMod val="75000"/>
                  </a:schemeClr>
                </a:solidFill>
                <a:latin typeface="Arial" pitchFamily="34" charset="0"/>
                <a:cs typeface="Arial" pitchFamily="34" charset="0"/>
              </a:rPr>
              <a:t>Los </a:t>
            </a:r>
            <a:r>
              <a:rPr lang="es-ES" dirty="0" smtClean="0">
                <a:solidFill>
                  <a:schemeClr val="accent1">
                    <a:lumMod val="75000"/>
                  </a:schemeClr>
                </a:solidFill>
                <a:latin typeface="Arial" pitchFamily="34" charset="0"/>
                <a:cs typeface="Arial" pitchFamily="34" charset="0"/>
              </a:rPr>
              <a:t>ratones con reducida expresión del receptor de BDNF o reducida  la señalización de BDNF han incrementado significativamente la ingesta de alimentos y peso corporal. Por lo tanto, las neuronas del VMH que producen BDNF (factor </a:t>
            </a:r>
            <a:r>
              <a:rPr lang="es-ES" dirty="0" err="1" smtClean="0">
                <a:solidFill>
                  <a:schemeClr val="accent1">
                    <a:lumMod val="75000"/>
                  </a:schemeClr>
                </a:solidFill>
                <a:latin typeface="Arial" pitchFamily="34" charset="0"/>
                <a:cs typeface="Arial" pitchFamily="34" charset="0"/>
              </a:rPr>
              <a:t>neurotrófico</a:t>
            </a:r>
            <a:r>
              <a:rPr lang="es-ES" dirty="0" smtClean="0">
                <a:solidFill>
                  <a:schemeClr val="accent1">
                    <a:lumMod val="75000"/>
                  </a:schemeClr>
                </a:solidFill>
                <a:latin typeface="Arial" pitchFamily="34" charset="0"/>
                <a:cs typeface="Arial" pitchFamily="34" charset="0"/>
              </a:rPr>
              <a:t> derivado del cerebro) pueden formar vías a través de las cuales regular el apetito y el peso corporal.</a:t>
            </a:r>
          </a:p>
          <a:p>
            <a:pPr>
              <a:buFont typeface="Arial" pitchFamily="34" charset="0"/>
              <a:buChar char="•"/>
            </a:pPr>
            <a:endParaRPr lang="es-ES" dirty="0"/>
          </a:p>
        </p:txBody>
      </p:sp>
      <p:sp>
        <p:nvSpPr>
          <p:cNvPr id="3" name="2 CuadroTexto"/>
          <p:cNvSpPr txBox="1"/>
          <p:nvPr/>
        </p:nvSpPr>
        <p:spPr>
          <a:xfrm>
            <a:off x="611560" y="332656"/>
            <a:ext cx="7848872" cy="861774"/>
          </a:xfrm>
          <a:prstGeom prst="rect">
            <a:avLst/>
          </a:prstGeom>
          <a:noFill/>
        </p:spPr>
        <p:txBody>
          <a:bodyPr wrap="square" rtlCol="0">
            <a:spAutoFit/>
          </a:bodyPr>
          <a:lstStyle/>
          <a:p>
            <a:r>
              <a:rPr lang="es-ES" sz="3200" dirty="0" smtClean="0">
                <a:solidFill>
                  <a:schemeClr val="accent1">
                    <a:lumMod val="75000"/>
                  </a:schemeClr>
                </a:solidFill>
                <a:latin typeface="Arial" pitchFamily="34" charset="0"/>
                <a:cs typeface="Arial" pitchFamily="34" charset="0"/>
              </a:rPr>
              <a:t>VMH (hipotálamo </a:t>
            </a:r>
            <a:r>
              <a:rPr lang="es-ES" sz="3200" dirty="0" err="1" smtClean="0">
                <a:solidFill>
                  <a:schemeClr val="accent1">
                    <a:lumMod val="75000"/>
                  </a:schemeClr>
                </a:solidFill>
                <a:latin typeface="Arial" pitchFamily="34" charset="0"/>
                <a:cs typeface="Arial" pitchFamily="34" charset="0"/>
              </a:rPr>
              <a:t>ventromedial</a:t>
            </a:r>
            <a:r>
              <a:rPr lang="es-ES" sz="3200" dirty="0" smtClean="0">
                <a:solidFill>
                  <a:schemeClr val="accent1">
                    <a:lumMod val="75000"/>
                  </a:schemeClr>
                </a:solidFill>
                <a:latin typeface="Arial" pitchFamily="34" charset="0"/>
                <a:cs typeface="Arial" pitchFamily="34" charset="0"/>
              </a:rPr>
              <a:t>).</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484784"/>
            <a:ext cx="8136904" cy="4524315"/>
          </a:xfrm>
          <a:prstGeom prst="rect">
            <a:avLst/>
          </a:prstGeom>
          <a:noFill/>
        </p:spPr>
        <p:txBody>
          <a:bodyPr wrap="square" rtlCol="0">
            <a:spAutoFit/>
          </a:bodyPr>
          <a:lstStyle/>
          <a:p>
            <a:pPr>
              <a:buFont typeface="Arial" pitchFamily="34" charset="0"/>
              <a:buChar char="•"/>
            </a:pPr>
            <a:r>
              <a:rPr lang="es-ES" dirty="0" smtClean="0">
                <a:solidFill>
                  <a:schemeClr val="accent1">
                    <a:lumMod val="75000"/>
                  </a:schemeClr>
                </a:solidFill>
                <a:latin typeface="Arial" pitchFamily="34" charset="0"/>
                <a:cs typeface="Arial" pitchFamily="34" charset="0"/>
              </a:rPr>
              <a:t>Hay </a:t>
            </a:r>
            <a:r>
              <a:rPr lang="es-ES" dirty="0" smtClean="0">
                <a:solidFill>
                  <a:schemeClr val="accent1">
                    <a:lumMod val="75000"/>
                  </a:schemeClr>
                </a:solidFill>
                <a:latin typeface="Arial" pitchFamily="34" charset="0"/>
                <a:cs typeface="Arial" pitchFamily="34" charset="0"/>
              </a:rPr>
              <a:t>extensas conexiones recíprocas entre el hipotálamo y el tronco cerebral, en particular el NTS. Además de la interacción con el hipotálamo, el tronco del encéfalo también juega un papel principal en la regulación de la homeostasis energética. Al igual que el ARC, el NTS está en estrecha proximidad anatómica con la barrera </a:t>
            </a:r>
            <a:r>
              <a:rPr lang="es-ES" dirty="0" err="1" smtClean="0">
                <a:solidFill>
                  <a:schemeClr val="accent1">
                    <a:lumMod val="75000"/>
                  </a:schemeClr>
                </a:solidFill>
                <a:latin typeface="Arial" pitchFamily="34" charset="0"/>
                <a:cs typeface="Arial" pitchFamily="34" charset="0"/>
              </a:rPr>
              <a:t>hematoencefálica</a:t>
            </a:r>
            <a:r>
              <a:rPr lang="es-ES" dirty="0" smtClean="0">
                <a:solidFill>
                  <a:schemeClr val="accent1">
                    <a:lumMod val="75000"/>
                  </a:schemeClr>
                </a:solidFill>
                <a:latin typeface="Arial" pitchFamily="34" charset="0"/>
                <a:cs typeface="Arial" pitchFamily="34" charset="0"/>
              </a:rPr>
              <a:t>  y por lo tanto en una posición ideal para responder a las señales de la circulación periférica, además de recibir aferentes </a:t>
            </a:r>
            <a:r>
              <a:rPr lang="es-ES" dirty="0" err="1" smtClean="0">
                <a:solidFill>
                  <a:schemeClr val="accent1">
                    <a:lumMod val="75000"/>
                  </a:schemeClr>
                </a:solidFill>
                <a:latin typeface="Arial" pitchFamily="34" charset="0"/>
                <a:cs typeface="Arial" pitchFamily="34" charset="0"/>
              </a:rPr>
              <a:t>vagales</a:t>
            </a:r>
            <a:r>
              <a:rPr lang="es-ES" dirty="0" smtClean="0">
                <a:solidFill>
                  <a:schemeClr val="accent1">
                    <a:lumMod val="75000"/>
                  </a:schemeClr>
                </a:solidFill>
                <a:latin typeface="Arial" pitchFamily="34" charset="0"/>
                <a:cs typeface="Arial" pitchFamily="34" charset="0"/>
              </a:rPr>
              <a:t> del tracto gastrointestinal.</a:t>
            </a:r>
          </a:p>
          <a:p>
            <a:pPr>
              <a:buFont typeface="Arial" pitchFamily="34" charset="0"/>
              <a:buChar char="•"/>
            </a:pPr>
            <a:r>
              <a:rPr lang="es-ES" dirty="0" smtClean="0">
                <a:solidFill>
                  <a:schemeClr val="accent1">
                    <a:lumMod val="75000"/>
                  </a:schemeClr>
                </a:solidFill>
                <a:latin typeface="Arial" pitchFamily="34" charset="0"/>
                <a:cs typeface="Arial" pitchFamily="34" charset="0"/>
              </a:rPr>
              <a:t>También existe evidencia de un sistema de </a:t>
            </a:r>
            <a:r>
              <a:rPr lang="es-ES" dirty="0" err="1" smtClean="0">
                <a:solidFill>
                  <a:schemeClr val="accent1">
                    <a:lumMod val="75000"/>
                  </a:schemeClr>
                </a:solidFill>
                <a:latin typeface="Arial" pitchFamily="34" charset="0"/>
                <a:cs typeface="Arial" pitchFamily="34" charset="0"/>
              </a:rPr>
              <a:t>melanocortina</a:t>
            </a:r>
            <a:r>
              <a:rPr lang="es-ES" dirty="0" smtClean="0">
                <a:solidFill>
                  <a:schemeClr val="accent1">
                    <a:lumMod val="75000"/>
                  </a:schemeClr>
                </a:solidFill>
                <a:latin typeface="Arial" pitchFamily="34" charset="0"/>
                <a:cs typeface="Arial" pitchFamily="34" charset="0"/>
              </a:rPr>
              <a:t> en el NTS, separadas de la de la ARC. Los péptidos derivados de POMC sintetizan en el NTS de la rata, y en el bulbo raquídeo caudal de los seres humanos, y estas neuronas POMC se activan por la alimentación y por la administración periférica CCK. El MC4R está presente en el NTS</a:t>
            </a:r>
            <a:r>
              <a:rPr lang="es-ES" dirty="0" smtClean="0">
                <a:solidFill>
                  <a:schemeClr val="accent1">
                    <a:lumMod val="75000"/>
                  </a:schemeClr>
                </a:solidFill>
                <a:latin typeface="Arial" pitchFamily="34" charset="0"/>
                <a:cs typeface="Arial" pitchFamily="34" charset="0"/>
              </a:rPr>
              <a:t>.</a:t>
            </a:r>
          </a:p>
          <a:p>
            <a:pPr>
              <a:buFont typeface="Arial" pitchFamily="34" charset="0"/>
              <a:buChar char="•"/>
            </a:pPr>
            <a:r>
              <a:rPr lang="es-ES" dirty="0" smtClean="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La ingesta de alimentos se reduce por la administración de un agonista MC3R/MC4R al cuarto ventrículo o al núcleo dorsal motor del nervio vago, mientras que antagonistas de MC3R/MC4R aumentan la ingesta.</a:t>
            </a:r>
          </a:p>
          <a:p>
            <a:pPr>
              <a:buFont typeface="Arial" pitchFamily="34" charset="0"/>
              <a:buChar char="•"/>
            </a:pPr>
            <a:endParaRPr lang="es-ES" dirty="0"/>
          </a:p>
        </p:txBody>
      </p:sp>
      <p:sp>
        <p:nvSpPr>
          <p:cNvPr id="3" name="2 CuadroTexto"/>
          <p:cNvSpPr txBox="1"/>
          <p:nvPr/>
        </p:nvSpPr>
        <p:spPr>
          <a:xfrm>
            <a:off x="395536" y="404664"/>
            <a:ext cx="8280920" cy="923330"/>
          </a:xfrm>
          <a:prstGeom prst="rect">
            <a:avLst/>
          </a:prstGeom>
          <a:noFill/>
        </p:spPr>
        <p:txBody>
          <a:bodyPr wrap="square" rtlCol="0">
            <a:spAutoFit/>
          </a:bodyPr>
          <a:lstStyle/>
          <a:p>
            <a:r>
              <a:rPr lang="es-ES" sz="3600" dirty="0" smtClean="0">
                <a:solidFill>
                  <a:schemeClr val="accent1">
                    <a:lumMod val="75000"/>
                  </a:schemeClr>
                </a:solidFill>
                <a:latin typeface="Arial" pitchFamily="34" charset="0"/>
                <a:cs typeface="Arial" pitchFamily="34" charset="0"/>
              </a:rPr>
              <a:t>Las vías del tronco cerebral</a:t>
            </a:r>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48680"/>
            <a:ext cx="8604448" cy="646331"/>
          </a:xfrm>
          <a:prstGeom prst="rect">
            <a:avLst/>
          </a:prstGeom>
          <a:noFill/>
        </p:spPr>
        <p:txBody>
          <a:bodyPr wrap="square" rtlCol="0">
            <a:spAutoFit/>
          </a:bodyPr>
          <a:lstStyle/>
          <a:p>
            <a:r>
              <a:rPr lang="es-ES" sz="3600" dirty="0" smtClean="0">
                <a:solidFill>
                  <a:schemeClr val="accent1">
                    <a:lumMod val="75000"/>
                  </a:schemeClr>
                </a:solidFill>
                <a:latin typeface="Arial" pitchFamily="34" charset="0"/>
                <a:cs typeface="Arial" pitchFamily="34" charset="0"/>
              </a:rPr>
              <a:t>Las  vías de recompensa</a:t>
            </a:r>
            <a:endParaRPr lang="es-ES" sz="36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539552" y="1412776"/>
            <a:ext cx="8208912" cy="5078313"/>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a:t>
            </a:r>
            <a:r>
              <a:rPr lang="es-ES" dirty="0" smtClean="0">
                <a:solidFill>
                  <a:schemeClr val="accent1">
                    <a:lumMod val="75000"/>
                  </a:schemeClr>
                </a:solidFill>
                <a:latin typeface="Arial" pitchFamily="34" charset="0"/>
                <a:cs typeface="Arial" pitchFamily="34" charset="0"/>
              </a:rPr>
              <a:t>circuito de recompensa es complejo e involucra interacciones entre varios sistemas de señalización. Los </a:t>
            </a:r>
            <a:r>
              <a:rPr lang="es-ES" dirty="0" err="1" smtClean="0">
                <a:solidFill>
                  <a:schemeClr val="accent1">
                    <a:lumMod val="75000"/>
                  </a:schemeClr>
                </a:solidFill>
                <a:latin typeface="Arial" pitchFamily="34" charset="0"/>
                <a:cs typeface="Arial" pitchFamily="34" charset="0"/>
              </a:rPr>
              <a:t>opioides</a:t>
            </a:r>
            <a:r>
              <a:rPr lang="es-ES" dirty="0" smtClean="0">
                <a:solidFill>
                  <a:schemeClr val="accent1">
                    <a:lumMod val="75000"/>
                  </a:schemeClr>
                </a:solidFill>
                <a:latin typeface="Arial" pitchFamily="34" charset="0"/>
                <a:cs typeface="Arial" pitchFamily="34" charset="0"/>
              </a:rPr>
              <a:t> desempeñan un papel importante, como la falta de cualquiera de las encefalinas o beta-endorfinas en ratones suprime la propiedad de refuerzo de los alimentos, independientemente de la palatabilidad de los alimentos probados</a:t>
            </a:r>
            <a:r>
              <a:rPr lang="es-ES" dirty="0" smtClean="0">
                <a:solidFill>
                  <a:schemeClr val="accent1">
                    <a:lumMod val="75000"/>
                  </a:schemeClr>
                </a:solidFill>
                <a:latin typeface="Arial" pitchFamily="34" charset="0"/>
                <a:cs typeface="Arial" pitchFamily="34" charset="0"/>
              </a:rPr>
              <a:t>.</a:t>
            </a: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Este efecto de refuerzo se pierde en el estado de ayuno, lo que indica que los mecanismos homeostáticos pueden anular  estos mecanismos fisiológicos. Los antagonistas de los opiáceos en el hombre se encuentran para reducir la palatabilidad de alimentos sin reducir el hambre subjetiva. </a:t>
            </a:r>
            <a:endParaRPr lang="es-ES" dirty="0" smtClean="0">
              <a:solidFill>
                <a:schemeClr val="accent1">
                  <a:lumMod val="75000"/>
                </a:schemeClr>
              </a:solidFill>
              <a:latin typeface="Arial" pitchFamily="34" charset="0"/>
              <a:cs typeface="Arial" pitchFamily="34" charset="0"/>
            </a:endParaRPr>
          </a:p>
          <a:p>
            <a:pPr algn="just"/>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sistema </a:t>
            </a:r>
            <a:r>
              <a:rPr lang="es-ES" dirty="0" err="1" smtClean="0">
                <a:solidFill>
                  <a:schemeClr val="accent1">
                    <a:lumMod val="75000"/>
                  </a:schemeClr>
                </a:solidFill>
                <a:latin typeface="Arial" pitchFamily="34" charset="0"/>
                <a:cs typeface="Arial" pitchFamily="34" charset="0"/>
              </a:rPr>
              <a:t>dopaminérgico</a:t>
            </a:r>
            <a:r>
              <a:rPr lang="es-ES" dirty="0" smtClean="0">
                <a:solidFill>
                  <a:schemeClr val="accent1">
                    <a:lumMod val="75000"/>
                  </a:schemeClr>
                </a:solidFill>
                <a:latin typeface="Arial" pitchFamily="34" charset="0"/>
                <a:cs typeface="Arial" pitchFamily="34" charset="0"/>
              </a:rPr>
              <a:t> es parte integral para inducir el comportamiento de recompensa hacia los alimentos. Ratones a los que la dopamina les falta, debido a la ausencia de la tirosina gen </a:t>
            </a:r>
            <a:r>
              <a:rPr lang="es-ES" dirty="0" err="1" smtClean="0">
                <a:solidFill>
                  <a:schemeClr val="accent1">
                    <a:lumMod val="75000"/>
                  </a:schemeClr>
                </a:solidFill>
                <a:latin typeface="Arial" pitchFamily="34" charset="0"/>
                <a:cs typeface="Arial" pitchFamily="34" charset="0"/>
              </a:rPr>
              <a:t>hidroxilasa</a:t>
            </a:r>
            <a:r>
              <a:rPr lang="es-ES" dirty="0" smtClean="0">
                <a:solidFill>
                  <a:schemeClr val="accent1">
                    <a:lumMod val="75000"/>
                  </a:schemeClr>
                </a:solidFill>
                <a:latin typeface="Arial" pitchFamily="34" charset="0"/>
                <a:cs typeface="Arial" pitchFamily="34" charset="0"/>
              </a:rPr>
              <a:t>, tienen una hipofagia fatal. La sustitución de dopamina, por la terapia génica, en el </a:t>
            </a:r>
            <a:r>
              <a:rPr lang="es-ES" dirty="0" err="1" smtClean="0">
                <a:solidFill>
                  <a:schemeClr val="accent1">
                    <a:lumMod val="75000"/>
                  </a:schemeClr>
                </a:solidFill>
                <a:latin typeface="Arial" pitchFamily="34" charset="0"/>
                <a:cs typeface="Arial" pitchFamily="34" charset="0"/>
              </a:rPr>
              <a:t>putamen</a:t>
            </a:r>
            <a:r>
              <a:rPr lang="es-ES" dirty="0" smtClean="0">
                <a:solidFill>
                  <a:schemeClr val="accent1">
                    <a:lumMod val="75000"/>
                  </a:schemeClr>
                </a:solidFill>
                <a:latin typeface="Arial" pitchFamily="34" charset="0"/>
                <a:cs typeface="Arial" pitchFamily="34" charset="0"/>
              </a:rPr>
              <a:t> caudado, restablece la alimentación, mientras que el reemplazo en el núcleo caudado </a:t>
            </a:r>
            <a:r>
              <a:rPr lang="es-ES" dirty="0" err="1" smtClean="0">
                <a:solidFill>
                  <a:schemeClr val="accent1">
                    <a:lumMod val="75000"/>
                  </a:schemeClr>
                </a:solidFill>
                <a:latin typeface="Arial" pitchFamily="34" charset="0"/>
                <a:cs typeface="Arial" pitchFamily="34" charset="0"/>
              </a:rPr>
              <a:t>putamen</a:t>
            </a:r>
            <a:r>
              <a:rPr lang="es-ES" dirty="0" smtClean="0">
                <a:solidFill>
                  <a:schemeClr val="accent1">
                    <a:lumMod val="75000"/>
                  </a:schemeClr>
                </a:solidFill>
                <a:latin typeface="Arial" pitchFamily="34" charset="0"/>
                <a:cs typeface="Arial" pitchFamily="34" charset="0"/>
              </a:rPr>
              <a:t> y núcleo </a:t>
            </a:r>
            <a:r>
              <a:rPr lang="es-ES" dirty="0" err="1" smtClean="0">
                <a:solidFill>
                  <a:schemeClr val="accent1">
                    <a:lumMod val="75000"/>
                  </a:schemeClr>
                </a:solidFill>
                <a:latin typeface="Arial" pitchFamily="34" charset="0"/>
                <a:cs typeface="Arial" pitchFamily="34" charset="0"/>
              </a:rPr>
              <a:t>accumbens</a:t>
            </a:r>
            <a:r>
              <a:rPr lang="es-ES" dirty="0" smtClean="0">
                <a:solidFill>
                  <a:schemeClr val="accent1">
                    <a:lumMod val="75000"/>
                  </a:schemeClr>
                </a:solidFill>
                <a:latin typeface="Arial" pitchFamily="34" charset="0"/>
                <a:cs typeface="Arial" pitchFamily="34" charset="0"/>
              </a:rPr>
              <a:t> restaura su preferencia por un sabrosa dieta</a:t>
            </a:r>
            <a:r>
              <a:rPr lang="es-ES" dirty="0" smtClean="0">
                <a:solidFill>
                  <a:schemeClr val="accent1">
                    <a:lumMod val="75000"/>
                  </a:schemeClr>
                </a:solidFill>
                <a:latin typeface="Arial" pitchFamily="34" charset="0"/>
                <a:cs typeface="Arial" pitchFamily="34" charset="0"/>
              </a:rPr>
              <a:t>. </a:t>
            </a:r>
            <a:endParaRPr lang="es-ES" dirty="0" smtClean="0">
              <a:solidFill>
                <a:schemeClr val="accent1">
                  <a:lumMod val="75000"/>
                </a:schemeClr>
              </a:solidFill>
              <a:latin typeface="Arial" pitchFamily="34" charset="0"/>
              <a:cs typeface="Arial" pitchFamily="34" charset="0"/>
            </a:endParaRPr>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352928" cy="646331"/>
          </a:xfrm>
          <a:prstGeom prst="rect">
            <a:avLst/>
          </a:prstGeom>
          <a:noFill/>
        </p:spPr>
        <p:txBody>
          <a:bodyPr wrap="square" rtlCol="0">
            <a:spAutoFit/>
          </a:bodyPr>
          <a:lstStyle/>
          <a:p>
            <a:r>
              <a:rPr lang="es-ES" sz="3600" dirty="0" smtClean="0">
                <a:solidFill>
                  <a:schemeClr val="accent1">
                    <a:lumMod val="75000"/>
                  </a:schemeClr>
                </a:solidFill>
                <a:latin typeface="Arial" pitchFamily="34" charset="0"/>
                <a:cs typeface="Arial" pitchFamily="34" charset="0"/>
              </a:rPr>
              <a:t>Las vías de recompensa (cont.)</a:t>
            </a:r>
            <a:endParaRPr lang="es-ES" sz="3600" dirty="0">
              <a:solidFill>
                <a:schemeClr val="accent1">
                  <a:lumMod val="75000"/>
                </a:schemeClr>
              </a:solidFill>
              <a:latin typeface="Arial" pitchFamily="34" charset="0"/>
              <a:cs typeface="Arial" pitchFamily="34" charset="0"/>
            </a:endParaRPr>
          </a:p>
        </p:txBody>
      </p:sp>
      <p:sp>
        <p:nvSpPr>
          <p:cNvPr id="3" name="2 CuadroTexto"/>
          <p:cNvSpPr txBox="1"/>
          <p:nvPr/>
        </p:nvSpPr>
        <p:spPr>
          <a:xfrm>
            <a:off x="395536" y="1340768"/>
            <a:ext cx="8496944" cy="5078313"/>
          </a:xfrm>
          <a:prstGeom prst="rect">
            <a:avLst/>
          </a:prstGeom>
          <a:noFill/>
        </p:spPr>
        <p:txBody>
          <a:bodyPr wrap="square" rtlCol="0">
            <a:spAutoFit/>
          </a:bodyPr>
          <a:lstStyle/>
          <a:p>
            <a:pPr algn="just">
              <a:buFont typeface="Arial" pitchFamily="34" charset="0"/>
              <a:buChar char="•"/>
            </a:pPr>
            <a:r>
              <a:rPr lang="es-ES" dirty="0" smtClean="0">
                <a:solidFill>
                  <a:schemeClr val="accent1">
                    <a:lumMod val="75000"/>
                  </a:schemeClr>
                </a:solidFill>
                <a:latin typeface="Arial" pitchFamily="34" charset="0"/>
                <a:cs typeface="Arial" pitchFamily="34" charset="0"/>
              </a:rPr>
              <a:t>El núcleo </a:t>
            </a:r>
            <a:r>
              <a:rPr lang="es-ES" dirty="0" err="1" smtClean="0">
                <a:solidFill>
                  <a:schemeClr val="accent1">
                    <a:lumMod val="75000"/>
                  </a:schemeClr>
                </a:solidFill>
                <a:latin typeface="Arial" pitchFamily="34" charset="0"/>
                <a:cs typeface="Arial" pitchFamily="34" charset="0"/>
              </a:rPr>
              <a:t>accumbens</a:t>
            </a:r>
            <a:r>
              <a:rPr lang="es-ES" dirty="0" smtClean="0">
                <a:solidFill>
                  <a:schemeClr val="accent1">
                    <a:lumMod val="75000"/>
                  </a:schemeClr>
                </a:solidFill>
                <a:latin typeface="Arial" pitchFamily="34" charset="0"/>
                <a:cs typeface="Arial" pitchFamily="34" charset="0"/>
              </a:rPr>
              <a:t> es un componente importante de los circuitos de recompensa. Las inyecciones de agonistas opiáceos y agonistas de la dopamina en esta región preferentemente estimulan la ingestión de alimentos muy palatales tales como sacarosa y grasa</a:t>
            </a:r>
            <a:r>
              <a:rPr lang="es-ES" dirty="0" smtClean="0">
                <a:solidFill>
                  <a:schemeClr val="accent1">
                    <a:lumMod val="75000"/>
                  </a:schemeClr>
                </a:solidFill>
                <a:latin typeface="Arial" pitchFamily="34" charset="0"/>
                <a:cs typeface="Arial" pitchFamily="34" charset="0"/>
              </a:rPr>
              <a:t>.</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 A </a:t>
            </a:r>
            <a:r>
              <a:rPr lang="es-ES" dirty="0" smtClean="0">
                <a:solidFill>
                  <a:schemeClr val="accent1">
                    <a:lumMod val="75000"/>
                  </a:schemeClr>
                </a:solidFill>
                <a:latin typeface="Arial" pitchFamily="34" charset="0"/>
                <a:cs typeface="Arial" pitchFamily="34" charset="0"/>
              </a:rPr>
              <a:t>la inversa, los antagonistas de los receptores </a:t>
            </a:r>
            <a:r>
              <a:rPr lang="es-ES" dirty="0" err="1" smtClean="0">
                <a:solidFill>
                  <a:schemeClr val="accent1">
                    <a:lumMod val="75000"/>
                  </a:schemeClr>
                </a:solidFill>
                <a:latin typeface="Arial" pitchFamily="34" charset="0"/>
                <a:cs typeface="Arial" pitchFamily="34" charset="0"/>
              </a:rPr>
              <a:t>opioides</a:t>
            </a:r>
            <a:r>
              <a:rPr lang="es-ES" dirty="0" smtClean="0">
                <a:solidFill>
                  <a:schemeClr val="accent1">
                    <a:lumMod val="75000"/>
                  </a:schemeClr>
                </a:solidFill>
                <a:latin typeface="Arial" pitchFamily="34" charset="0"/>
                <a:cs typeface="Arial" pitchFamily="34" charset="0"/>
              </a:rPr>
              <a:t> inyectados en el núcleo </a:t>
            </a:r>
            <a:r>
              <a:rPr lang="es-ES" dirty="0" err="1" smtClean="0">
                <a:solidFill>
                  <a:schemeClr val="accent1">
                    <a:lumMod val="75000"/>
                  </a:schemeClr>
                </a:solidFill>
                <a:latin typeface="Arial" pitchFamily="34" charset="0"/>
                <a:cs typeface="Arial" pitchFamily="34" charset="0"/>
              </a:rPr>
              <a:t>accumbens</a:t>
            </a:r>
            <a:r>
              <a:rPr lang="es-ES" dirty="0" smtClean="0">
                <a:solidFill>
                  <a:schemeClr val="accent1">
                    <a:lumMod val="75000"/>
                  </a:schemeClr>
                </a:solidFill>
                <a:latin typeface="Arial" pitchFamily="34" charset="0"/>
                <a:cs typeface="Arial" pitchFamily="34" charset="0"/>
              </a:rPr>
              <a:t> reducen la ingestión de sacarosa en lugar de menos sustancias palatales. Las conexiones </a:t>
            </a:r>
            <a:r>
              <a:rPr lang="es-ES" dirty="0" err="1" smtClean="0">
                <a:solidFill>
                  <a:schemeClr val="accent1">
                    <a:lumMod val="75000"/>
                  </a:schemeClr>
                </a:solidFill>
                <a:latin typeface="Arial" pitchFamily="34" charset="0"/>
                <a:cs typeface="Arial" pitchFamily="34" charset="0"/>
              </a:rPr>
              <a:t>gabaérgicas</a:t>
            </a:r>
            <a:r>
              <a:rPr lang="es-ES" dirty="0" smtClean="0">
                <a:solidFill>
                  <a:schemeClr val="accent1">
                    <a:lumMod val="75000"/>
                  </a:schemeClr>
                </a:solidFill>
                <a:latin typeface="Arial" pitchFamily="34" charset="0"/>
                <a:cs typeface="Arial" pitchFamily="34" charset="0"/>
              </a:rPr>
              <a:t> recíprocas entre el núcleo </a:t>
            </a:r>
            <a:r>
              <a:rPr lang="es-ES" dirty="0" err="1" smtClean="0">
                <a:solidFill>
                  <a:schemeClr val="accent1">
                    <a:lumMod val="75000"/>
                  </a:schemeClr>
                </a:solidFill>
                <a:latin typeface="Arial" pitchFamily="34" charset="0"/>
                <a:cs typeface="Arial" pitchFamily="34" charset="0"/>
              </a:rPr>
              <a:t>accumbens</a:t>
            </a:r>
            <a:r>
              <a:rPr lang="es-ES" dirty="0" smtClean="0">
                <a:solidFill>
                  <a:schemeClr val="accent1">
                    <a:lumMod val="75000"/>
                  </a:schemeClr>
                </a:solidFill>
                <a:latin typeface="Arial" pitchFamily="34" charset="0"/>
                <a:cs typeface="Arial" pitchFamily="34" charset="0"/>
              </a:rPr>
              <a:t> y LHA puede mediar en la alimentación hedonista (búsqueda de placer) por la desinhibición de las neuronas LHA. Las neuronas del  LHA recíprocamente pueden influir en todos estos circuitos de recompensa así como en el núcleo </a:t>
            </a:r>
            <a:r>
              <a:rPr lang="es-ES" dirty="0" err="1" smtClean="0">
                <a:solidFill>
                  <a:schemeClr val="accent1">
                    <a:lumMod val="75000"/>
                  </a:schemeClr>
                </a:solidFill>
                <a:latin typeface="Arial" pitchFamily="34" charset="0"/>
                <a:cs typeface="Arial" pitchFamily="34" charset="0"/>
              </a:rPr>
              <a:t>accumbens</a:t>
            </a:r>
            <a:r>
              <a:rPr lang="es-ES" dirty="0" smtClean="0">
                <a:solidFill>
                  <a:schemeClr val="accent1">
                    <a:lumMod val="75000"/>
                  </a:schemeClr>
                </a:solidFill>
                <a:latin typeface="Arial" pitchFamily="34" charset="0"/>
                <a:cs typeface="Arial" pitchFamily="34" charset="0"/>
              </a:rPr>
              <a:t> en un sitio que expresa receptores MCH. </a:t>
            </a: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Otros sistemas, incluidos los que están mediados por </a:t>
            </a:r>
            <a:r>
              <a:rPr lang="es-ES" dirty="0" err="1" smtClean="0">
                <a:solidFill>
                  <a:schemeClr val="accent1">
                    <a:lumMod val="75000"/>
                  </a:schemeClr>
                </a:solidFill>
                <a:latin typeface="Arial" pitchFamily="34" charset="0"/>
                <a:cs typeface="Arial" pitchFamily="34" charset="0"/>
              </a:rPr>
              <a:t>endocannabioides</a:t>
            </a:r>
            <a:r>
              <a:rPr lang="es-ES" dirty="0" smtClean="0">
                <a:solidFill>
                  <a:schemeClr val="accent1">
                    <a:lumMod val="75000"/>
                  </a:schemeClr>
                </a:solidFill>
                <a:latin typeface="Arial" pitchFamily="34" charset="0"/>
                <a:cs typeface="Arial" pitchFamily="34" charset="0"/>
              </a:rPr>
              <a:t> y la serotonina, también puede ser capaces de modular tanto los circuitos de recompensa como los mecanismos homeostáticos que controlan la alimentación. Los </a:t>
            </a:r>
            <a:r>
              <a:rPr lang="es-ES" dirty="0" err="1" smtClean="0">
                <a:solidFill>
                  <a:schemeClr val="accent1">
                    <a:lumMod val="75000"/>
                  </a:schemeClr>
                </a:solidFill>
                <a:latin typeface="Arial" pitchFamily="34" charset="0"/>
                <a:cs typeface="Arial" pitchFamily="34" charset="0"/>
              </a:rPr>
              <a:t>endocannabioides</a:t>
            </a:r>
            <a:r>
              <a:rPr lang="es-ES" dirty="0" smtClean="0">
                <a:solidFill>
                  <a:schemeClr val="accent1">
                    <a:lumMod val="75000"/>
                  </a:schemeClr>
                </a:solidFill>
                <a:latin typeface="Arial" pitchFamily="34" charset="0"/>
                <a:cs typeface="Arial" pitchFamily="34" charset="0"/>
              </a:rPr>
              <a:t> en el hipotálamo podrán mantener la ingesta de alimentos a través de los receptores CB1. </a:t>
            </a:r>
            <a:endParaRPr lang="es-ES" dirty="0" smtClean="0">
              <a:solidFill>
                <a:schemeClr val="accent1">
                  <a:lumMod val="75000"/>
                </a:schemeClr>
              </a:solidFill>
              <a:latin typeface="Arial" pitchFamily="34" charset="0"/>
              <a:cs typeface="Arial" pitchFamily="34" charset="0"/>
            </a:endParaRPr>
          </a:p>
          <a:p>
            <a:pPr algn="just">
              <a:buFont typeface="Arial" pitchFamily="34" charset="0"/>
              <a:buChar char="•"/>
            </a:pPr>
            <a:r>
              <a:rPr lang="es-ES" dirty="0" smtClean="0">
                <a:solidFill>
                  <a:schemeClr val="accent1">
                    <a:lumMod val="75000"/>
                  </a:schemeClr>
                </a:solidFill>
                <a:latin typeface="Arial" pitchFamily="34" charset="0"/>
                <a:cs typeface="Arial" pitchFamily="34" charset="0"/>
              </a:rPr>
              <a:t>La  </a:t>
            </a:r>
            <a:r>
              <a:rPr lang="es-ES" dirty="0" smtClean="0">
                <a:solidFill>
                  <a:schemeClr val="accent1">
                    <a:lumMod val="75000"/>
                  </a:schemeClr>
                </a:solidFill>
                <a:latin typeface="Arial" pitchFamily="34" charset="0"/>
                <a:cs typeface="Arial" pitchFamily="34" charset="0"/>
              </a:rPr>
              <a:t>señalización defectuosa de la </a:t>
            </a:r>
            <a:r>
              <a:rPr lang="es-ES" dirty="0" err="1" smtClean="0">
                <a:solidFill>
                  <a:schemeClr val="accent1">
                    <a:lumMod val="75000"/>
                  </a:schemeClr>
                </a:solidFill>
                <a:latin typeface="Arial" pitchFamily="34" charset="0"/>
                <a:cs typeface="Arial" pitchFamily="34" charset="0"/>
              </a:rPr>
              <a:t>leptina</a:t>
            </a:r>
            <a:r>
              <a:rPr lang="es-ES" dirty="0" smtClean="0">
                <a:solidFill>
                  <a:schemeClr val="accent1">
                    <a:lumMod val="75000"/>
                  </a:schemeClr>
                </a:solidFill>
                <a:latin typeface="Arial" pitchFamily="34" charset="0"/>
                <a:cs typeface="Arial" pitchFamily="34" charset="0"/>
              </a:rPr>
              <a:t> se asocia con altos niveles de </a:t>
            </a:r>
            <a:r>
              <a:rPr lang="es-ES" dirty="0" err="1" smtClean="0">
                <a:solidFill>
                  <a:schemeClr val="accent1">
                    <a:lumMod val="75000"/>
                  </a:schemeClr>
                </a:solidFill>
                <a:latin typeface="Arial" pitchFamily="34" charset="0"/>
                <a:cs typeface="Arial" pitchFamily="34" charset="0"/>
              </a:rPr>
              <a:t>endocannabioides</a:t>
            </a:r>
            <a:r>
              <a:rPr lang="es-ES" dirty="0" smtClean="0">
                <a:solidFill>
                  <a:schemeClr val="accent1">
                    <a:lumMod val="75000"/>
                  </a:schemeClr>
                </a:solidFill>
                <a:latin typeface="Arial" pitchFamily="34" charset="0"/>
                <a:cs typeface="Arial" pitchFamily="34" charset="0"/>
              </a:rPr>
              <a:t> hipotalámicos en modelos animales. </a:t>
            </a:r>
            <a:endParaRPr lang="es-ES" dirty="0">
              <a:solidFill>
                <a:schemeClr val="accent1">
                  <a:lumMod val="75000"/>
                </a:schemeClr>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620713"/>
            <a:ext cx="8229600" cy="1143000"/>
          </a:xfrm>
        </p:spPr>
        <p:txBody>
          <a:bodyPr/>
          <a:lstStyle/>
          <a:p>
            <a:r>
              <a:rPr lang="es-ES" u="sng"/>
              <a:t>PYY o Péptido Tirosina Tirosina</a:t>
            </a:r>
          </a:p>
        </p:txBody>
      </p:sp>
      <p:sp>
        <p:nvSpPr>
          <p:cNvPr id="4099" name="Rectangle 3"/>
          <p:cNvSpPr>
            <a:spLocks noGrp="1" noChangeArrowheads="1"/>
          </p:cNvSpPr>
          <p:nvPr>
            <p:ph idx="1"/>
          </p:nvPr>
        </p:nvSpPr>
        <p:spPr>
          <a:xfrm>
            <a:off x="914400" y="1916113"/>
            <a:ext cx="8229600" cy="4525962"/>
          </a:xfrm>
        </p:spPr>
        <p:txBody>
          <a:bodyPr/>
          <a:lstStyle/>
          <a:p>
            <a:pPr>
              <a:lnSpc>
                <a:spcPct val="80000"/>
              </a:lnSpc>
              <a:buFontTx/>
              <a:buChar char="-"/>
            </a:pPr>
            <a:r>
              <a:rPr lang="es-ES" sz="1600" dirty="0">
                <a:solidFill>
                  <a:schemeClr val="accent1">
                    <a:lumMod val="75000"/>
                  </a:schemeClr>
                </a:solidFill>
                <a:latin typeface="Arial" pitchFamily="34" charset="0"/>
                <a:cs typeface="Arial" pitchFamily="34" charset="0"/>
              </a:rPr>
              <a:t>Tracto gastrointestinal y regulada por la ingesta calórica.</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Niveles (^ tras 1-2 horas) y = 6 h.</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Liberación por reflejo neural o contacto directo con nutrientes. </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EFECTOS: Retrasa el vaciado gástrico, secreciones del páncreas y estómago, y aumenta la absorción de líquidos y electrolitos en íleon.</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PYY3-36 inhibe la ingesta de alimentos, reduce la ganancia de peso y mejora el control </a:t>
            </a:r>
            <a:r>
              <a:rPr lang="es-ES" sz="1600" dirty="0" err="1">
                <a:solidFill>
                  <a:schemeClr val="accent1">
                    <a:lumMod val="75000"/>
                  </a:schemeClr>
                </a:solidFill>
                <a:latin typeface="Arial" pitchFamily="34" charset="0"/>
                <a:cs typeface="Arial" pitchFamily="34" charset="0"/>
              </a:rPr>
              <a:t>glucémico</a:t>
            </a:r>
            <a:r>
              <a:rPr lang="es-ES" sz="1600" dirty="0">
                <a:solidFill>
                  <a:schemeClr val="accent1">
                    <a:lumMod val="75000"/>
                  </a:schemeClr>
                </a:solidFill>
                <a:latin typeface="Arial" pitchFamily="34" charset="0"/>
                <a:cs typeface="Arial" pitchFamily="34" charset="0"/>
              </a:rPr>
              <a:t>. (</a:t>
            </a:r>
            <a:r>
              <a:rPr lang="es-ES" sz="1600" dirty="0" err="1">
                <a:solidFill>
                  <a:schemeClr val="accent1">
                    <a:lumMod val="75000"/>
                  </a:schemeClr>
                </a:solidFill>
                <a:latin typeface="Arial" pitchFamily="34" charset="0"/>
                <a:cs typeface="Arial" pitchFamily="34" charset="0"/>
              </a:rPr>
              <a:t>anorexígeno</a:t>
            </a:r>
            <a:r>
              <a:rPr lang="es-ES" sz="1600" dirty="0">
                <a:solidFill>
                  <a:schemeClr val="accent1">
                    <a:lumMod val="75000"/>
                  </a:schemeClr>
                </a:solidFill>
                <a:latin typeface="Arial" pitchFamily="34" charset="0"/>
                <a:cs typeface="Arial" pitchFamily="34" charset="0"/>
              </a:rPr>
              <a:t>)</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Niveles PYY bajan en la mañana y ^ en la noche.</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PYY = </a:t>
            </a:r>
            <a:r>
              <a:rPr lang="es-ES" sz="1600" dirty="0" err="1">
                <a:solidFill>
                  <a:schemeClr val="accent1">
                    <a:lumMod val="75000"/>
                  </a:schemeClr>
                </a:solidFill>
                <a:latin typeface="Arial" pitchFamily="34" charset="0"/>
                <a:cs typeface="Arial" pitchFamily="34" charset="0"/>
              </a:rPr>
              <a:t>tto</a:t>
            </a:r>
            <a:r>
              <a:rPr lang="es-ES" sz="1600" dirty="0">
                <a:solidFill>
                  <a:schemeClr val="accent1">
                    <a:lumMod val="75000"/>
                  </a:schemeClr>
                </a:solidFill>
                <a:latin typeface="Arial" pitchFamily="34" charset="0"/>
                <a:cs typeface="Arial" pitchFamily="34" charset="0"/>
              </a:rPr>
              <a:t> eficaz </a:t>
            </a:r>
            <a:r>
              <a:rPr lang="es-ES" sz="1600" dirty="0" err="1">
                <a:solidFill>
                  <a:schemeClr val="accent1">
                    <a:lumMod val="75000"/>
                  </a:schemeClr>
                </a:solidFill>
                <a:latin typeface="Arial" pitchFamily="34" charset="0"/>
                <a:cs typeface="Arial" pitchFamily="34" charset="0"/>
              </a:rPr>
              <a:t>Sd</a:t>
            </a:r>
            <a:r>
              <a:rPr lang="es-ES" sz="1600" dirty="0">
                <a:solidFill>
                  <a:schemeClr val="accent1">
                    <a:lumMod val="75000"/>
                  </a:schemeClr>
                </a:solidFill>
                <a:latin typeface="Arial" pitchFamily="34" charset="0"/>
                <a:cs typeface="Arial" pitchFamily="34" charset="0"/>
              </a:rPr>
              <a:t> de </a:t>
            </a:r>
            <a:r>
              <a:rPr lang="es-ES" sz="1600" dirty="0" err="1">
                <a:solidFill>
                  <a:schemeClr val="accent1">
                    <a:lumMod val="75000"/>
                  </a:schemeClr>
                </a:solidFill>
                <a:latin typeface="Arial" pitchFamily="34" charset="0"/>
                <a:cs typeface="Arial" pitchFamily="34" charset="0"/>
              </a:rPr>
              <a:t>Prader</a:t>
            </a:r>
            <a:r>
              <a:rPr lang="es-ES" sz="1600" dirty="0">
                <a:solidFill>
                  <a:schemeClr val="accent1">
                    <a:lumMod val="75000"/>
                  </a:schemeClr>
                </a:solidFill>
                <a:latin typeface="Arial" pitchFamily="34" charset="0"/>
                <a:cs typeface="Arial" pitchFamily="34" charset="0"/>
              </a:rPr>
              <a:t>- </a:t>
            </a:r>
            <a:r>
              <a:rPr lang="es-ES" sz="1600" dirty="0" err="1">
                <a:solidFill>
                  <a:schemeClr val="accent1">
                    <a:lumMod val="75000"/>
                  </a:schemeClr>
                </a:solidFill>
                <a:latin typeface="Arial" pitchFamily="34" charset="0"/>
                <a:cs typeface="Arial" pitchFamily="34" charset="0"/>
              </a:rPr>
              <a:t>Willi</a:t>
            </a:r>
            <a:r>
              <a:rPr lang="es-ES" sz="1600" dirty="0">
                <a:solidFill>
                  <a:schemeClr val="accent1">
                    <a:lumMod val="75000"/>
                  </a:schemeClr>
                </a:solidFill>
                <a:latin typeface="Arial" pitchFamily="34" charset="0"/>
                <a:cs typeface="Arial" pitchFamily="34" charset="0"/>
              </a:rPr>
              <a:t>.</a:t>
            </a:r>
          </a:p>
          <a:p>
            <a:pPr>
              <a:lnSpc>
                <a:spcPct val="80000"/>
              </a:lnSpc>
              <a:buFontTx/>
              <a:buChar char="-"/>
            </a:pPr>
            <a:endParaRPr lang="es-ES" sz="1600" dirty="0">
              <a:solidFill>
                <a:schemeClr val="accent1">
                  <a:lumMod val="75000"/>
                </a:schemeClr>
              </a:solidFill>
              <a:latin typeface="Arial" pitchFamily="34" charset="0"/>
              <a:cs typeface="Arial" pitchFamily="34" charset="0"/>
            </a:endParaRPr>
          </a:p>
          <a:p>
            <a:pPr>
              <a:lnSpc>
                <a:spcPct val="80000"/>
              </a:lnSpc>
              <a:buFontTx/>
              <a:buChar char="-"/>
            </a:pPr>
            <a:r>
              <a:rPr lang="es-ES" sz="1600" dirty="0">
                <a:solidFill>
                  <a:schemeClr val="accent1">
                    <a:lumMod val="75000"/>
                  </a:schemeClr>
                </a:solidFill>
                <a:latin typeface="Arial" pitchFamily="34" charset="0"/>
                <a:cs typeface="Arial" pitchFamily="34" charset="0"/>
              </a:rPr>
              <a:t>Envía señales anoréxicas a través de las vías del tronco cerebral, </a:t>
            </a:r>
            <a:r>
              <a:rPr lang="es-ES" sz="1600" dirty="0" err="1">
                <a:solidFill>
                  <a:schemeClr val="accent1">
                    <a:lumMod val="75000"/>
                  </a:schemeClr>
                </a:solidFill>
                <a:latin typeface="Arial" pitchFamily="34" charset="0"/>
                <a:cs typeface="Arial" pitchFamily="34" charset="0"/>
              </a:rPr>
              <a:t>neuropéptidos</a:t>
            </a:r>
            <a:r>
              <a:rPr lang="es-ES" sz="1600" dirty="0">
                <a:solidFill>
                  <a:schemeClr val="accent1">
                    <a:lumMod val="75000"/>
                  </a:schemeClr>
                </a:solidFill>
                <a:latin typeface="Arial" pitchFamily="34" charset="0"/>
                <a:cs typeface="Arial" pitchFamily="34" charset="0"/>
              </a:rPr>
              <a:t> hipotalámicos y modula la expresión de la </a:t>
            </a:r>
            <a:r>
              <a:rPr lang="es-ES" sz="1600" dirty="0" err="1">
                <a:solidFill>
                  <a:schemeClr val="accent1">
                    <a:lumMod val="75000"/>
                  </a:schemeClr>
                </a:solidFill>
                <a:latin typeface="Arial" pitchFamily="34" charset="0"/>
                <a:cs typeface="Arial" pitchFamily="34" charset="0"/>
              </a:rPr>
              <a:t>grelina</a:t>
            </a:r>
            <a:r>
              <a:rPr lang="es-ES" sz="1600" dirty="0">
                <a:solidFill>
                  <a:schemeClr val="accent1">
                    <a:lumMod val="75000"/>
                  </a:schemeClr>
                </a:solidFill>
                <a:latin typeface="Arial" pitchFamily="34" charset="0"/>
                <a:cs typeface="Arial" pitchFamily="34" charset="0"/>
              </a:rPr>
              <a:t>.   </a:t>
            </a:r>
          </a:p>
        </p:txBody>
      </p:sp>
      <p:sp>
        <p:nvSpPr>
          <p:cNvPr id="4100" name="Rectangle 4"/>
          <p:cNvSpPr>
            <a:spLocks noChangeArrowheads="1"/>
          </p:cNvSpPr>
          <p:nvPr/>
        </p:nvSpPr>
        <p:spPr bwMode="auto">
          <a:xfrm>
            <a:off x="3995738" y="0"/>
            <a:ext cx="5148262" cy="549275"/>
          </a:xfrm>
          <a:prstGeom prst="rect">
            <a:avLst/>
          </a:prstGeom>
          <a:noFill/>
          <a:ln w="9525">
            <a:noFill/>
            <a:miter lim="800000"/>
            <a:headEnd/>
            <a:tailEnd/>
          </a:ln>
          <a:effectLst/>
        </p:spPr>
        <p:txBody>
          <a:bodyPr anchor="ctr"/>
          <a:lstStyle/>
          <a:p>
            <a:pPr algn="ctr"/>
            <a:r>
              <a:rPr lang="es-ES" sz="2000">
                <a:solidFill>
                  <a:schemeClr val="tx2"/>
                </a:solidFill>
              </a:rPr>
              <a:t>Señales periféricas t. gastrointestinal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620713"/>
            <a:ext cx="8229600" cy="1143000"/>
          </a:xfrm>
        </p:spPr>
        <p:txBody>
          <a:bodyPr/>
          <a:lstStyle/>
          <a:p>
            <a:r>
              <a:rPr lang="es-ES" u="sng"/>
              <a:t>Productos Proglucagón</a:t>
            </a:r>
          </a:p>
        </p:txBody>
      </p:sp>
      <p:sp>
        <p:nvSpPr>
          <p:cNvPr id="5123" name="Rectangle 3"/>
          <p:cNvSpPr>
            <a:spLocks noGrp="1" noChangeArrowheads="1"/>
          </p:cNvSpPr>
          <p:nvPr>
            <p:ph idx="1"/>
          </p:nvPr>
        </p:nvSpPr>
        <p:spPr>
          <a:xfrm>
            <a:off x="0" y="2133600"/>
            <a:ext cx="9144000" cy="4381500"/>
          </a:xfrm>
        </p:spPr>
        <p:txBody>
          <a:bodyPr/>
          <a:lstStyle/>
          <a:p>
            <a:pPr>
              <a:lnSpc>
                <a:spcPct val="90000"/>
              </a:lnSpc>
              <a:buFontTx/>
              <a:buChar char="-"/>
            </a:pPr>
            <a:r>
              <a:rPr lang="es-ES" sz="2800" dirty="0" err="1">
                <a:solidFill>
                  <a:schemeClr val="accent1">
                    <a:lumMod val="75000"/>
                  </a:schemeClr>
                </a:solidFill>
                <a:latin typeface="Arial" pitchFamily="34" charset="0"/>
                <a:cs typeface="Arial" pitchFamily="34" charset="0"/>
              </a:rPr>
              <a:t>Glucagón</a:t>
            </a:r>
            <a:r>
              <a:rPr lang="es-ES" sz="2800" dirty="0">
                <a:solidFill>
                  <a:schemeClr val="accent1">
                    <a:lumMod val="75000"/>
                  </a:schemeClr>
                </a:solidFill>
                <a:latin typeface="Arial" pitchFamily="34" charset="0"/>
                <a:cs typeface="Arial" pitchFamily="34" charset="0"/>
              </a:rPr>
              <a:t>, OXM, GLP-1 y GLP-2 = </a:t>
            </a:r>
            <a:r>
              <a:rPr lang="es-ES" sz="2800" dirty="0" err="1">
                <a:solidFill>
                  <a:schemeClr val="accent1">
                    <a:lumMod val="75000"/>
                  </a:schemeClr>
                </a:solidFill>
                <a:latin typeface="Arial" pitchFamily="34" charset="0"/>
                <a:cs typeface="Arial" pitchFamily="34" charset="0"/>
              </a:rPr>
              <a:t>anorexígenos</a:t>
            </a:r>
            <a:endParaRPr lang="es-ES" sz="2800" dirty="0">
              <a:solidFill>
                <a:schemeClr val="accent1">
                  <a:lumMod val="75000"/>
                </a:schemeClr>
              </a:solidFill>
              <a:latin typeface="Arial" pitchFamily="34" charset="0"/>
              <a:cs typeface="Arial" pitchFamily="34" charset="0"/>
            </a:endParaRPr>
          </a:p>
          <a:p>
            <a:pPr>
              <a:lnSpc>
                <a:spcPct val="90000"/>
              </a:lnSpc>
              <a:buFontTx/>
              <a:buChar char="-"/>
            </a:pPr>
            <a:r>
              <a:rPr lang="es-ES" sz="2800" dirty="0">
                <a:solidFill>
                  <a:schemeClr val="accent1">
                    <a:lumMod val="75000"/>
                  </a:schemeClr>
                </a:solidFill>
                <a:latin typeface="Arial" pitchFamily="34" charset="0"/>
                <a:cs typeface="Arial" pitchFamily="34" charset="0"/>
              </a:rPr>
              <a:t>GLP reduce ingesta de calorías 15%</a:t>
            </a:r>
          </a:p>
          <a:p>
            <a:pPr>
              <a:lnSpc>
                <a:spcPct val="90000"/>
              </a:lnSpc>
              <a:buFontTx/>
              <a:buChar char="-"/>
            </a:pPr>
            <a:r>
              <a:rPr lang="es-ES" sz="2800" dirty="0">
                <a:solidFill>
                  <a:schemeClr val="accent1">
                    <a:lumMod val="75000"/>
                  </a:schemeClr>
                </a:solidFill>
                <a:latin typeface="Arial" pitchFamily="34" charset="0"/>
                <a:cs typeface="Arial" pitchFamily="34" charset="0"/>
              </a:rPr>
              <a:t>GLP normaliza glucemia. </a:t>
            </a:r>
          </a:p>
          <a:p>
            <a:pPr>
              <a:lnSpc>
                <a:spcPct val="90000"/>
              </a:lnSpc>
              <a:buFontTx/>
              <a:buChar char="-"/>
            </a:pPr>
            <a:r>
              <a:rPr lang="es-ES" sz="2800" dirty="0">
                <a:solidFill>
                  <a:schemeClr val="accent1">
                    <a:lumMod val="75000"/>
                  </a:schemeClr>
                </a:solidFill>
                <a:latin typeface="Arial" pitchFamily="34" charset="0"/>
                <a:cs typeface="Arial" pitchFamily="34" charset="0"/>
              </a:rPr>
              <a:t>OXM (</a:t>
            </a:r>
            <a:r>
              <a:rPr lang="es-ES" sz="2800" dirty="0" err="1">
                <a:solidFill>
                  <a:schemeClr val="accent1">
                    <a:lumMod val="75000"/>
                  </a:schemeClr>
                </a:solidFill>
                <a:latin typeface="Arial" pitchFamily="34" charset="0"/>
                <a:cs typeface="Arial" pitchFamily="34" charset="0"/>
              </a:rPr>
              <a:t>cél</a:t>
            </a:r>
            <a:r>
              <a:rPr lang="es-ES" sz="2800" dirty="0">
                <a:solidFill>
                  <a:schemeClr val="accent1">
                    <a:lumMod val="75000"/>
                  </a:schemeClr>
                </a:solidFill>
                <a:latin typeface="Arial" pitchFamily="34" charset="0"/>
                <a:cs typeface="Arial" pitchFamily="34" charset="0"/>
              </a:rPr>
              <a:t>. L i. delgado según ingestión de nutrientes)</a:t>
            </a:r>
          </a:p>
          <a:p>
            <a:pPr>
              <a:lnSpc>
                <a:spcPct val="90000"/>
              </a:lnSpc>
              <a:buFontTx/>
              <a:buChar char="-"/>
            </a:pPr>
            <a:r>
              <a:rPr lang="es-ES" sz="2800" dirty="0">
                <a:solidFill>
                  <a:schemeClr val="accent1">
                    <a:lumMod val="75000"/>
                  </a:schemeClr>
                </a:solidFill>
                <a:latin typeface="Arial" pitchFamily="34" charset="0"/>
                <a:cs typeface="Arial" pitchFamily="34" charset="0"/>
              </a:rPr>
              <a:t>Nivel OXM bajo en mañana y alto noche. </a:t>
            </a:r>
          </a:p>
          <a:p>
            <a:pPr>
              <a:lnSpc>
                <a:spcPct val="90000"/>
              </a:lnSpc>
              <a:buFontTx/>
              <a:buChar char="-"/>
            </a:pPr>
            <a:r>
              <a:rPr lang="es-ES" sz="2800" dirty="0">
                <a:solidFill>
                  <a:schemeClr val="accent1">
                    <a:lumMod val="75000"/>
                  </a:schemeClr>
                </a:solidFill>
                <a:latin typeface="Arial" pitchFamily="34" charset="0"/>
                <a:cs typeface="Arial" pitchFamily="34" charset="0"/>
              </a:rPr>
              <a:t>OXM aumenta el gasto energético. </a:t>
            </a:r>
          </a:p>
        </p:txBody>
      </p:sp>
      <p:sp>
        <p:nvSpPr>
          <p:cNvPr id="5124" name="Rectangle 4"/>
          <p:cNvSpPr>
            <a:spLocks noChangeArrowheads="1"/>
          </p:cNvSpPr>
          <p:nvPr/>
        </p:nvSpPr>
        <p:spPr bwMode="auto">
          <a:xfrm>
            <a:off x="3995738" y="0"/>
            <a:ext cx="5148262" cy="549275"/>
          </a:xfrm>
          <a:prstGeom prst="rect">
            <a:avLst/>
          </a:prstGeom>
          <a:noFill/>
          <a:ln w="9525">
            <a:noFill/>
            <a:miter lim="800000"/>
            <a:headEnd/>
            <a:tailEnd/>
          </a:ln>
          <a:effectLst/>
        </p:spPr>
        <p:txBody>
          <a:bodyPr anchor="ctr"/>
          <a:lstStyle/>
          <a:p>
            <a:pPr algn="ctr"/>
            <a:r>
              <a:rPr lang="es-ES" sz="2000">
                <a:solidFill>
                  <a:schemeClr val="tx2"/>
                </a:solidFill>
              </a:rPr>
              <a:t>Señales periféricas t. gastrointestinal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620713"/>
            <a:ext cx="8229600" cy="1143000"/>
          </a:xfrm>
        </p:spPr>
        <p:txBody>
          <a:bodyPr/>
          <a:lstStyle/>
          <a:p>
            <a:r>
              <a:rPr lang="es-ES" u="sng"/>
              <a:t>CCK (colecistoquinina)</a:t>
            </a:r>
          </a:p>
        </p:txBody>
      </p:sp>
      <p:sp>
        <p:nvSpPr>
          <p:cNvPr id="6147" name="Rectangle 3"/>
          <p:cNvSpPr>
            <a:spLocks noGrp="1" noChangeArrowheads="1"/>
          </p:cNvSpPr>
          <p:nvPr>
            <p:ph idx="1"/>
          </p:nvPr>
        </p:nvSpPr>
        <p:spPr>
          <a:xfrm>
            <a:off x="539750" y="1844675"/>
            <a:ext cx="8229600" cy="4525963"/>
          </a:xfrm>
        </p:spPr>
        <p:txBody>
          <a:bodyPr/>
          <a:lstStyle/>
          <a:p>
            <a:pPr>
              <a:buFontTx/>
              <a:buChar char="-"/>
            </a:pPr>
            <a:r>
              <a:rPr lang="es-ES" sz="2800" dirty="0">
                <a:solidFill>
                  <a:schemeClr val="accent1">
                    <a:lumMod val="75000"/>
                  </a:schemeClr>
                </a:solidFill>
              </a:rPr>
              <a:t>Duodeno y yeyuno. Rápido a nivel local. </a:t>
            </a:r>
          </a:p>
          <a:p>
            <a:pPr>
              <a:buFontTx/>
              <a:buChar char="-"/>
            </a:pPr>
            <a:r>
              <a:rPr lang="es-ES" sz="2800" dirty="0">
                <a:solidFill>
                  <a:schemeClr val="accent1">
                    <a:lumMod val="75000"/>
                  </a:schemeClr>
                </a:solidFill>
              </a:rPr>
              <a:t>En respuesta a los nutrientes a nivel general</a:t>
            </a:r>
          </a:p>
          <a:p>
            <a:pPr>
              <a:buFontTx/>
              <a:buChar char="-"/>
            </a:pPr>
            <a:r>
              <a:rPr lang="es-ES" sz="2800" dirty="0">
                <a:solidFill>
                  <a:schemeClr val="accent1">
                    <a:lumMod val="75000"/>
                  </a:schemeClr>
                </a:solidFill>
              </a:rPr>
              <a:t>Se mantiene elevada durante más de 5 horas.</a:t>
            </a:r>
            <a:endParaRPr lang="es-ES" sz="2800" b="1" dirty="0">
              <a:solidFill>
                <a:schemeClr val="accent1">
                  <a:lumMod val="75000"/>
                </a:schemeClr>
              </a:solidFill>
            </a:endParaRPr>
          </a:p>
          <a:p>
            <a:r>
              <a:rPr lang="es-ES" sz="2800" b="1" dirty="0">
                <a:solidFill>
                  <a:schemeClr val="accent1">
                    <a:lumMod val="75000"/>
                  </a:schemeClr>
                </a:solidFill>
              </a:rPr>
              <a:t>CCK coordina la digestión (estimula la liberación de enzimas de la vesícula biliar y páncreas, aumentando la motilidad intestinal y el vaciado gástrico)</a:t>
            </a:r>
            <a:endParaRPr lang="es-ES" sz="2800" dirty="0">
              <a:solidFill>
                <a:schemeClr val="accent1">
                  <a:lumMod val="75000"/>
                </a:schemeClr>
              </a:solidFill>
            </a:endParaRPr>
          </a:p>
        </p:txBody>
      </p:sp>
      <p:sp>
        <p:nvSpPr>
          <p:cNvPr id="6148" name="Rectangle 4"/>
          <p:cNvSpPr>
            <a:spLocks noChangeArrowheads="1"/>
          </p:cNvSpPr>
          <p:nvPr/>
        </p:nvSpPr>
        <p:spPr bwMode="auto">
          <a:xfrm>
            <a:off x="3995738" y="0"/>
            <a:ext cx="5148262" cy="549275"/>
          </a:xfrm>
          <a:prstGeom prst="rect">
            <a:avLst/>
          </a:prstGeom>
          <a:noFill/>
          <a:ln w="9525">
            <a:noFill/>
            <a:miter lim="800000"/>
            <a:headEnd/>
            <a:tailEnd/>
          </a:ln>
          <a:effectLst/>
        </p:spPr>
        <p:txBody>
          <a:bodyPr anchor="ctr"/>
          <a:lstStyle/>
          <a:p>
            <a:pPr algn="ctr"/>
            <a:r>
              <a:rPr lang="es-ES" sz="2000">
                <a:solidFill>
                  <a:schemeClr val="tx2"/>
                </a:solidFill>
              </a:rPr>
              <a:t>Señales periféricas t. gastrointestinal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PAPEL DEL HIPOTÁLAMO</a:t>
            </a:r>
            <a:endParaRPr lang="es-ES" dirty="0"/>
          </a:p>
        </p:txBody>
      </p:sp>
      <p:graphicFrame>
        <p:nvGraphicFramePr>
          <p:cNvPr id="4" name="3 Marcador de contenido"/>
          <p:cNvGraphicFramePr>
            <a:graphicFrameLocks noGrp="1"/>
          </p:cNvGraphicFramePr>
          <p:nvPr>
            <p:ph idx="1"/>
          </p:nvPr>
        </p:nvGraphicFramePr>
        <p:xfrm>
          <a:off x="0" y="1000108"/>
          <a:ext cx="9429784"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43000"/>
          </a:xfrm>
        </p:spPr>
        <p:txBody>
          <a:bodyPr/>
          <a:lstStyle/>
          <a:p>
            <a:r>
              <a:rPr lang="es-ES" u="sng"/>
              <a:t>Orientación FUTURA</a:t>
            </a:r>
          </a:p>
        </p:txBody>
      </p:sp>
      <p:sp>
        <p:nvSpPr>
          <p:cNvPr id="7171" name="Rectangle 3"/>
          <p:cNvSpPr>
            <a:spLocks noGrp="1" noChangeArrowheads="1"/>
          </p:cNvSpPr>
          <p:nvPr>
            <p:ph idx="1"/>
          </p:nvPr>
        </p:nvSpPr>
        <p:spPr/>
        <p:txBody>
          <a:bodyPr/>
          <a:lstStyle/>
          <a:p>
            <a:pPr>
              <a:lnSpc>
                <a:spcPct val="90000"/>
              </a:lnSpc>
              <a:buFontTx/>
              <a:buNone/>
            </a:pPr>
            <a:r>
              <a:rPr lang="es-ES" sz="2800" dirty="0"/>
              <a:t>- </a:t>
            </a:r>
            <a:r>
              <a:rPr lang="es-ES" sz="2800" dirty="0">
                <a:solidFill>
                  <a:schemeClr val="accent1">
                    <a:lumMod val="75000"/>
                  </a:schemeClr>
                </a:solidFill>
              </a:rPr>
              <a:t>Señales periféricas, factores ambientales y genéticos – CEREBRO – Peso Corporal ESTABLE</a:t>
            </a:r>
          </a:p>
          <a:p>
            <a:pPr>
              <a:lnSpc>
                <a:spcPct val="90000"/>
              </a:lnSpc>
              <a:buFontTx/>
              <a:buChar char="-"/>
            </a:pPr>
            <a:r>
              <a:rPr lang="es-ES" sz="2800" dirty="0">
                <a:solidFill>
                  <a:schemeClr val="accent1">
                    <a:lumMod val="75000"/>
                  </a:schemeClr>
                </a:solidFill>
              </a:rPr>
              <a:t>Agentes </a:t>
            </a:r>
            <a:r>
              <a:rPr lang="es-ES" sz="2800" b="1" dirty="0">
                <a:solidFill>
                  <a:schemeClr val="accent1">
                    <a:lumMod val="75000"/>
                  </a:schemeClr>
                </a:solidFill>
              </a:rPr>
              <a:t>farmacológicos </a:t>
            </a:r>
            <a:r>
              <a:rPr lang="es-ES" sz="2800" b="1" dirty="0" err="1">
                <a:solidFill>
                  <a:schemeClr val="accent1">
                    <a:lumMod val="75000"/>
                  </a:schemeClr>
                </a:solidFill>
              </a:rPr>
              <a:t>tto</a:t>
            </a:r>
            <a:r>
              <a:rPr lang="es-ES" sz="2800" b="1" dirty="0">
                <a:solidFill>
                  <a:schemeClr val="accent1">
                    <a:lumMod val="75000"/>
                  </a:schemeClr>
                </a:solidFill>
              </a:rPr>
              <a:t> obesidad</a:t>
            </a:r>
            <a:r>
              <a:rPr lang="es-ES" sz="2800" dirty="0">
                <a:solidFill>
                  <a:schemeClr val="accent1">
                    <a:lumMod val="75000"/>
                  </a:schemeClr>
                </a:solidFill>
              </a:rPr>
              <a:t>: </a:t>
            </a:r>
            <a:r>
              <a:rPr lang="es-ES" sz="2800" b="1" dirty="0" err="1">
                <a:solidFill>
                  <a:schemeClr val="accent1">
                    <a:lumMod val="75000"/>
                  </a:schemeClr>
                </a:solidFill>
              </a:rPr>
              <a:t>sibutramina</a:t>
            </a:r>
            <a:r>
              <a:rPr lang="es-ES" sz="2800" b="1" dirty="0">
                <a:solidFill>
                  <a:schemeClr val="accent1">
                    <a:lumMod val="75000"/>
                  </a:schemeClr>
                </a:solidFill>
              </a:rPr>
              <a:t> (</a:t>
            </a:r>
            <a:r>
              <a:rPr lang="es-ES" sz="2800" b="1" dirty="0" err="1">
                <a:solidFill>
                  <a:schemeClr val="accent1">
                    <a:lumMod val="75000"/>
                  </a:schemeClr>
                </a:solidFill>
              </a:rPr>
              <a:t>anorexígeno</a:t>
            </a:r>
            <a:r>
              <a:rPr lang="es-ES" sz="2800" b="1" dirty="0">
                <a:solidFill>
                  <a:schemeClr val="accent1">
                    <a:lumMod val="75000"/>
                  </a:schemeClr>
                </a:solidFill>
              </a:rPr>
              <a:t>) y el </a:t>
            </a:r>
            <a:r>
              <a:rPr lang="es-ES" sz="2800" b="1" dirty="0" err="1">
                <a:solidFill>
                  <a:schemeClr val="accent1">
                    <a:lumMod val="75000"/>
                  </a:schemeClr>
                </a:solidFill>
              </a:rPr>
              <a:t>orlistat</a:t>
            </a:r>
            <a:r>
              <a:rPr lang="es-ES" sz="2800" b="1" dirty="0">
                <a:solidFill>
                  <a:schemeClr val="accent1">
                    <a:lumMod val="75000"/>
                  </a:schemeClr>
                </a:solidFill>
              </a:rPr>
              <a:t> (evita la absorción de grasas)</a:t>
            </a:r>
            <a:r>
              <a:rPr lang="es-ES" sz="2800" dirty="0">
                <a:solidFill>
                  <a:schemeClr val="accent1">
                    <a:lumMod val="75000"/>
                  </a:schemeClr>
                </a:solidFill>
              </a:rPr>
              <a:t> </a:t>
            </a:r>
          </a:p>
          <a:p>
            <a:pPr>
              <a:lnSpc>
                <a:spcPct val="90000"/>
              </a:lnSpc>
              <a:buFontTx/>
              <a:buChar char="-"/>
            </a:pPr>
            <a:r>
              <a:rPr lang="es-ES" sz="2800" dirty="0">
                <a:solidFill>
                  <a:schemeClr val="accent1">
                    <a:lumMod val="75000"/>
                  </a:schemeClr>
                </a:solidFill>
              </a:rPr>
              <a:t>Las terapias basadas en estas hormonas eficaces a largo plazo (no bypass) reducen el riesgo de la diabetes, el cáncer y enfermedades cardiovasculares.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0648"/>
            <a:ext cx="8229600" cy="1143000"/>
          </a:xfrm>
        </p:spPr>
        <p:txBody>
          <a:bodyPr>
            <a:normAutofit fontScale="90000"/>
          </a:bodyPr>
          <a:lstStyle/>
          <a:p>
            <a:r>
              <a:rPr lang="es-ES" dirty="0" smtClean="0"/>
              <a:t>PRINCIPALES AREAS REGULADORAS DEL </a:t>
            </a:r>
            <a:r>
              <a:rPr lang="es-ES" dirty="0" smtClean="0"/>
              <a:t>                               HIPOTÁLAMO</a:t>
            </a:r>
            <a:endParaRPr lang="es-ES" dirty="0"/>
          </a:p>
        </p:txBody>
      </p:sp>
      <p:graphicFrame>
        <p:nvGraphicFramePr>
          <p:cNvPr id="4" name="3 Marcador de contenido"/>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PEPTIDOS QUE REGULAN LA INGESTA</a:t>
            </a:r>
            <a:endParaRPr lang="es-ES" dirty="0"/>
          </a:p>
        </p:txBody>
      </p:sp>
      <p:sp>
        <p:nvSpPr>
          <p:cNvPr id="3" name="2 Marcador de contenido"/>
          <p:cNvSpPr>
            <a:spLocks noGrp="1"/>
          </p:cNvSpPr>
          <p:nvPr>
            <p:ph idx="1"/>
          </p:nvPr>
        </p:nvSpPr>
        <p:spPr/>
        <p:txBody>
          <a:bodyPr>
            <a:normAutofit/>
          </a:bodyPr>
          <a:lstStyle/>
          <a:p>
            <a:endParaRPr lang="es-ES" dirty="0" smtClean="0">
              <a:solidFill>
                <a:schemeClr val="accent1">
                  <a:lumMod val="75000"/>
                </a:schemeClr>
              </a:solidFill>
            </a:endParaRPr>
          </a:p>
          <a:p>
            <a:r>
              <a:rPr lang="es-ES" b="1" dirty="0" smtClean="0">
                <a:solidFill>
                  <a:schemeClr val="accent1">
                    <a:lumMod val="75000"/>
                  </a:schemeClr>
                </a:solidFill>
                <a:latin typeface="Arial" pitchFamily="34" charset="0"/>
                <a:cs typeface="Arial" pitchFamily="34" charset="0"/>
              </a:rPr>
              <a:t>PEPTIDOS OREXÍGENOS</a:t>
            </a:r>
            <a:r>
              <a:rPr lang="es-ES" dirty="0" smtClean="0">
                <a:solidFill>
                  <a:schemeClr val="accent1">
                    <a:lumMod val="75000"/>
                  </a:schemeClr>
                </a:solidFill>
                <a:latin typeface="Arial" pitchFamily="34" charset="0"/>
                <a:cs typeface="Arial" pitchFamily="34" charset="0"/>
              </a:rPr>
              <a:t>:</a:t>
            </a:r>
          </a:p>
          <a:p>
            <a:pPr lvl="1">
              <a:buFont typeface="Wingdings" pitchFamily="2" charset="2"/>
              <a:buChar char="ü"/>
            </a:pPr>
            <a:r>
              <a:rPr lang="es-ES" dirty="0">
                <a:solidFill>
                  <a:schemeClr val="accent1">
                    <a:lumMod val="75000"/>
                  </a:schemeClr>
                </a:solidFill>
                <a:latin typeface="Arial" pitchFamily="34" charset="0"/>
                <a:cs typeface="Arial" pitchFamily="34" charset="0"/>
              </a:rPr>
              <a:t> </a:t>
            </a:r>
            <a:r>
              <a:rPr lang="es-ES" dirty="0" smtClean="0">
                <a:solidFill>
                  <a:schemeClr val="accent1">
                    <a:lumMod val="75000"/>
                  </a:schemeClr>
                </a:solidFill>
                <a:latin typeface="Arial" pitchFamily="34" charset="0"/>
                <a:cs typeface="Arial" pitchFamily="34" charset="0"/>
              </a:rPr>
              <a:t>NEUROPEPTIDO Y (NPY)</a:t>
            </a:r>
          </a:p>
          <a:p>
            <a:pPr lvl="1">
              <a:buFont typeface="Wingdings" pitchFamily="2" charset="2"/>
              <a:buChar char="ü"/>
            </a:pPr>
            <a:r>
              <a:rPr lang="es-ES" dirty="0">
                <a:solidFill>
                  <a:schemeClr val="accent1">
                    <a:lumMod val="75000"/>
                  </a:schemeClr>
                </a:solidFill>
                <a:latin typeface="Arial" pitchFamily="34" charset="0"/>
                <a:cs typeface="Arial" pitchFamily="34" charset="0"/>
              </a:rPr>
              <a:t>AGRP, hipocretina o </a:t>
            </a:r>
            <a:r>
              <a:rPr lang="es-ES" dirty="0" smtClean="0">
                <a:solidFill>
                  <a:schemeClr val="accent1">
                    <a:lumMod val="75000"/>
                  </a:schemeClr>
                </a:solidFill>
                <a:latin typeface="Arial" pitchFamily="34" charset="0"/>
                <a:cs typeface="Arial" pitchFamily="34" charset="0"/>
              </a:rPr>
              <a:t>MCH</a:t>
            </a:r>
          </a:p>
          <a:p>
            <a:pPr lvl="1">
              <a:buNone/>
            </a:pPr>
            <a:endParaRPr lang="es-ES" dirty="0" smtClean="0">
              <a:solidFill>
                <a:schemeClr val="accent1">
                  <a:lumMod val="75000"/>
                </a:schemeClr>
              </a:solidFill>
              <a:latin typeface="Arial" pitchFamily="34" charset="0"/>
              <a:cs typeface="Arial" pitchFamily="34" charset="0"/>
            </a:endParaRPr>
          </a:p>
          <a:p>
            <a:pPr lvl="1"/>
            <a:r>
              <a:rPr lang="es-ES" b="1" dirty="0" smtClean="0">
                <a:solidFill>
                  <a:schemeClr val="accent1">
                    <a:lumMod val="75000"/>
                  </a:schemeClr>
                </a:solidFill>
                <a:latin typeface="Arial" pitchFamily="34" charset="0"/>
                <a:cs typeface="Arial" pitchFamily="34" charset="0"/>
              </a:rPr>
              <a:t>PEPTIDOS </a:t>
            </a:r>
            <a:r>
              <a:rPr lang="es-ES" b="1" dirty="0" smtClean="0">
                <a:solidFill>
                  <a:schemeClr val="accent1">
                    <a:lumMod val="75000"/>
                  </a:schemeClr>
                </a:solidFill>
                <a:latin typeface="Arial" pitchFamily="34" charset="0"/>
                <a:cs typeface="Arial" pitchFamily="34" charset="0"/>
              </a:rPr>
              <a:t>ANOREXÍGENOS</a:t>
            </a:r>
          </a:p>
          <a:p>
            <a:pPr lvl="1">
              <a:buFont typeface="Wingdings" pitchFamily="2" charset="2"/>
              <a:buChar char="ü"/>
            </a:pPr>
            <a:r>
              <a:rPr lang="es-ES" dirty="0" smtClean="0">
                <a:solidFill>
                  <a:schemeClr val="accent1">
                    <a:lumMod val="75000"/>
                  </a:schemeClr>
                </a:solidFill>
                <a:latin typeface="Arial" pitchFamily="34" charset="0"/>
                <a:cs typeface="Arial" pitchFamily="34" charset="0"/>
              </a:rPr>
              <a:t>Proopiomelanocortina </a:t>
            </a:r>
            <a:r>
              <a:rPr lang="es-ES" dirty="0">
                <a:solidFill>
                  <a:schemeClr val="accent1">
                    <a:lumMod val="75000"/>
                  </a:schemeClr>
                </a:solidFill>
                <a:latin typeface="Arial" pitchFamily="34" charset="0"/>
                <a:cs typeface="Arial" pitchFamily="34" charset="0"/>
              </a:rPr>
              <a:t>(</a:t>
            </a:r>
            <a:r>
              <a:rPr lang="es-ES" dirty="0" smtClean="0">
                <a:solidFill>
                  <a:schemeClr val="accent1">
                    <a:lumMod val="75000"/>
                  </a:schemeClr>
                </a:solidFill>
                <a:latin typeface="Arial" pitchFamily="34" charset="0"/>
                <a:cs typeface="Arial" pitchFamily="34" charset="0"/>
              </a:rPr>
              <a:t>POMC)</a:t>
            </a:r>
          </a:p>
          <a:p>
            <a:pPr lvl="1">
              <a:buFont typeface="Wingdings" pitchFamily="2" charset="2"/>
              <a:buChar char="ü"/>
            </a:pPr>
            <a:r>
              <a:rPr lang="es-ES" dirty="0">
                <a:solidFill>
                  <a:schemeClr val="accent1">
                    <a:lumMod val="75000"/>
                  </a:schemeClr>
                </a:solidFill>
                <a:latin typeface="Arial" pitchFamily="34" charset="0"/>
                <a:cs typeface="Arial" pitchFamily="34" charset="0"/>
              </a:rPr>
              <a:t>El transcrito regulado por cocaína y </a:t>
            </a:r>
            <a:r>
              <a:rPr lang="es-ES" dirty="0" smtClean="0">
                <a:solidFill>
                  <a:schemeClr val="accent1">
                    <a:lumMod val="75000"/>
                  </a:schemeClr>
                </a:solidFill>
                <a:latin typeface="Arial" pitchFamily="34" charset="0"/>
                <a:cs typeface="Arial" pitchFamily="34" charset="0"/>
              </a:rPr>
              <a:t>anfetamina.</a:t>
            </a:r>
            <a:endParaRPr lang="es-ES" dirty="0" smtClean="0">
              <a:solidFill>
                <a:schemeClr val="accent1">
                  <a:lumMod val="75000"/>
                </a:schemeClr>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6673" y="357166"/>
            <a:ext cx="8857327" cy="6143644"/>
          </a:xfrm>
          <a:prstGeom prst="rect">
            <a:avLst/>
          </a:prstGeom>
          <a:noFill/>
          <a:ln w="9525">
            <a:noFill/>
            <a:miter lim="800000"/>
            <a:headEnd/>
            <a:tailEnd/>
          </a:ln>
        </p:spPr>
      </p:pic>
      <p:sp>
        <p:nvSpPr>
          <p:cNvPr id="5" name="4 CuadroTexto"/>
          <p:cNvSpPr txBox="1"/>
          <p:nvPr/>
        </p:nvSpPr>
        <p:spPr>
          <a:xfrm>
            <a:off x="3143240" y="0"/>
            <a:ext cx="6000760" cy="369332"/>
          </a:xfrm>
          <a:prstGeom prst="rect">
            <a:avLst/>
          </a:prstGeom>
          <a:solidFill>
            <a:srgbClr val="FFFF00"/>
          </a:solidFill>
        </p:spPr>
        <p:txBody>
          <a:bodyPr wrap="square" rtlCol="0">
            <a:spAutoFit/>
          </a:bodyPr>
          <a:lstStyle/>
          <a:p>
            <a:r>
              <a:rPr lang="es-ES" dirty="0" smtClean="0"/>
              <a:t>PEPTIDOS QUE REGUN LA INGESTA: ORINEXÍGENOS</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785794"/>
            <a:ext cx="9144000" cy="6072206"/>
          </a:xfrm>
          <a:prstGeom prst="rect">
            <a:avLst/>
          </a:prstGeom>
          <a:noFill/>
          <a:ln w="9525">
            <a:noFill/>
            <a:miter lim="800000"/>
            <a:headEnd/>
            <a:tailEnd/>
          </a:ln>
        </p:spPr>
      </p:pic>
      <p:sp>
        <p:nvSpPr>
          <p:cNvPr id="5" name="4 CuadroTexto"/>
          <p:cNvSpPr txBox="1"/>
          <p:nvPr/>
        </p:nvSpPr>
        <p:spPr>
          <a:xfrm>
            <a:off x="3143240" y="0"/>
            <a:ext cx="6000760" cy="369332"/>
          </a:xfrm>
          <a:prstGeom prst="rect">
            <a:avLst/>
          </a:prstGeom>
          <a:solidFill>
            <a:srgbClr val="FFFF00"/>
          </a:solidFill>
        </p:spPr>
        <p:txBody>
          <a:bodyPr wrap="square" rtlCol="0">
            <a:spAutoFit/>
          </a:bodyPr>
          <a:lstStyle/>
          <a:p>
            <a:r>
              <a:rPr lang="es-ES" dirty="0" smtClean="0"/>
              <a:t>PEPTIDOS QUE REGUN LA INGESTA: ORINEXÍGENOS</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785786" y="712262"/>
            <a:ext cx="8001056" cy="6145738"/>
          </a:xfrm>
          <a:prstGeom prst="rect">
            <a:avLst/>
          </a:prstGeom>
          <a:noFill/>
          <a:ln w="9525">
            <a:noFill/>
            <a:miter lim="800000"/>
            <a:headEnd/>
            <a:tailEnd/>
          </a:ln>
        </p:spPr>
      </p:pic>
      <p:sp>
        <p:nvSpPr>
          <p:cNvPr id="3" name="2 CuadroTexto"/>
          <p:cNvSpPr txBox="1"/>
          <p:nvPr/>
        </p:nvSpPr>
        <p:spPr>
          <a:xfrm>
            <a:off x="3143240" y="0"/>
            <a:ext cx="6000760" cy="369332"/>
          </a:xfrm>
          <a:prstGeom prst="rect">
            <a:avLst/>
          </a:prstGeom>
          <a:solidFill>
            <a:srgbClr val="FFFF00"/>
          </a:solidFill>
        </p:spPr>
        <p:txBody>
          <a:bodyPr wrap="square" rtlCol="0">
            <a:spAutoFit/>
          </a:bodyPr>
          <a:lstStyle/>
          <a:p>
            <a:r>
              <a:rPr lang="es-ES" dirty="0" smtClean="0"/>
              <a:t>PEPTIDOS QUE REGUN LA INGESTA: ANOREXÍGENOS</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28662" y="289965"/>
            <a:ext cx="671514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ES" sz="2800" b="1" i="1"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BoldItalicMT" charset="0"/>
              </a:rPr>
              <a:t> El </a:t>
            </a:r>
            <a:r>
              <a:rPr kumimoji="0" lang="es-ES" sz="2800" b="1" i="1"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BoldItalicMT" charset="0"/>
              </a:rPr>
              <a:t>transcrito regulado por cocaína y anfetamina </a:t>
            </a:r>
            <a:r>
              <a:rPr kumimoji="0" lang="es-ES" sz="28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(CART):</a:t>
            </a:r>
          </a:p>
          <a:p>
            <a:pPr marL="0" marR="0" lvl="0" indent="0" algn="just" defTabSz="914400" rtl="0" eaLnBrk="1" fontAlgn="base" latinLnBrk="0" hangingPunct="1">
              <a:lnSpc>
                <a:spcPct val="100000"/>
              </a:lnSpc>
              <a:spcBef>
                <a:spcPct val="0"/>
              </a:spcBef>
              <a:spcAft>
                <a:spcPct val="0"/>
              </a:spcAft>
              <a:buClrTx/>
              <a:buSzTx/>
              <a:buFontTx/>
              <a:buChar char="-"/>
              <a:tabLst/>
            </a:pPr>
            <a:r>
              <a:rPr lang="es-ES" sz="2800" dirty="0" smtClean="0">
                <a:solidFill>
                  <a:schemeClr val="accent1">
                    <a:lumMod val="75000"/>
                  </a:schemeClr>
                </a:solidFill>
                <a:latin typeface="Arial" pitchFamily="34" charset="0"/>
                <a:ea typeface="Times New Roman" pitchFamily="18" charset="0"/>
                <a:cs typeface="TimesNewRomanPSMT" charset="0"/>
              </a:rPr>
              <a:t>P</a:t>
            </a:r>
            <a:r>
              <a:rPr kumimoji="0" lang="es-ES" sz="28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romueve un balance negativo de energía. </a:t>
            </a:r>
          </a:p>
          <a:p>
            <a:pPr marL="0" marR="0" lvl="0" indent="0" algn="just" defTabSz="914400" rtl="0" eaLnBrk="1" fontAlgn="base" latinLnBrk="0" hangingPunct="1">
              <a:lnSpc>
                <a:spcPct val="100000"/>
              </a:lnSpc>
              <a:spcBef>
                <a:spcPct val="0"/>
              </a:spcBef>
              <a:spcAft>
                <a:spcPct val="0"/>
              </a:spcAft>
              <a:buClrTx/>
              <a:buSzTx/>
              <a:tabLst/>
            </a:pPr>
            <a:endParaRPr lang="es-ES" sz="2400" dirty="0" smtClean="0">
              <a:solidFill>
                <a:schemeClr val="accent1">
                  <a:lumMod val="75000"/>
                </a:schemeClr>
              </a:solidFill>
              <a:latin typeface="Arial" pitchFamily="34" charset="0"/>
              <a:ea typeface="Times New Roman" pitchFamily="18" charset="0"/>
              <a:cs typeface="TimesNewRomanPSMT" charset="0"/>
            </a:endParaRPr>
          </a:p>
          <a:p>
            <a:pPr marL="0" marR="0" lvl="0" indent="0" algn="just" defTabSz="914400" rtl="0" eaLnBrk="1" fontAlgn="base" latinLnBrk="0" hangingPunct="1">
              <a:lnSpc>
                <a:spcPct val="100000"/>
              </a:lnSpc>
              <a:spcBef>
                <a:spcPct val="0"/>
              </a:spcBef>
              <a:spcAft>
                <a:spcPct val="0"/>
              </a:spcAft>
              <a:buClrTx/>
              <a:buSzTx/>
              <a:tabLst/>
            </a:pPr>
            <a:r>
              <a:rPr lang="es-ES" sz="2400" b="1" dirty="0" smtClean="0">
                <a:solidFill>
                  <a:schemeClr val="accent1">
                    <a:lumMod val="75000"/>
                  </a:schemeClr>
                </a:solidFill>
                <a:latin typeface="Arial" pitchFamily="34" charset="0"/>
                <a:ea typeface="Times New Roman" pitchFamily="18" charset="0"/>
                <a:cs typeface="TimesNewRomanPSMT" charset="0"/>
              </a:rPr>
              <a:t>  </a:t>
            </a:r>
            <a:r>
              <a:rPr kumimoji="0" lang="es-ES" sz="24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  </a:t>
            </a:r>
            <a:r>
              <a:rPr kumimoji="0" lang="es-ES" sz="28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SÍNTESIS NEURONAL </a:t>
            </a:r>
            <a:r>
              <a:rPr kumimoji="0" lang="es-ES" sz="28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en respuesta a   </a:t>
            </a:r>
          </a:p>
          <a:p>
            <a:pPr marL="0" marR="0" lvl="0" indent="0" algn="just" defTabSz="914400" rtl="0" eaLnBrk="1" fontAlgn="base" latinLnBrk="0" hangingPunct="1">
              <a:lnSpc>
                <a:spcPct val="100000"/>
              </a:lnSpc>
              <a:spcBef>
                <a:spcPct val="0"/>
              </a:spcBef>
              <a:spcAft>
                <a:spcPct val="0"/>
              </a:spcAft>
              <a:buClrTx/>
              <a:buSzTx/>
              <a:tabLst/>
            </a:pPr>
            <a:endParaRPr lang="es-ES" sz="2800" dirty="0">
              <a:solidFill>
                <a:schemeClr val="accent1">
                  <a:lumMod val="75000"/>
                </a:schemeClr>
              </a:solidFill>
              <a:latin typeface="Arial" pitchFamily="34" charset="0"/>
              <a:ea typeface="Times New Roman" pitchFamily="18" charset="0"/>
              <a:cs typeface="TimesNewRomanPSMT" charset="0"/>
            </a:endParaRPr>
          </a:p>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dirty="0" smtClean="0">
                <a:ln>
                  <a:noFill/>
                </a:ln>
                <a:solidFill>
                  <a:schemeClr val="accent1">
                    <a:lumMod val="75000"/>
                  </a:schemeClr>
                </a:solidFill>
                <a:effectLst/>
                <a:latin typeface="Arial" pitchFamily="34" charset="0"/>
                <a:ea typeface="Times New Roman" pitchFamily="18" charset="0"/>
                <a:cs typeface="TimesNewRomanPSMT" charset="0"/>
              </a:rPr>
              <a:t>               </a:t>
            </a:r>
            <a:r>
              <a:rPr kumimoji="0" lang="es-ES" sz="28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SEÑALES DEL ADIPOCITO </a:t>
            </a:r>
            <a:r>
              <a:rPr kumimoji="0" lang="es-ES" sz="28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en el cerebro principalmente en núcleo arcuato.</a:t>
            </a:r>
            <a:endParaRPr kumimoji="0" lang="es-ES" sz="24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endParaRPr>
          </a:p>
          <a:p>
            <a:pPr marL="0" marR="0" lvl="0" indent="0" algn="just" defTabSz="914400" rtl="0" eaLnBrk="1" fontAlgn="base" latinLnBrk="0" hangingPunct="1">
              <a:lnSpc>
                <a:spcPct val="100000"/>
              </a:lnSpc>
              <a:spcBef>
                <a:spcPct val="0"/>
              </a:spcBef>
              <a:spcAft>
                <a:spcPct val="0"/>
              </a:spcAft>
              <a:buClrTx/>
              <a:buSzTx/>
              <a:tabLst/>
            </a:pPr>
            <a:endParaRPr lang="es-ES" sz="2400" dirty="0">
              <a:solidFill>
                <a:schemeClr val="accent1">
                  <a:lumMod val="75000"/>
                </a:schemeClr>
              </a:solidFill>
              <a:latin typeface="Arial" pitchFamily="34" charset="0"/>
              <a:ea typeface="Times New Roman" pitchFamily="18" charset="0"/>
              <a:cs typeface="TimesNewRomanPSMT"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ES" sz="2800" b="0" i="0" u="none" strike="noStrike" cap="none" normalizeH="0" baseline="0" dirty="0" smtClean="0">
                <a:ln>
                  <a:noFill/>
                </a:ln>
                <a:solidFill>
                  <a:schemeClr val="accent1">
                    <a:lumMod val="75000"/>
                  </a:schemeClr>
                </a:solidFill>
                <a:effectLst/>
                <a:latin typeface="Arial" pitchFamily="34" charset="0"/>
                <a:ea typeface="Times New Roman" pitchFamily="18" charset="0"/>
                <a:cs typeface="TimesNewRomanPSMT" charset="0"/>
              </a:rPr>
              <a:t> Las neuronas de este núcleo que producen CART proyectan a otros núcleos hipotalámicos como: PVN LHA y área perifornical</a:t>
            </a:r>
            <a:endParaRPr kumimoji="0" lang="es-ES" sz="44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5" name="4 CuadroTexto"/>
          <p:cNvSpPr txBox="1"/>
          <p:nvPr/>
        </p:nvSpPr>
        <p:spPr>
          <a:xfrm>
            <a:off x="3143240" y="0"/>
            <a:ext cx="6000760" cy="369332"/>
          </a:xfrm>
          <a:prstGeom prst="rect">
            <a:avLst/>
          </a:prstGeom>
          <a:solidFill>
            <a:srgbClr val="FFFF00"/>
          </a:solidFill>
        </p:spPr>
        <p:txBody>
          <a:bodyPr wrap="square" rtlCol="0">
            <a:spAutoFit/>
          </a:bodyPr>
          <a:lstStyle/>
          <a:p>
            <a:r>
              <a:rPr lang="es-ES" dirty="0" smtClean="0"/>
              <a:t>PEPTIDOS QUE REGUN LA INGESTA: ANOREXÍGENOS</a:t>
            </a:r>
            <a:endParaRPr lang="es-ES" dirty="0"/>
          </a:p>
        </p:txBody>
      </p:sp>
      <p:sp>
        <p:nvSpPr>
          <p:cNvPr id="6" name="5 Flecha arriba"/>
          <p:cNvSpPr/>
          <p:nvPr/>
        </p:nvSpPr>
        <p:spPr>
          <a:xfrm>
            <a:off x="500034" y="2285992"/>
            <a:ext cx="714380" cy="7143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arriba"/>
          <p:cNvSpPr/>
          <p:nvPr/>
        </p:nvSpPr>
        <p:spPr>
          <a:xfrm>
            <a:off x="1857356" y="2857496"/>
            <a:ext cx="714380" cy="7143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3452</Words>
  <Application>Microsoft Office PowerPoint</Application>
  <PresentationFormat>Presentación en pantalla (4:3)</PresentationFormat>
  <Paragraphs>166</Paragraphs>
  <Slides>30</Slides>
  <Notes>1</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Flujo</vt:lpstr>
      <vt:lpstr>CONTROL DEL APETITO</vt:lpstr>
      <vt:lpstr>HOMEOSTASIS ENERGÉTICA</vt:lpstr>
      <vt:lpstr>PAPEL DEL HIPOTÁLAMO</vt:lpstr>
      <vt:lpstr>PRINCIPALES AREAS REGULADORAS DEL                                HIPOTÁLAMO</vt:lpstr>
      <vt:lpstr>PEPTIDOS QUE REGULAN LA INGESTA</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PYY o Péptido Tirosina Tirosina</vt:lpstr>
      <vt:lpstr>Productos Proglucagón</vt:lpstr>
      <vt:lpstr>CCK (colecistoquinina)</vt:lpstr>
      <vt:lpstr>Orientación FUTURA</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DEL APETITO</dc:title>
  <dc:creator>elisabet muñoz caracuel</dc:creator>
  <cp:lastModifiedBy>cesar y maria luisa</cp:lastModifiedBy>
  <cp:revision>18</cp:revision>
  <dcterms:created xsi:type="dcterms:W3CDTF">2012-05-10T15:31:51Z</dcterms:created>
  <dcterms:modified xsi:type="dcterms:W3CDTF">2012-06-04T17:39:31Z</dcterms:modified>
</cp:coreProperties>
</file>