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81" r:id="rId3"/>
    <p:sldId id="282" r:id="rId4"/>
    <p:sldId id="283" r:id="rId5"/>
    <p:sldId id="284" r:id="rId6"/>
    <p:sldId id="285" r:id="rId7"/>
    <p:sldId id="286" r:id="rId8"/>
    <p:sldId id="287" r:id="rId9"/>
    <p:sldId id="257" r:id="rId10"/>
    <p:sldId id="258" r:id="rId11"/>
    <p:sldId id="260" r:id="rId12"/>
    <p:sldId id="259" r:id="rId13"/>
    <p:sldId id="267" r:id="rId14"/>
    <p:sldId id="273" r:id="rId15"/>
    <p:sldId id="271" r:id="rId16"/>
    <p:sldId id="270" r:id="rId17"/>
    <p:sldId id="262" r:id="rId18"/>
    <p:sldId id="266" r:id="rId19"/>
    <p:sldId id="264" r:id="rId20"/>
    <p:sldId id="279" r:id="rId21"/>
    <p:sldId id="274" r:id="rId22"/>
    <p:sldId id="265" r:id="rId23"/>
    <p:sldId id="276" r:id="rId24"/>
    <p:sldId id="275" r:id="rId25"/>
    <p:sldId id="277" r:id="rId26"/>
    <p:sldId id="280" r:id="rId27"/>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336699"/>
    <a:srgbClr val="0099CC"/>
    <a:srgbClr val="66CC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367" autoAdjust="0"/>
  </p:normalViewPr>
  <p:slideViewPr>
    <p:cSldViewPr>
      <p:cViewPr>
        <p:scale>
          <a:sx n="40" d="100"/>
          <a:sy n="40" d="100"/>
        </p:scale>
        <p:origin x="-2034" y="-12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s-E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40A80D7-7E95-423D-A38C-FC25749FE7CB}" type="datetimeFigureOut">
              <a:rPr lang="es-ES"/>
              <a:pPr>
                <a:defRPr/>
              </a:pPr>
              <a:t>07/02/2012</a:t>
            </a:fld>
            <a:endParaRPr lang="es-E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s-E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6A02EEB-E9A9-41E5-B6B5-65D09DA201E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p:spPr>
        <p:txBody>
          <a:bodyPr/>
          <a:lstStyle/>
          <a:p>
            <a:endParaRPr lang="es-ES" smtClean="0"/>
          </a:p>
        </p:txBody>
      </p:sp>
      <p:sp>
        <p:nvSpPr>
          <p:cNvPr id="30724" name="3 Marcador de número de diapositiva"/>
          <p:cNvSpPr>
            <a:spLocks noGrp="1"/>
          </p:cNvSpPr>
          <p:nvPr>
            <p:ph type="sldNum" sz="quarter" idx="5"/>
          </p:nvPr>
        </p:nvSpPr>
        <p:spPr>
          <a:noFill/>
          <a:ln>
            <a:miter lim="800000"/>
            <a:headEnd/>
            <a:tailEnd/>
          </a:ln>
        </p:spPr>
        <p:txBody>
          <a:bodyPr/>
          <a:lstStyle/>
          <a:p>
            <a:fld id="{F9E30D42-D86B-4DF4-AD0D-1E54E76FF79A}"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p:spPr>
        <p:txBody>
          <a:bodyPr/>
          <a:lstStyle/>
          <a:p>
            <a:endParaRPr lang="es-ES" smtClean="0"/>
          </a:p>
        </p:txBody>
      </p:sp>
      <p:sp>
        <p:nvSpPr>
          <p:cNvPr id="39940" name="3 Marcador de número de diapositiva"/>
          <p:cNvSpPr>
            <a:spLocks noGrp="1"/>
          </p:cNvSpPr>
          <p:nvPr>
            <p:ph type="sldNum" sz="quarter" idx="5"/>
          </p:nvPr>
        </p:nvSpPr>
        <p:spPr>
          <a:noFill/>
          <a:ln>
            <a:miter lim="800000"/>
            <a:headEnd/>
            <a:tailEnd/>
          </a:ln>
        </p:spPr>
        <p:txBody>
          <a:bodyPr/>
          <a:lstStyle/>
          <a:p>
            <a:fld id="{9D0B199B-5632-4B3B-A7DA-FB4BD489B7BE}" type="slidenum">
              <a:rPr lang="es-ES" smtClean="0"/>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p:spPr>
        <p:txBody>
          <a:bodyPr/>
          <a:lstStyle/>
          <a:p>
            <a:endParaRPr lang="es-ES" smtClean="0"/>
          </a:p>
        </p:txBody>
      </p:sp>
      <p:sp>
        <p:nvSpPr>
          <p:cNvPr id="40964" name="3 Marcador de número de diapositiva"/>
          <p:cNvSpPr>
            <a:spLocks noGrp="1"/>
          </p:cNvSpPr>
          <p:nvPr>
            <p:ph type="sldNum" sz="quarter" idx="5"/>
          </p:nvPr>
        </p:nvSpPr>
        <p:spPr>
          <a:noFill/>
          <a:ln>
            <a:miter lim="800000"/>
            <a:headEnd/>
            <a:tailEnd/>
          </a:ln>
        </p:spPr>
        <p:txBody>
          <a:bodyPr/>
          <a:lstStyle/>
          <a:p>
            <a:fld id="{8B3A33F0-49E0-45BB-9220-39DCFEBBB9D1}" type="slidenum">
              <a:rPr lang="es-ES" smtClean="0"/>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p:spPr>
        <p:txBody>
          <a:bodyPr/>
          <a:lstStyle/>
          <a:p>
            <a:endParaRPr lang="es-ES" smtClean="0"/>
          </a:p>
        </p:txBody>
      </p:sp>
      <p:sp>
        <p:nvSpPr>
          <p:cNvPr id="41988" name="3 Marcador de número de diapositiva"/>
          <p:cNvSpPr>
            <a:spLocks noGrp="1"/>
          </p:cNvSpPr>
          <p:nvPr>
            <p:ph type="sldNum" sz="quarter" idx="5"/>
          </p:nvPr>
        </p:nvSpPr>
        <p:spPr>
          <a:noFill/>
          <a:ln>
            <a:miter lim="800000"/>
            <a:headEnd/>
            <a:tailEnd/>
          </a:ln>
        </p:spPr>
        <p:txBody>
          <a:bodyPr/>
          <a:lstStyle/>
          <a:p>
            <a:fld id="{BB3F9281-620E-4543-A1AB-D755760C82C1}" type="slidenum">
              <a:rPr lang="es-ES" smtClean="0"/>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p:spPr>
        <p:txBody>
          <a:bodyPr/>
          <a:lstStyle/>
          <a:p>
            <a:endParaRPr lang="es-ES" smtClean="0"/>
          </a:p>
        </p:txBody>
      </p:sp>
      <p:sp>
        <p:nvSpPr>
          <p:cNvPr id="43012" name="3 Marcador de número de diapositiva"/>
          <p:cNvSpPr>
            <a:spLocks noGrp="1"/>
          </p:cNvSpPr>
          <p:nvPr>
            <p:ph type="sldNum" sz="quarter" idx="5"/>
          </p:nvPr>
        </p:nvSpPr>
        <p:spPr>
          <a:noFill/>
          <a:ln>
            <a:miter lim="800000"/>
            <a:headEnd/>
            <a:tailEnd/>
          </a:ln>
        </p:spPr>
        <p:txBody>
          <a:bodyPr/>
          <a:lstStyle/>
          <a:p>
            <a:fld id="{518C1C05-0954-4F55-A8E8-DE27362CA396}" type="slidenum">
              <a:rPr lang="es-ES" smtClean="0"/>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p:spPr>
        <p:txBody>
          <a:bodyPr/>
          <a:lstStyle/>
          <a:p>
            <a:endParaRPr lang="es-ES" smtClean="0"/>
          </a:p>
        </p:txBody>
      </p:sp>
      <p:sp>
        <p:nvSpPr>
          <p:cNvPr id="44036" name="3 Marcador de número de diapositiva"/>
          <p:cNvSpPr>
            <a:spLocks noGrp="1"/>
          </p:cNvSpPr>
          <p:nvPr>
            <p:ph type="sldNum" sz="quarter" idx="5"/>
          </p:nvPr>
        </p:nvSpPr>
        <p:spPr>
          <a:noFill/>
          <a:ln>
            <a:miter lim="800000"/>
            <a:headEnd/>
            <a:tailEnd/>
          </a:ln>
        </p:spPr>
        <p:txBody>
          <a:bodyPr/>
          <a:lstStyle/>
          <a:p>
            <a:fld id="{2983B9CD-2542-43B9-9348-3151259F8270}" type="slidenum">
              <a:rPr lang="es-ES" smtClean="0"/>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r>
              <a:rPr lang="es-ES" sz="700" smtClean="0"/>
              <a:t>no ha sido hasta fechas recientes en que se la ha asociado con enfermedades neurológicas centrales y, sobre todo, con la insuficiencia cardiaca. De hecho se encuentra presente (con índices de apnea-hipopnea superiores a 20) en el 45%-75% de las insuficiencias cardiacas. Cada uno de sus componentes (apnea-hipopnea e hiperpnea) conlleva potenciales consecuencias cardiovasculares peligrosas para la vida. Así la apnea-hipopnea provoca que el volumen sistólico sea menor contribuyendo con ello al desarrollo de insuficiencia ventricular izquierda mientras que la hiperpnea provoca aumento de la actividad simpática. Teniendo en cuenta además que en la insuficiencia cardiaca la misma disminución del gasto cardiaco ya causa hiperactividad tanto del sistema renina-angiotensina como del sistema nervioso simpático se deduce que la respiración de Cheyne-Stokes puede incrementar el riesgo de sufrir arritmias y con ello el riesgo de fallecer, lo que viene corroborado por las elevadas tasas de mortalidad (cercanas al 40%) que se han encontrado a los seis meses del diagnóstico de la asociación de insuficiencia cardíaca izquierda con la respiración de Cheyne-Stokes Puesto que con frecuencia la insuficiencia cardíaca se asocia a hipertensión arterial y en ésta se produce una liberación alterada de endotelina I (potente vasoconstrictor) y de óxido nítrico (potente vasodilatador) se favorece además el desarrollo de disfunción endotelial.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es-ES" sz="700" smtClean="0"/>
              <a:t>En la fase de hiperpnea a medida que se produce la disminución del volumen corriente, en contra de lo que cabría esperar, los niveles sanguíneos de O2 ascienden mientras que los de CO2 disminuyen, permaneciendo ambos niveles prácticamente constantes al llegar a la fase de apnea-hipopnea. </a:t>
            </a:r>
            <a:r>
              <a:rPr lang="es-ES" sz="600" smtClean="0"/>
              <a:t>Es cuando asciende de nuevo el volumen corriente en donde gasométricamente se observa el efecto contrario con una rápida elevación de los niveles de CO2 y una disminución progresiva de los niveles de O2. Al contrario de lo que sucede en el SAHOS esta respiración periódica no se asocia necesariamente a microdespertamientos corticales electroencefalográficos aunque si se producen lo hacen en mitad de la fase de hiperpnea con el consiguiente estímulo adrenérgico asociado32. Al desestructurar el sueño los microdespertamientos serían la causa de la excesiva somnolencia diurna que pueden presentar estos enfermos. El mecanismo fisiopatológico de la respiración periódica de Cheyne-Stokes sigue siendo desconocido pero cada vez tiene mayor fundamento la hipótesis de que la misma insuficiencia cardíaca actuaría por una parte estimulando los receptores pulmonares, por otra parte condicionando una menor llegada de flujo sanguíneo a los quimioreceptores y finalmente provocando una mayor liberación de catecolaminas. Estos tres factores actuarían conjuntamente provocando una hiperventilación inicial que elevaría los niveles de O2 y disminuiría los de CO2, lo que conduciría a una fase de apnea, tras la cual el nivel de oxígeno descendería y se elevaría el de CO2 lo que sería determinante para iniciar de de forma periódica, creándose un círculo vicioso. Debe tenerse en cuenta que la disminución de O2 es un factor condicionante para que puedan producirse arritmias, vasoconstricción y cardiotoxicidad. Parece ser que el causante final de la génesis y mantenimiento de esta respiración son los niveles de CO2. Ello se entiende si se tienen en cuenta las curvas de respuesta ventilatoria a la modificación de la presión de los gases en sangre. Así se precisa una gran caída en el nivel de pO2 (del orden de unos 40 mmHg) para que se produzca un aumento de la ventilación mientras que sólo se precisa un pequeño aumento (del orden de 5 mmHg) en el nivel de pCO2 para que se incremente la ventilación. Un factor importante a tener en cuenta es el aumento en el tiempo de circulación sanguínea pulmón-carótida que se produce en muchos pacientes afectos de insuficiencia cardiaca que condiciona que se produzca un retraso en la información enviada al centro respiratorio con referencia al cambio en los niveles de gases del lecho vascular pulmonar. Esto podría explicar la paradoja que existe entre el nivel de gases sanguíneos y los períodos de hiperpnea y apnea-hipopnea.</a:t>
            </a:r>
          </a:p>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ln/>
        </p:spPr>
      </p:sp>
      <p:sp>
        <p:nvSpPr>
          <p:cNvPr id="47107" name="2 Marcador de notas"/>
          <p:cNvSpPr>
            <a:spLocks noGrp="1"/>
          </p:cNvSpPr>
          <p:nvPr>
            <p:ph type="body" idx="1"/>
          </p:nvPr>
        </p:nvSpPr>
        <p:spPr>
          <a:noFill/>
        </p:spPr>
        <p:txBody>
          <a:bodyPr/>
          <a:lstStyle/>
          <a:p>
            <a:endParaRPr lang="es-ES" smtClean="0"/>
          </a:p>
        </p:txBody>
      </p:sp>
      <p:sp>
        <p:nvSpPr>
          <p:cNvPr id="47108" name="3 Marcador de número de diapositiva"/>
          <p:cNvSpPr>
            <a:spLocks noGrp="1"/>
          </p:cNvSpPr>
          <p:nvPr>
            <p:ph type="sldNum" sz="quarter" idx="5"/>
          </p:nvPr>
        </p:nvSpPr>
        <p:spPr>
          <a:noFill/>
          <a:ln>
            <a:miter lim="800000"/>
            <a:headEnd/>
            <a:tailEnd/>
          </a:ln>
        </p:spPr>
        <p:txBody>
          <a:bodyPr/>
          <a:lstStyle/>
          <a:p>
            <a:fld id="{F1682FB0-649D-41DC-84EB-BEF09F11DE4A}" type="slidenum">
              <a:rPr lang="es-ES" smtClean="0"/>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ln/>
        </p:spPr>
      </p:sp>
      <p:sp>
        <p:nvSpPr>
          <p:cNvPr id="48131" name="2 Marcador de notas"/>
          <p:cNvSpPr>
            <a:spLocks noGrp="1"/>
          </p:cNvSpPr>
          <p:nvPr>
            <p:ph type="body" idx="1"/>
          </p:nvPr>
        </p:nvSpPr>
        <p:spPr>
          <a:noFill/>
        </p:spPr>
        <p:txBody>
          <a:bodyPr/>
          <a:lstStyle/>
          <a:p>
            <a:endParaRPr lang="es-ES" smtClean="0"/>
          </a:p>
        </p:txBody>
      </p:sp>
      <p:sp>
        <p:nvSpPr>
          <p:cNvPr id="48132" name="3 Marcador de número de diapositiva"/>
          <p:cNvSpPr>
            <a:spLocks noGrp="1"/>
          </p:cNvSpPr>
          <p:nvPr>
            <p:ph type="sldNum" sz="quarter" idx="5"/>
          </p:nvPr>
        </p:nvSpPr>
        <p:spPr>
          <a:noFill/>
          <a:ln>
            <a:miter lim="800000"/>
            <a:headEnd/>
            <a:tailEnd/>
          </a:ln>
        </p:spPr>
        <p:txBody>
          <a:bodyPr/>
          <a:lstStyle/>
          <a:p>
            <a:fld id="{9B788B11-78CD-4BE7-AFAC-9CE33B780DB1}" type="slidenum">
              <a:rPr lang="es-ES" smtClean="0"/>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p:spPr>
        <p:txBody>
          <a:bodyPr/>
          <a:lstStyle/>
          <a:p>
            <a:endParaRPr lang="es-ES" smtClean="0"/>
          </a:p>
        </p:txBody>
      </p:sp>
      <p:sp>
        <p:nvSpPr>
          <p:cNvPr id="49156" name="3 Marcador de número de diapositiva"/>
          <p:cNvSpPr>
            <a:spLocks noGrp="1"/>
          </p:cNvSpPr>
          <p:nvPr>
            <p:ph type="sldNum" sz="quarter" idx="5"/>
          </p:nvPr>
        </p:nvSpPr>
        <p:spPr>
          <a:noFill/>
          <a:ln>
            <a:miter lim="800000"/>
            <a:headEnd/>
            <a:tailEnd/>
          </a:ln>
        </p:spPr>
        <p:txBody>
          <a:bodyPr/>
          <a:lstStyle/>
          <a:p>
            <a:fld id="{A89E20DA-F76B-4F94-851A-2EAF5977A76D}" type="slidenum">
              <a:rPr lang="es-ES" smtClean="0"/>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p:spPr>
        <p:txBody>
          <a:bodyPr/>
          <a:lstStyle/>
          <a:p>
            <a:endParaRPr lang="es-ES" smtClean="0"/>
          </a:p>
        </p:txBody>
      </p:sp>
      <p:sp>
        <p:nvSpPr>
          <p:cNvPr id="31748" name="3 Marcador de número de diapositiva"/>
          <p:cNvSpPr>
            <a:spLocks noGrp="1"/>
          </p:cNvSpPr>
          <p:nvPr>
            <p:ph type="sldNum" sz="quarter" idx="5"/>
          </p:nvPr>
        </p:nvSpPr>
        <p:spPr>
          <a:noFill/>
          <a:ln>
            <a:miter lim="800000"/>
            <a:headEnd/>
            <a:tailEnd/>
          </a:ln>
        </p:spPr>
        <p:txBody>
          <a:bodyPr/>
          <a:lstStyle/>
          <a:p>
            <a:fld id="{DCDABD98-6CD2-4BF2-88FC-F62C55163618}" type="slidenum">
              <a:rPr lang="es-ES" smtClean="0"/>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p:spPr>
        <p:txBody>
          <a:bodyPr/>
          <a:lstStyle/>
          <a:p>
            <a:endParaRPr lang="es-ES" smtClean="0"/>
          </a:p>
        </p:txBody>
      </p:sp>
      <p:sp>
        <p:nvSpPr>
          <p:cNvPr id="50180" name="3 Marcador de número de diapositiva"/>
          <p:cNvSpPr>
            <a:spLocks noGrp="1"/>
          </p:cNvSpPr>
          <p:nvPr>
            <p:ph type="sldNum" sz="quarter" idx="5"/>
          </p:nvPr>
        </p:nvSpPr>
        <p:spPr>
          <a:noFill/>
          <a:ln>
            <a:miter lim="800000"/>
            <a:headEnd/>
            <a:tailEnd/>
          </a:ln>
        </p:spPr>
        <p:txBody>
          <a:bodyPr/>
          <a:lstStyle/>
          <a:p>
            <a:fld id="{8958220F-A563-4523-BE3F-47B3312BEE02}" type="slidenum">
              <a:rPr lang="es-ES" smtClean="0"/>
              <a:pPr/>
              <a:t>20</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p:spPr>
        <p:txBody>
          <a:bodyPr/>
          <a:lstStyle/>
          <a:p>
            <a:endParaRPr lang="es-ES" smtClean="0"/>
          </a:p>
        </p:txBody>
      </p:sp>
      <p:sp>
        <p:nvSpPr>
          <p:cNvPr id="51204" name="3 Marcador de número de diapositiva"/>
          <p:cNvSpPr>
            <a:spLocks noGrp="1"/>
          </p:cNvSpPr>
          <p:nvPr>
            <p:ph type="sldNum" sz="quarter" idx="5"/>
          </p:nvPr>
        </p:nvSpPr>
        <p:spPr>
          <a:noFill/>
          <a:ln>
            <a:miter lim="800000"/>
            <a:headEnd/>
            <a:tailEnd/>
          </a:ln>
        </p:spPr>
        <p:txBody>
          <a:bodyPr/>
          <a:lstStyle/>
          <a:p>
            <a:fld id="{9491A7C0-15C3-4E55-B547-01DF3C04C696}" type="slidenum">
              <a:rPr lang="es-ES" smtClean="0"/>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p:spPr>
        <p:txBody>
          <a:bodyPr/>
          <a:lstStyle/>
          <a:p>
            <a:endParaRPr lang="es-ES" smtClean="0"/>
          </a:p>
        </p:txBody>
      </p:sp>
      <p:sp>
        <p:nvSpPr>
          <p:cNvPr id="52228" name="3 Marcador de número de diapositiva"/>
          <p:cNvSpPr>
            <a:spLocks noGrp="1"/>
          </p:cNvSpPr>
          <p:nvPr>
            <p:ph type="sldNum" sz="quarter" idx="5"/>
          </p:nvPr>
        </p:nvSpPr>
        <p:spPr>
          <a:noFill/>
          <a:ln>
            <a:miter lim="800000"/>
            <a:headEnd/>
            <a:tailEnd/>
          </a:ln>
        </p:spPr>
        <p:txBody>
          <a:bodyPr/>
          <a:lstStyle/>
          <a:p>
            <a:fld id="{CD652F43-CF7D-46DF-8D22-5D477ECFE88A}" type="slidenum">
              <a:rPr lang="es-ES" smtClean="0"/>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p:spPr>
        <p:txBody>
          <a:bodyPr/>
          <a:lstStyle/>
          <a:p>
            <a:endParaRPr lang="es-ES" smtClean="0"/>
          </a:p>
        </p:txBody>
      </p:sp>
      <p:sp>
        <p:nvSpPr>
          <p:cNvPr id="53252" name="3 Marcador de número de diapositiva"/>
          <p:cNvSpPr>
            <a:spLocks noGrp="1"/>
          </p:cNvSpPr>
          <p:nvPr>
            <p:ph type="sldNum" sz="quarter" idx="5"/>
          </p:nvPr>
        </p:nvSpPr>
        <p:spPr>
          <a:noFill/>
          <a:ln>
            <a:miter lim="800000"/>
            <a:headEnd/>
            <a:tailEnd/>
          </a:ln>
        </p:spPr>
        <p:txBody>
          <a:bodyPr/>
          <a:lstStyle/>
          <a:p>
            <a:fld id="{3F1EE3DE-36FC-4C9D-AB27-B97252744A37}" type="slidenum">
              <a:rPr lang="es-ES" smtClean="0"/>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p:spPr>
        <p:txBody>
          <a:bodyPr/>
          <a:lstStyle/>
          <a:p>
            <a:endParaRPr lang="es-ES" smtClean="0"/>
          </a:p>
        </p:txBody>
      </p:sp>
      <p:sp>
        <p:nvSpPr>
          <p:cNvPr id="54276" name="3 Marcador de número de diapositiva"/>
          <p:cNvSpPr>
            <a:spLocks noGrp="1"/>
          </p:cNvSpPr>
          <p:nvPr>
            <p:ph type="sldNum" sz="quarter" idx="5"/>
          </p:nvPr>
        </p:nvSpPr>
        <p:spPr>
          <a:noFill/>
          <a:ln>
            <a:miter lim="800000"/>
            <a:headEnd/>
            <a:tailEnd/>
          </a:ln>
        </p:spPr>
        <p:txBody>
          <a:bodyPr/>
          <a:lstStyle/>
          <a:p>
            <a:fld id="{81E60B5D-95F4-4895-9FD9-0BE0E3D752C1}" type="slidenum">
              <a:rPr lang="es-ES" smtClean="0"/>
              <a:pPr/>
              <a:t>24</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spcBef>
                <a:spcPct val="50000"/>
              </a:spcBef>
            </a:pPr>
            <a:r>
              <a:rPr lang="es-ES" b="1" smtClean="0"/>
              <a:t>Para darle nombre a esta enfermedad se extrajo su nombre de la mitología germánica, en donde Ondina era una ninfa del agua. Como toda ninfa, Ondina era bella e inmortal; con la única amenaza de enamorarse de un mortal (un ser humano) y que ambos dones, su belleza e inmortalidad, desaparezcan definitivamente. Ondina no pudo ir en contra de su destino y se enamoró de Sir Lawrence, un audaz caballero con el que finalmente, contrajo matrimonio. </a:t>
            </a:r>
          </a:p>
          <a:p>
            <a:pPr eaLnBrk="1" hangingPunct="1">
              <a:spcBef>
                <a:spcPct val="50000"/>
              </a:spcBef>
            </a:pPr>
            <a:r>
              <a:rPr lang="es-ES" b="1" smtClean="0"/>
              <a:t>De esta manera, durante la ceremonia, Sir Lawrence pronunció los votos más admirables que haya escuchado la ninfa e inclusive la audiencia, dijo: “Que cada aliento que dé mientras estoy despierto sea mi compromiso de amor y fidelidad hacia ti”. </a:t>
            </a:r>
          </a:p>
          <a:p>
            <a:pPr eaLnBrk="1" hangingPunct="1">
              <a:spcBef>
                <a:spcPct val="0"/>
              </a:spcBef>
            </a:pPr>
            <a:r>
              <a:rPr lang="es-ES" b="1" smtClean="0"/>
              <a:t>Después de un año de matrimonio, Ondina dio a luz a su único hijo y desde ese momento empezó a envejecer. Definitivamente, su atractivo físico también empezó a desvanecerse como también lo hizo el interés de Sir Lawrence.</a:t>
            </a:r>
          </a:p>
          <a:p>
            <a:pPr eaLnBrk="1" hangingPunct="1"/>
            <a:r>
              <a:rPr lang="es-ES" sz="700" b="1" smtClean="0"/>
              <a:t>Un día, Ondina se encontraba paseando cerca de los establos, cuando escuchó el ronquido familiar de su esposo. Cuando se fue acercando, se dio con la sorpresa de que este yacía durmiendo en los brazos de otra mujer. Ondina, desesperada y colérica despertó a Sir Lawrence rápidamente, y señalándole con el dedo y profirió su maldición: “Me juraste fidelidad por cada aliento que dieras mientras estuvieras despierto y acepté tu promesa. Así sea. Mientras te mantengas despierto, podrás respirar, pero si alguna vez llegas a dormirte, ¡te quedaras sin aliento y morirás!”</a:t>
            </a:r>
          </a:p>
          <a:p>
            <a:pPr eaLnBrk="1" hangingPunct="1"/>
            <a:r>
              <a:rPr lang="es-ES" sz="700" b="1" smtClean="0"/>
              <a:t>Los votos más admirables que se hayan escuchado se convirtieron también en la sentencia de muerte de quien los dijo. Sir Lawrence se vio condenado entonces a mantenerse despierto para siempre. Finalmente, un día luego de tanto resistirse al sueño, decidió acostarse con su amante por última vez, y aunque Ondina sí le permitió a ella vivir, con él sí cumplió su palabra.</a:t>
            </a:r>
            <a:br>
              <a:rPr lang="es-ES" sz="700" b="1" smtClean="0"/>
            </a:br>
            <a:r>
              <a:rPr lang="es-ES" sz="500" smtClean="0"/>
              <a:t/>
            </a:r>
            <a:br>
              <a:rPr lang="es-ES" sz="500" smtClean="0"/>
            </a:br>
            <a:endParaRPr lang="es-ES" sz="700" b="1" smtClean="0"/>
          </a:p>
          <a:p>
            <a:pPr eaLnBrk="1" hangingPunct="1"/>
            <a:endParaRPr lang="es-ES" sz="700" b="1" smtClean="0"/>
          </a:p>
          <a:p>
            <a:pPr eaLnBrk="1" hangingPunct="1">
              <a:spcBef>
                <a:spcPct val="0"/>
              </a:spcBef>
            </a:pPr>
            <a:endParaRPr lang="es-ES" b="1" smtClean="0"/>
          </a:p>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p:spPr>
        <p:txBody>
          <a:bodyPr/>
          <a:lstStyle/>
          <a:p>
            <a:endParaRPr lang="es-ES" smtClean="0"/>
          </a:p>
        </p:txBody>
      </p:sp>
      <p:sp>
        <p:nvSpPr>
          <p:cNvPr id="56324" name="3 Marcador de número de diapositiva"/>
          <p:cNvSpPr>
            <a:spLocks noGrp="1"/>
          </p:cNvSpPr>
          <p:nvPr>
            <p:ph type="sldNum" sz="quarter" idx="5"/>
          </p:nvPr>
        </p:nvSpPr>
        <p:spPr>
          <a:noFill/>
          <a:ln>
            <a:miter lim="800000"/>
            <a:headEnd/>
            <a:tailEnd/>
          </a:ln>
        </p:spPr>
        <p:txBody>
          <a:bodyPr/>
          <a:lstStyle/>
          <a:p>
            <a:fld id="{E6410D76-9A4F-476A-92CA-A1CC80C5C17E}" type="slidenum">
              <a:rPr lang="es-ES" smtClean="0"/>
              <a:pPr/>
              <a:t>26</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p:spPr>
        <p:txBody>
          <a:bodyPr/>
          <a:lstStyle/>
          <a:p>
            <a:endParaRPr lang="es-ES" smtClean="0"/>
          </a:p>
        </p:txBody>
      </p:sp>
      <p:sp>
        <p:nvSpPr>
          <p:cNvPr id="32772" name="3 Marcador de número de diapositiva"/>
          <p:cNvSpPr>
            <a:spLocks noGrp="1"/>
          </p:cNvSpPr>
          <p:nvPr>
            <p:ph type="sldNum" sz="quarter" idx="5"/>
          </p:nvPr>
        </p:nvSpPr>
        <p:spPr>
          <a:noFill/>
          <a:ln>
            <a:miter lim="800000"/>
            <a:headEnd/>
            <a:tailEnd/>
          </a:ln>
        </p:spPr>
        <p:txBody>
          <a:bodyPr/>
          <a:lstStyle/>
          <a:p>
            <a:fld id="{9B4D52F5-D52B-4283-B12D-A07EA464B9F7}" type="slidenum">
              <a:rPr lang="es-ES" smtClean="0"/>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p:spPr>
        <p:txBody>
          <a:bodyPr/>
          <a:lstStyle/>
          <a:p>
            <a:endParaRPr lang="es-ES" smtClean="0"/>
          </a:p>
        </p:txBody>
      </p:sp>
      <p:sp>
        <p:nvSpPr>
          <p:cNvPr id="33796" name="3 Marcador de número de diapositiva"/>
          <p:cNvSpPr>
            <a:spLocks noGrp="1"/>
          </p:cNvSpPr>
          <p:nvPr>
            <p:ph type="sldNum" sz="quarter" idx="5"/>
          </p:nvPr>
        </p:nvSpPr>
        <p:spPr>
          <a:noFill/>
          <a:ln>
            <a:miter lim="800000"/>
            <a:headEnd/>
            <a:tailEnd/>
          </a:ln>
        </p:spPr>
        <p:txBody>
          <a:bodyPr/>
          <a:lstStyle/>
          <a:p>
            <a:fld id="{B359B818-03D5-4F65-9858-235B0E3A3B20}" type="slidenum">
              <a:rPr lang="es-ES" smtClean="0"/>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p:spPr>
        <p:txBody>
          <a:bodyPr/>
          <a:lstStyle/>
          <a:p>
            <a:endParaRPr lang="es-ES" smtClean="0"/>
          </a:p>
        </p:txBody>
      </p:sp>
      <p:sp>
        <p:nvSpPr>
          <p:cNvPr id="34820" name="3 Marcador de número de diapositiva"/>
          <p:cNvSpPr>
            <a:spLocks noGrp="1"/>
          </p:cNvSpPr>
          <p:nvPr>
            <p:ph type="sldNum" sz="quarter" idx="5"/>
          </p:nvPr>
        </p:nvSpPr>
        <p:spPr>
          <a:noFill/>
          <a:ln>
            <a:miter lim="800000"/>
            <a:headEnd/>
            <a:tailEnd/>
          </a:ln>
        </p:spPr>
        <p:txBody>
          <a:bodyPr/>
          <a:lstStyle/>
          <a:p>
            <a:fld id="{6B7E10EF-7609-4B72-BFBB-B6DC91FA8EDE}" type="slidenum">
              <a:rPr lang="es-ES" smtClean="0"/>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p:spPr>
        <p:txBody>
          <a:bodyPr/>
          <a:lstStyle/>
          <a:p>
            <a:endParaRPr lang="es-ES" smtClean="0"/>
          </a:p>
        </p:txBody>
      </p:sp>
      <p:sp>
        <p:nvSpPr>
          <p:cNvPr id="35844" name="3 Marcador de número de diapositiva"/>
          <p:cNvSpPr>
            <a:spLocks noGrp="1"/>
          </p:cNvSpPr>
          <p:nvPr>
            <p:ph type="sldNum" sz="quarter" idx="5"/>
          </p:nvPr>
        </p:nvSpPr>
        <p:spPr>
          <a:noFill/>
          <a:ln>
            <a:miter lim="800000"/>
            <a:headEnd/>
            <a:tailEnd/>
          </a:ln>
        </p:spPr>
        <p:txBody>
          <a:bodyPr/>
          <a:lstStyle/>
          <a:p>
            <a:fld id="{294CCF0E-4CCA-4A93-82B7-DD2B918FFFE9}" type="slidenum">
              <a:rPr lang="es-ES" smtClean="0"/>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p:spPr>
        <p:txBody>
          <a:bodyPr/>
          <a:lstStyle/>
          <a:p>
            <a:endParaRPr lang="es-ES" smtClean="0"/>
          </a:p>
        </p:txBody>
      </p:sp>
      <p:sp>
        <p:nvSpPr>
          <p:cNvPr id="36868" name="3 Marcador de número de diapositiva"/>
          <p:cNvSpPr>
            <a:spLocks noGrp="1"/>
          </p:cNvSpPr>
          <p:nvPr>
            <p:ph type="sldNum" sz="quarter" idx="5"/>
          </p:nvPr>
        </p:nvSpPr>
        <p:spPr>
          <a:noFill/>
          <a:ln>
            <a:miter lim="800000"/>
            <a:headEnd/>
            <a:tailEnd/>
          </a:ln>
        </p:spPr>
        <p:txBody>
          <a:bodyPr/>
          <a:lstStyle/>
          <a:p>
            <a:fld id="{B34DC3D3-B4F8-4942-B3D6-A73ACB16DE33}" type="slidenum">
              <a:rPr lang="es-ES" smtClean="0"/>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p:spPr>
        <p:txBody>
          <a:bodyPr/>
          <a:lstStyle/>
          <a:p>
            <a:endParaRPr lang="es-ES" smtClean="0"/>
          </a:p>
        </p:txBody>
      </p:sp>
      <p:sp>
        <p:nvSpPr>
          <p:cNvPr id="37892" name="3 Marcador de número de diapositiva"/>
          <p:cNvSpPr>
            <a:spLocks noGrp="1"/>
          </p:cNvSpPr>
          <p:nvPr>
            <p:ph type="sldNum" sz="quarter" idx="5"/>
          </p:nvPr>
        </p:nvSpPr>
        <p:spPr>
          <a:noFill/>
          <a:ln>
            <a:miter lim="800000"/>
            <a:headEnd/>
            <a:tailEnd/>
          </a:ln>
        </p:spPr>
        <p:txBody>
          <a:bodyPr/>
          <a:lstStyle/>
          <a:p>
            <a:fld id="{D1AE7A22-41A1-4131-845A-B376CFB48F25}" type="slidenum">
              <a:rPr lang="es-ES" smtClean="0"/>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p:spPr>
        <p:txBody>
          <a:bodyPr/>
          <a:lstStyle/>
          <a:p>
            <a:endParaRPr lang="es-ES" smtClean="0"/>
          </a:p>
        </p:txBody>
      </p:sp>
      <p:sp>
        <p:nvSpPr>
          <p:cNvPr id="38916" name="3 Marcador de número de diapositiva"/>
          <p:cNvSpPr>
            <a:spLocks noGrp="1"/>
          </p:cNvSpPr>
          <p:nvPr>
            <p:ph type="sldNum" sz="quarter" idx="5"/>
          </p:nvPr>
        </p:nvSpPr>
        <p:spPr>
          <a:noFill/>
          <a:ln>
            <a:miter lim="800000"/>
            <a:headEnd/>
            <a:tailEnd/>
          </a:ln>
        </p:spPr>
        <p:txBody>
          <a:bodyPr/>
          <a:lstStyle/>
          <a:p>
            <a:fld id="{DE8B037B-8E45-4BF8-B9A4-93B2AFF960F0}" type="slidenum">
              <a:rPr lang="es-ES" smtClean="0"/>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defRPr/>
                </a:pPr>
                <a:endParaRPr lang="es-ES" sz="2400">
                  <a:latin typeface="Times New Roman" pitchFamily="18" charset="0"/>
                </a:endParaRPr>
              </a:p>
            </p:txBody>
          </p:sp>
        </p:grpSp>
      </p:grpSp>
      <p:sp>
        <p:nvSpPr>
          <p:cNvPr id="471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471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D0C33CE6-3598-4245-A538-FF4B6D6A84F8}" type="datetimeFigureOut">
              <a:rPr lang="es-ES"/>
              <a:pPr>
                <a:defRPr/>
              </a:pPr>
              <a:t>07/02/2012</a:t>
            </a:fld>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EB8CF5E9-0AA0-4C63-B2D2-E7DC02F4E0C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619DB6A-8E5D-4445-AECC-96A03F41A26D}"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fld id="{8C8A997D-8B3D-4911-A91E-744BAACD5B01}" type="datetimeFigureOut">
              <a:rPr lang="es-ES"/>
              <a:pPr>
                <a:defRPr/>
              </a:pPr>
              <a:t>07/02/2012</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7C38984-62CD-4964-81EE-75040C612A26}"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fld id="{3C757018-D6AE-4E96-9871-52B3C212F87B}" type="datetimeFigureOut">
              <a:rPr lang="es-ES"/>
              <a:pPr>
                <a:defRPr/>
              </a:pPr>
              <a:t>07/02/2012</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ítulo, texto y clip multimedia">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medios"/>
          <p:cNvSpPr>
            <a:spLocks noGrp="1"/>
          </p:cNvSpPr>
          <p:nvPr>
            <p:ph type="media" sz="half" idx="2"/>
          </p:nvPr>
        </p:nvSpPr>
        <p:spPr>
          <a:xfrm>
            <a:off x="4648200" y="1981200"/>
            <a:ext cx="4038600" cy="3886200"/>
          </a:xfrm>
        </p:spPr>
        <p:txBody>
          <a:bodyPr/>
          <a:lstStyle/>
          <a:p>
            <a:pPr lvl="0"/>
            <a:endParaRPr lang="es-E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93723CD7-E69B-4EB2-B2A0-DA863E59B81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fld id="{B51CAA3A-8F32-4E99-9BC0-9FF2ED7B849D}" type="datetimeFigureOut">
              <a:rPr lang="es-ES"/>
              <a:pPr>
                <a:defRPr/>
              </a:pPr>
              <a:t>07/02/2012</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83C0451-6220-4216-9991-A83D9226DC53}"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fld id="{83DFD360-BF40-4CCE-83B6-A3143F5163FC}" type="datetimeFigureOut">
              <a:rPr lang="es-ES"/>
              <a:pPr>
                <a:defRPr/>
              </a:pPr>
              <a:t>07/02/2012</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AAE5FFA0-299B-4069-AA3C-88F4DD97CB9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fld id="{719C7585-493F-48F4-9534-4F852CB63EED}" type="datetimeFigureOut">
              <a:rPr lang="es-ES"/>
              <a:pPr>
                <a:defRPr/>
              </a:pPr>
              <a:t>07/02/2012</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87DDA5C4-A6B6-4C36-A195-53A85C6313A3}"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fld id="{2F8E5317-4E89-4704-AC3B-AD0455FCFA2A}" type="datetimeFigureOut">
              <a:rPr lang="es-ES"/>
              <a:pPr>
                <a:defRPr/>
              </a:pPr>
              <a:t>07/02/2012</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7AB16E87-6535-48B3-B65F-8597826D603C}"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fld id="{740DB0B6-36D2-49FD-BF65-1E6C78DD5C50}" type="datetimeFigureOut">
              <a:rPr lang="es-ES"/>
              <a:pPr>
                <a:defRPr/>
              </a:pPr>
              <a:t>07/02/2012</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E4E6718E-5914-499A-AD12-E88CB7FD7052}"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fld id="{583C8FD9-1BD4-4361-BE67-3C03B85DFC4D}" type="datetimeFigureOut">
              <a:rPr lang="es-ES"/>
              <a:pPr>
                <a:defRPr/>
              </a:pPr>
              <a:t>07/02/2012</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F78836D9-A8C9-4CED-948A-479633B0F9EF}"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fld id="{CE1DEEC1-40DD-4BCB-93E3-74BAD2A553D0}" type="datetimeFigureOut">
              <a:rPr lang="es-ES"/>
              <a:pPr>
                <a:defRPr/>
              </a:pPr>
              <a:t>07/02/2012</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81C746F5-5897-4ADE-A096-A5900867CF2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fld id="{E9D2531D-1582-49B1-AC46-A5109F603A1A}" type="datetimeFigureOut">
              <a:rPr lang="es-ES"/>
              <a:pPr>
                <a:defRPr/>
              </a:pPr>
              <a:t>07/02/2012</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CCBC196-299F-48AD-99F5-C3A4BAA48A5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fld id="{B7AD8816-0534-4A08-A991-B3B6ABC08D56}" type="datetimeFigureOut">
              <a:rPr lang="es-ES"/>
              <a:pPr>
                <a:defRPr/>
              </a:pPr>
              <a:t>07/02/2012</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608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6BF12929-5AD3-496B-9BC9-EC806B1A403B}"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E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es-E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es-E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es-E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es-E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es-E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es-E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es-E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es-E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609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lvl1pPr>
          </a:lstStyle>
          <a:p>
            <a:pPr>
              <a:defRPr/>
            </a:pPr>
            <a:fld id="{AEE9CC46-5175-4C2B-B9F9-C0BCA32B28ED}" type="datetimeFigureOut">
              <a:rPr lang="es-ES"/>
              <a:pPr>
                <a:defRPr/>
              </a:pPr>
              <a:t>07/02/2012</a:t>
            </a:fld>
            <a:endParaRPr lang="es-E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file:///K:\webfisio\fisiologia\resp\trabajos\Dyspnde%20Cheyne-Stockes.avi"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lm.nih.gov/medlineplus/spanish/ency/article/003071.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nlm.nih.gov/medlineplus/spanish/ency/article/000195.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K:\webfisio\fisiologia\resp\trabajos\Dyspnmbolique%20de%20Kussmaul.avi"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lm.nih.gov/medlineplus/spanish/ency/article/000078.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K:\webfisio\fisiologia\resp\trabajos\que%20es%20ronquido%20y%20apnea%20del%20sueno.avi"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3203575" y="4508500"/>
            <a:ext cx="4681538" cy="1441450"/>
          </a:xfrm>
        </p:spPr>
        <p:txBody>
          <a:bodyPr/>
          <a:lstStyle/>
          <a:p>
            <a:pPr marL="0" indent="0" eaLnBrk="1" hangingPunct="1">
              <a:lnSpc>
                <a:spcPct val="80000"/>
              </a:lnSpc>
              <a:buFont typeface="Wingdings" pitchFamily="2" charset="2"/>
              <a:buNone/>
            </a:pPr>
            <a:r>
              <a:rPr lang="es-ES" sz="2600" smtClean="0"/>
              <a:t>Mª Teresa Sánchez</a:t>
            </a:r>
          </a:p>
          <a:p>
            <a:pPr marL="0" indent="0" eaLnBrk="1" hangingPunct="1">
              <a:lnSpc>
                <a:spcPct val="80000"/>
              </a:lnSpc>
              <a:buFont typeface="Wingdings" pitchFamily="2" charset="2"/>
              <a:buNone/>
            </a:pPr>
            <a:r>
              <a:rPr lang="es-ES" sz="2600" smtClean="0"/>
              <a:t>Rafael Mª Acacio</a:t>
            </a:r>
          </a:p>
          <a:p>
            <a:pPr marL="0" indent="0" eaLnBrk="1" hangingPunct="1">
              <a:lnSpc>
                <a:spcPct val="80000"/>
              </a:lnSpc>
              <a:buFont typeface="Wingdings" pitchFamily="2" charset="2"/>
              <a:buNone/>
            </a:pPr>
            <a:r>
              <a:rPr lang="es-ES" sz="2600" smtClean="0"/>
              <a:t>Jesús García</a:t>
            </a:r>
          </a:p>
        </p:txBody>
      </p:sp>
      <p:sp>
        <p:nvSpPr>
          <p:cNvPr id="3075" name="Rectangle 2"/>
          <p:cNvSpPr>
            <a:spLocks noChangeArrowheads="1"/>
          </p:cNvSpPr>
          <p:nvPr/>
        </p:nvSpPr>
        <p:spPr bwMode="auto">
          <a:xfrm>
            <a:off x="323850" y="765175"/>
            <a:ext cx="8351838" cy="3671888"/>
          </a:xfrm>
          <a:prstGeom prst="rect">
            <a:avLst/>
          </a:prstGeom>
          <a:noFill/>
          <a:ln w="9525">
            <a:noFill/>
            <a:miter lim="800000"/>
            <a:headEnd/>
            <a:tailEnd/>
          </a:ln>
        </p:spPr>
        <p:txBody>
          <a:bodyPr anchor="ctr"/>
          <a:lstStyle/>
          <a:p>
            <a:pPr algn="l"/>
            <a:r>
              <a:rPr lang="es-ES" sz="2900" u="sng"/>
              <a:t>ALTERACIONES EN EL CONTROL RESPIRATORIO.</a:t>
            </a:r>
            <a:br>
              <a:rPr lang="es-ES" sz="2900" u="sng"/>
            </a:br>
            <a:r>
              <a:rPr lang="es-ES" sz="2900" u="sng"/>
              <a:t/>
            </a:r>
            <a:br>
              <a:rPr lang="es-ES" sz="2900" u="sng"/>
            </a:br>
            <a:r>
              <a:rPr lang="es-ES" sz="2000"/>
              <a:t>1.-</a:t>
            </a:r>
            <a:r>
              <a:rPr lang="es-ES" sz="2100"/>
              <a:t>SUEÑO</a:t>
            </a:r>
            <a:br>
              <a:rPr lang="es-ES" sz="2100"/>
            </a:br>
            <a:r>
              <a:rPr lang="es-ES" sz="2100"/>
              <a:t>2.-RESPIRACIÓN CHEYNE-STOKES</a:t>
            </a:r>
            <a:br>
              <a:rPr lang="es-ES" sz="2100"/>
            </a:br>
            <a:r>
              <a:rPr lang="es-ES" sz="2100"/>
              <a:t>3.-RESPIRACIÓN DE BIOT</a:t>
            </a:r>
            <a:br>
              <a:rPr lang="es-ES" sz="2100"/>
            </a:br>
            <a:r>
              <a:rPr lang="es-ES" sz="2100"/>
              <a:t>4.-RESPIRACIÓN DE KUSSMAUL (POR ACIDOSIS METABÓLICA)</a:t>
            </a:r>
            <a:br>
              <a:rPr lang="es-ES" sz="2100"/>
            </a:br>
            <a:r>
              <a:rPr lang="es-ES" sz="2100"/>
              <a:t>5.-MAL DE ONDINA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404813"/>
            <a:ext cx="8686800" cy="868362"/>
          </a:xfrm>
        </p:spPr>
        <p:txBody>
          <a:bodyPr/>
          <a:lstStyle/>
          <a:p>
            <a:pPr eaLnBrk="1" hangingPunct="1"/>
            <a:r>
              <a:rPr lang="es-ES" sz="3200" smtClean="0"/>
              <a:t>LA RESPIRACION NORMAL DEPENDE DE:</a:t>
            </a:r>
          </a:p>
        </p:txBody>
      </p:sp>
      <p:sp>
        <p:nvSpPr>
          <p:cNvPr id="12291" name="Rectangle 3"/>
          <p:cNvSpPr>
            <a:spLocks noGrp="1" noChangeArrowheads="1"/>
          </p:cNvSpPr>
          <p:nvPr>
            <p:ph type="body" idx="4294967295"/>
          </p:nvPr>
        </p:nvSpPr>
        <p:spPr>
          <a:xfrm>
            <a:off x="323850" y="1196975"/>
            <a:ext cx="8569325" cy="5400675"/>
          </a:xfrm>
        </p:spPr>
        <p:txBody>
          <a:bodyPr/>
          <a:lstStyle/>
          <a:p>
            <a:pPr marL="609600" indent="-609600" eaLnBrk="1" hangingPunct="1">
              <a:lnSpc>
                <a:spcPct val="90000"/>
              </a:lnSpc>
              <a:buFontTx/>
              <a:buNone/>
            </a:pPr>
            <a:r>
              <a:rPr lang="es-ES" sz="2800" smtClean="0"/>
              <a:t>1.   Un mecanismo propio del tronco cerebral, que se encarga de regular las necesidades metabólicas </a:t>
            </a:r>
          </a:p>
          <a:p>
            <a:pPr marL="609600" indent="-609600" eaLnBrk="1" hangingPunct="1">
              <a:lnSpc>
                <a:spcPct val="90000"/>
              </a:lnSpc>
              <a:buFontTx/>
              <a:buNone/>
            </a:pPr>
            <a:endParaRPr lang="es-ES" sz="2800" smtClean="0"/>
          </a:p>
          <a:p>
            <a:pPr marL="609600" indent="-609600" eaLnBrk="1" hangingPunct="1">
              <a:lnSpc>
                <a:spcPct val="90000"/>
              </a:lnSpc>
              <a:buFontTx/>
              <a:buNone/>
            </a:pPr>
            <a:r>
              <a:rPr lang="es-ES" sz="2800" smtClean="0"/>
              <a:t>2.   La organización y la función de los mecanismos del tronco cerebral y de los impulsos prosencefálicos responsables de la producción del ritmo respiratorio. Estos son muy complejos y en la siguiente imagen se muestran las relaciones neuroanatomopatológicas de la respiración</a:t>
            </a:r>
            <a:r>
              <a:rPr lang="es-ES" sz="24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00113" y="457200"/>
            <a:ext cx="7786687" cy="588963"/>
          </a:xfrm>
        </p:spPr>
        <p:txBody>
          <a:bodyPr/>
          <a:lstStyle/>
          <a:p>
            <a:pPr eaLnBrk="1" hangingPunct="1"/>
            <a:r>
              <a:rPr lang="es-ES" sz="4000" u="sng" smtClean="0"/>
              <a:t>Cuadro de tipos de respiración</a:t>
            </a:r>
          </a:p>
        </p:txBody>
      </p:sp>
      <p:sp>
        <p:nvSpPr>
          <p:cNvPr id="13315" name="Text Box 5"/>
          <p:cNvSpPr txBox="1">
            <a:spLocks noChangeArrowheads="1"/>
          </p:cNvSpPr>
          <p:nvPr/>
        </p:nvSpPr>
        <p:spPr bwMode="auto">
          <a:xfrm>
            <a:off x="5435600" y="1125538"/>
            <a:ext cx="3708400" cy="5040312"/>
          </a:xfrm>
          <a:prstGeom prst="rect">
            <a:avLst/>
          </a:prstGeom>
          <a:noFill/>
          <a:ln w="9525">
            <a:noFill/>
            <a:miter lim="800000"/>
            <a:headEnd/>
            <a:tailEnd/>
          </a:ln>
        </p:spPr>
        <p:txBody>
          <a:bodyPr>
            <a:spAutoFit/>
          </a:bodyPr>
          <a:lstStyle/>
          <a:p>
            <a:pPr algn="l">
              <a:spcBef>
                <a:spcPct val="50000"/>
              </a:spcBef>
            </a:pPr>
            <a:r>
              <a:rPr lang="es-ES"/>
              <a:t>Los tipos de respiración que son de utilidad para localizar el nivel de afectación neurológica son la respiración de:</a:t>
            </a:r>
          </a:p>
          <a:p>
            <a:pPr algn="l">
              <a:spcBef>
                <a:spcPct val="50000"/>
              </a:spcBef>
            </a:pPr>
            <a:r>
              <a:rPr lang="es-ES"/>
              <a:t>(A) Cheyne-Stokes</a:t>
            </a:r>
          </a:p>
          <a:p>
            <a:pPr algn="l">
              <a:spcBef>
                <a:spcPct val="50000"/>
              </a:spcBef>
            </a:pPr>
            <a:r>
              <a:rPr lang="es-ES"/>
              <a:t>(B) la hiperventilación neurógena central “CETOACIDOSIS DIABETICA”</a:t>
            </a:r>
          </a:p>
          <a:p>
            <a:pPr algn="l">
              <a:spcBef>
                <a:spcPct val="50000"/>
              </a:spcBef>
            </a:pPr>
            <a:r>
              <a:rPr lang="es-ES"/>
              <a:t>(C) la respiración apnéustica </a:t>
            </a:r>
          </a:p>
          <a:p>
            <a:pPr algn="l">
              <a:spcBef>
                <a:spcPct val="50000"/>
              </a:spcBef>
            </a:pPr>
            <a:r>
              <a:rPr lang="es-ES"/>
              <a:t>(D) la respiración en accesos </a:t>
            </a:r>
          </a:p>
          <a:p>
            <a:pPr algn="l">
              <a:spcBef>
                <a:spcPct val="50000"/>
              </a:spcBef>
            </a:pPr>
            <a:r>
              <a:rPr lang="es-ES"/>
              <a:t>(E) la respiración atáxica o de Biot </a:t>
            </a:r>
          </a:p>
          <a:p>
            <a:pPr algn="l">
              <a:spcBef>
                <a:spcPct val="50000"/>
              </a:spcBef>
            </a:pPr>
            <a:r>
              <a:rPr lang="es-ES"/>
              <a:t>La respiración de Cheyne-Stokes se caracteriza por un patrón que oscila lentamente entre hiperventilación e hipoventilación.</a:t>
            </a:r>
          </a:p>
        </p:txBody>
      </p:sp>
      <p:pic>
        <p:nvPicPr>
          <p:cNvPr id="13316" name="Picture 6"/>
          <p:cNvPicPr>
            <a:picLocks noChangeAspect="1" noChangeArrowheads="1"/>
          </p:cNvPicPr>
          <p:nvPr/>
        </p:nvPicPr>
        <p:blipFill>
          <a:blip r:embed="rId3"/>
          <a:srcRect/>
          <a:stretch>
            <a:fillRect/>
          </a:stretch>
        </p:blipFill>
        <p:spPr bwMode="auto">
          <a:xfrm>
            <a:off x="250825" y="1196975"/>
            <a:ext cx="5113338" cy="480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68313" y="1169988"/>
            <a:ext cx="8675687" cy="5688012"/>
          </a:xfrm>
        </p:spPr>
        <p:txBody>
          <a:bodyPr/>
          <a:lstStyle/>
          <a:p>
            <a:pPr eaLnBrk="1" hangingPunct="1">
              <a:lnSpc>
                <a:spcPct val="80000"/>
              </a:lnSpc>
              <a:buFont typeface="Wingdings" pitchFamily="2" charset="2"/>
              <a:buNone/>
            </a:pPr>
            <a:endParaRPr lang="es-ES" sz="2000" smtClean="0"/>
          </a:p>
          <a:p>
            <a:pPr eaLnBrk="1" hangingPunct="1">
              <a:lnSpc>
                <a:spcPct val="80000"/>
              </a:lnSpc>
              <a:buFont typeface="Wingdings" pitchFamily="2" charset="2"/>
              <a:buNone/>
            </a:pPr>
            <a:r>
              <a:rPr lang="es-ES" sz="2000" smtClean="0"/>
              <a:t>En 1818, Cheyne describió a un paciente del siguiente modo: </a:t>
            </a:r>
          </a:p>
          <a:p>
            <a:pPr eaLnBrk="1" hangingPunct="1">
              <a:lnSpc>
                <a:spcPct val="80000"/>
              </a:lnSpc>
              <a:buFont typeface="Wingdings" pitchFamily="2" charset="2"/>
              <a:buNone/>
            </a:pPr>
            <a:r>
              <a:rPr lang="es-ES" sz="2000" smtClean="0"/>
              <a:t>“durante varios días su respiración fue irregular, se interrumpía por completo durante 15 seg., a continuación era perceptible y muy lenta, luego se hacia rápida y mas intensa gradualmente, y al final nuevamente volvía a interrumpirse. Durante este ciclo respiratorio, que duraba aproximadamente un minuto, el paciente hacía unas 30 acciones de respiración” patrón respiratorio “INCRESCENDO-DECRESCENDO”</a:t>
            </a:r>
          </a:p>
          <a:p>
            <a:pPr eaLnBrk="1" hangingPunct="1">
              <a:lnSpc>
                <a:spcPct val="80000"/>
              </a:lnSpc>
              <a:buFont typeface="Wingdings" pitchFamily="2" charset="2"/>
              <a:buNone/>
            </a:pPr>
            <a:endParaRPr lang="es-ES" sz="2400" smtClean="0"/>
          </a:p>
          <a:p>
            <a:pPr eaLnBrk="1" hangingPunct="1">
              <a:lnSpc>
                <a:spcPct val="80000"/>
              </a:lnSpc>
              <a:buFont typeface="Wingdings" pitchFamily="2" charset="2"/>
              <a:buNone/>
            </a:pPr>
            <a:endParaRPr lang="es-ES" sz="2400" smtClean="0"/>
          </a:p>
          <a:p>
            <a:pPr eaLnBrk="1" hangingPunct="1">
              <a:lnSpc>
                <a:spcPct val="80000"/>
              </a:lnSpc>
              <a:buFont typeface="Wingdings" pitchFamily="2" charset="2"/>
              <a:buNone/>
            </a:pPr>
            <a:endParaRPr lang="es-ES" sz="3600" smtClean="0"/>
          </a:p>
          <a:p>
            <a:pPr eaLnBrk="1" hangingPunct="1">
              <a:lnSpc>
                <a:spcPct val="80000"/>
              </a:lnSpc>
              <a:buFont typeface="Wingdings" pitchFamily="2" charset="2"/>
              <a:buNone/>
            </a:pPr>
            <a:endParaRPr lang="es-ES" sz="3600" smtClean="0"/>
          </a:p>
          <a:p>
            <a:pPr eaLnBrk="1" hangingPunct="1">
              <a:lnSpc>
                <a:spcPct val="80000"/>
              </a:lnSpc>
              <a:buFont typeface="Wingdings" pitchFamily="2" charset="2"/>
              <a:buNone/>
            </a:pPr>
            <a:r>
              <a:rPr lang="es-ES" sz="3600" smtClean="0"/>
              <a:t>					</a:t>
            </a:r>
            <a:r>
              <a:rPr lang="es-ES" sz="2800" smtClean="0"/>
              <a:t>					</a:t>
            </a:r>
          </a:p>
          <a:p>
            <a:pPr eaLnBrk="1" hangingPunct="1">
              <a:lnSpc>
                <a:spcPct val="80000"/>
              </a:lnSpc>
              <a:buFont typeface="Wingdings" pitchFamily="2" charset="2"/>
              <a:buNone/>
            </a:pPr>
            <a:r>
              <a:rPr lang="es-ES" sz="2800" smtClean="0"/>
              <a:t>					John Cheyne (1777-1836)</a:t>
            </a:r>
          </a:p>
        </p:txBody>
      </p:sp>
      <p:pic>
        <p:nvPicPr>
          <p:cNvPr id="14339" name="Picture 4"/>
          <p:cNvPicPr>
            <a:picLocks noChangeAspect="1" noChangeArrowheads="1"/>
          </p:cNvPicPr>
          <p:nvPr/>
        </p:nvPicPr>
        <p:blipFill>
          <a:blip r:embed="rId3"/>
          <a:srcRect/>
          <a:stretch>
            <a:fillRect/>
          </a:stretch>
        </p:blipFill>
        <p:spPr bwMode="auto">
          <a:xfrm>
            <a:off x="323850" y="3860800"/>
            <a:ext cx="5500688" cy="1069975"/>
          </a:xfrm>
          <a:prstGeom prst="rect">
            <a:avLst/>
          </a:prstGeom>
          <a:noFill/>
          <a:ln w="9525">
            <a:noFill/>
            <a:miter lim="800000"/>
            <a:headEnd/>
            <a:tailEnd/>
          </a:ln>
        </p:spPr>
      </p:pic>
      <p:pic>
        <p:nvPicPr>
          <p:cNvPr id="14340" name="Picture 4"/>
          <p:cNvPicPr>
            <a:picLocks noChangeAspect="1" noChangeArrowheads="1"/>
          </p:cNvPicPr>
          <p:nvPr/>
        </p:nvPicPr>
        <p:blipFill>
          <a:blip r:embed="rId4"/>
          <a:srcRect/>
          <a:stretch>
            <a:fillRect/>
          </a:stretch>
        </p:blipFill>
        <p:spPr bwMode="auto">
          <a:xfrm>
            <a:off x="6227763" y="3429000"/>
            <a:ext cx="1982787" cy="2055813"/>
          </a:xfrm>
          <a:prstGeom prst="rect">
            <a:avLst/>
          </a:prstGeom>
          <a:noFill/>
          <a:ln w="9525">
            <a:noFill/>
            <a:miter lim="800000"/>
            <a:headEnd/>
            <a:tailEnd/>
          </a:ln>
        </p:spPr>
      </p:pic>
      <p:sp>
        <p:nvSpPr>
          <p:cNvPr id="14341" name="Text Box 6"/>
          <p:cNvSpPr txBox="1">
            <a:spLocks noChangeArrowheads="1"/>
          </p:cNvSpPr>
          <p:nvPr/>
        </p:nvSpPr>
        <p:spPr bwMode="auto">
          <a:xfrm>
            <a:off x="684213" y="620713"/>
            <a:ext cx="7704137" cy="579437"/>
          </a:xfrm>
          <a:prstGeom prst="rect">
            <a:avLst/>
          </a:prstGeom>
          <a:noFill/>
          <a:ln w="9525">
            <a:noFill/>
            <a:miter lim="800000"/>
            <a:headEnd/>
            <a:tailEnd/>
          </a:ln>
        </p:spPr>
        <p:txBody>
          <a:bodyPr>
            <a:spAutoFit/>
          </a:bodyPr>
          <a:lstStyle/>
          <a:p>
            <a:pPr algn="l">
              <a:spcBef>
                <a:spcPct val="50000"/>
              </a:spcBef>
            </a:pPr>
            <a:r>
              <a:rPr lang="es-ES" sz="3200" u="sng"/>
              <a:t>2.- Respiración de Cheyne-Stokes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4294967295"/>
          </p:nvPr>
        </p:nvSpPr>
        <p:spPr>
          <a:xfrm>
            <a:off x="323850" y="692150"/>
            <a:ext cx="8712200" cy="5761038"/>
          </a:xfrm>
        </p:spPr>
        <p:txBody>
          <a:bodyPr/>
          <a:lstStyle/>
          <a:p>
            <a:pPr marL="0" indent="0" algn="ctr" eaLnBrk="1" hangingPunct="1">
              <a:buFont typeface="Wingdings" pitchFamily="2" charset="2"/>
              <a:buNone/>
            </a:pPr>
            <a:r>
              <a:rPr lang="es-ES" smtClean="0"/>
              <a:t>La respiración de Cheyne-Stokes, posee unos rasgos propios que le confiere entidad por sí misma. Se caracteriza por un período de hiperapnea con ascenso gradual del volumen corriente que, tras llegar a un máximo, desciende también de forma gradual, siguiéndose de un período de apnea o de hipoapnea.</a:t>
            </a:r>
          </a:p>
          <a:p>
            <a:pPr marL="0" indent="0" algn="ctr" eaLnBrk="1" hangingPunct="1">
              <a:buFont typeface="Wingdings" pitchFamily="2" charset="2"/>
              <a:buNone/>
            </a:pPr>
            <a:r>
              <a:rPr lang="es-ES" smtClean="0"/>
              <a:t>Estos períodos de hiperapnea y apnea-hipoapnea se van repitiendo de forma cíclica a lo largo de parte o todo el tiempo.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a:xfrm>
            <a:off x="468313" y="260350"/>
            <a:ext cx="8137525" cy="1052513"/>
          </a:xfrm>
        </p:spPr>
        <p:txBody>
          <a:bodyPr/>
          <a:lstStyle/>
          <a:p>
            <a:pPr eaLnBrk="1" hangingPunct="1"/>
            <a:r>
              <a:rPr lang="es-ES" smtClean="0"/>
              <a:t>CHEYNE-STOKES</a:t>
            </a:r>
          </a:p>
        </p:txBody>
      </p:sp>
      <p:pic>
        <p:nvPicPr>
          <p:cNvPr id="4" name="Dyspnde Cheyne-Stockes.avi">
            <a:hlinkClick r:id="" action="ppaction://media"/>
          </p:cNvPr>
          <p:cNvPicPr>
            <a:picLocks noRot="1" noChangeAspect="1"/>
          </p:cNvPicPr>
          <p:nvPr>
            <a:videoFile r:link="rId1"/>
          </p:nvPr>
        </p:nvPicPr>
        <p:blipFill>
          <a:blip r:embed="rId4"/>
          <a:srcRect/>
          <a:stretch>
            <a:fillRect/>
          </a:stretch>
        </p:blipFill>
        <p:spPr bwMode="auto">
          <a:xfrm>
            <a:off x="1000125" y="1643063"/>
            <a:ext cx="7366000"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3"/>
          <p:cNvSpPr>
            <a:spLocks noChangeArrowheads="1"/>
          </p:cNvSpPr>
          <p:nvPr/>
        </p:nvSpPr>
        <p:spPr bwMode="auto">
          <a:xfrm>
            <a:off x="3492500" y="476250"/>
            <a:ext cx="2663825" cy="360363"/>
          </a:xfrm>
          <a:prstGeom prst="flowChartAlternateProcess">
            <a:avLst/>
          </a:prstGeom>
          <a:solidFill>
            <a:schemeClr val="accent1"/>
          </a:solidFill>
          <a:ln w="9525">
            <a:solidFill>
              <a:schemeClr val="tx1"/>
            </a:solidFill>
            <a:miter lim="800000"/>
            <a:headEnd/>
            <a:tailEnd/>
          </a:ln>
        </p:spPr>
        <p:txBody>
          <a:bodyPr wrap="none" anchor="ctr"/>
          <a:lstStyle/>
          <a:p>
            <a:r>
              <a:rPr lang="es-ES"/>
              <a:t>FISIOPATOLOGIA</a:t>
            </a:r>
          </a:p>
        </p:txBody>
      </p:sp>
      <p:sp>
        <p:nvSpPr>
          <p:cNvPr id="17411" name="AutoShape 14"/>
          <p:cNvSpPr>
            <a:spLocks noChangeArrowheads="1"/>
          </p:cNvSpPr>
          <p:nvPr/>
        </p:nvSpPr>
        <p:spPr bwMode="auto">
          <a:xfrm>
            <a:off x="1116013" y="1341438"/>
            <a:ext cx="3455987" cy="935037"/>
          </a:xfrm>
          <a:prstGeom prst="flowChartAlternateProcess">
            <a:avLst/>
          </a:prstGeom>
          <a:solidFill>
            <a:schemeClr val="accent1"/>
          </a:solidFill>
          <a:ln w="9525">
            <a:solidFill>
              <a:schemeClr val="tx1"/>
            </a:solidFill>
            <a:miter lim="800000"/>
            <a:headEnd/>
            <a:tailEnd/>
          </a:ln>
        </p:spPr>
        <p:txBody>
          <a:bodyPr wrap="none" anchor="ctr"/>
          <a:lstStyle/>
          <a:p>
            <a:r>
              <a:rPr lang="es-ES"/>
              <a:t>ENFERMEDAD NEUROLOGICA</a:t>
            </a:r>
          </a:p>
          <a:p>
            <a:r>
              <a:rPr lang="es-ES"/>
              <a:t> CENTRAL</a:t>
            </a:r>
          </a:p>
        </p:txBody>
      </p:sp>
      <p:sp>
        <p:nvSpPr>
          <p:cNvPr id="17412" name="AutoShape 15"/>
          <p:cNvSpPr>
            <a:spLocks noChangeArrowheads="1"/>
          </p:cNvSpPr>
          <p:nvPr/>
        </p:nvSpPr>
        <p:spPr bwMode="auto">
          <a:xfrm>
            <a:off x="4932363" y="1341438"/>
            <a:ext cx="3311525" cy="935037"/>
          </a:xfrm>
          <a:prstGeom prst="flowChartAlternateProcess">
            <a:avLst/>
          </a:prstGeom>
          <a:solidFill>
            <a:schemeClr val="accent1"/>
          </a:solidFill>
          <a:ln w="9525">
            <a:solidFill>
              <a:schemeClr val="tx1"/>
            </a:solidFill>
            <a:miter lim="800000"/>
            <a:headEnd/>
            <a:tailEnd/>
          </a:ln>
        </p:spPr>
        <p:txBody>
          <a:bodyPr wrap="none" anchor="ctr"/>
          <a:lstStyle/>
          <a:p>
            <a:r>
              <a:rPr lang="es-ES"/>
              <a:t>PATOLOGIA CARDIACA</a:t>
            </a:r>
          </a:p>
          <a:p>
            <a:r>
              <a:rPr lang="es-ES"/>
              <a:t>(insuficiencia cardiaca)</a:t>
            </a:r>
          </a:p>
        </p:txBody>
      </p:sp>
      <p:sp>
        <p:nvSpPr>
          <p:cNvPr id="17413" name="Text Box 17"/>
          <p:cNvSpPr txBox="1">
            <a:spLocks noChangeArrowheads="1"/>
          </p:cNvSpPr>
          <p:nvPr/>
        </p:nvSpPr>
        <p:spPr bwMode="auto">
          <a:xfrm>
            <a:off x="4356100" y="2349500"/>
            <a:ext cx="4787900" cy="581025"/>
          </a:xfrm>
          <a:prstGeom prst="rect">
            <a:avLst/>
          </a:prstGeom>
          <a:noFill/>
          <a:ln w="9525">
            <a:noFill/>
            <a:miter lim="800000"/>
            <a:headEnd/>
            <a:tailEnd/>
          </a:ln>
        </p:spPr>
        <p:txBody>
          <a:bodyPr>
            <a:spAutoFit/>
          </a:bodyPr>
          <a:lstStyle/>
          <a:p>
            <a:pPr>
              <a:spcBef>
                <a:spcPct val="50000"/>
              </a:spcBef>
            </a:pPr>
            <a:r>
              <a:rPr lang="es-ES" sz="1600"/>
              <a:t>Índice del 45-75% en insuficiencias cardiacas (con índices de apnea-hipopnea superior a 20)</a:t>
            </a:r>
          </a:p>
        </p:txBody>
      </p:sp>
      <p:sp>
        <p:nvSpPr>
          <p:cNvPr id="17414" name="Line 19"/>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15" name="Line 20"/>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16" name="Line 21"/>
          <p:cNvSpPr>
            <a:spLocks noChangeShapeType="1"/>
          </p:cNvSpPr>
          <p:nvPr/>
        </p:nvSpPr>
        <p:spPr bwMode="auto">
          <a:xfrm flipV="1">
            <a:off x="3132138" y="1052513"/>
            <a:ext cx="0" cy="288925"/>
          </a:xfrm>
          <a:prstGeom prst="line">
            <a:avLst/>
          </a:prstGeom>
          <a:noFill/>
          <a:ln w="9525">
            <a:solidFill>
              <a:schemeClr val="tx1"/>
            </a:solidFill>
            <a:round/>
            <a:headEnd/>
            <a:tailEnd/>
          </a:ln>
        </p:spPr>
        <p:txBody>
          <a:bodyPr/>
          <a:lstStyle/>
          <a:p>
            <a:endParaRPr lang="es-ES"/>
          </a:p>
        </p:txBody>
      </p:sp>
      <p:sp>
        <p:nvSpPr>
          <p:cNvPr id="17417" name="Line 22"/>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18" name="Text Box 23"/>
          <p:cNvSpPr txBox="1">
            <a:spLocks noChangeArrowheads="1"/>
          </p:cNvSpPr>
          <p:nvPr/>
        </p:nvSpPr>
        <p:spPr bwMode="auto">
          <a:xfrm>
            <a:off x="395288" y="2852738"/>
            <a:ext cx="4537075" cy="2566987"/>
          </a:xfrm>
          <a:prstGeom prst="rect">
            <a:avLst/>
          </a:prstGeom>
          <a:noFill/>
          <a:ln w="9525">
            <a:noFill/>
            <a:miter lim="800000"/>
            <a:headEnd/>
            <a:tailEnd/>
          </a:ln>
        </p:spPr>
        <p:txBody>
          <a:bodyPr>
            <a:spAutoFit/>
          </a:bodyPr>
          <a:lstStyle/>
          <a:p>
            <a:pPr algn="l">
              <a:spcBef>
                <a:spcPct val="50000"/>
              </a:spcBef>
            </a:pPr>
            <a:r>
              <a:rPr lang="es-ES" b="1"/>
              <a:t>Ambas consecuencias peligrosas para la vida </a:t>
            </a:r>
          </a:p>
          <a:p>
            <a:pPr algn="l">
              <a:spcBef>
                <a:spcPct val="50000"/>
              </a:spcBef>
              <a:buFontTx/>
              <a:buChar char="•"/>
            </a:pPr>
            <a:r>
              <a:rPr lang="es-ES" b="1"/>
              <a:t>Apnea-hipoapnea provoca     V sistólico </a:t>
            </a:r>
          </a:p>
          <a:p>
            <a:pPr algn="l">
              <a:spcBef>
                <a:spcPct val="50000"/>
              </a:spcBef>
              <a:buFontTx/>
              <a:buChar char="•"/>
            </a:pPr>
            <a:r>
              <a:rPr lang="es-ES" b="1"/>
              <a:t>Hiperapnea</a:t>
            </a:r>
          </a:p>
          <a:p>
            <a:pPr algn="l">
              <a:spcBef>
                <a:spcPct val="50000"/>
              </a:spcBef>
              <a:buFontTx/>
              <a:buChar char="•"/>
            </a:pPr>
            <a:endParaRPr lang="es-ES"/>
          </a:p>
          <a:p>
            <a:pPr algn="l">
              <a:spcBef>
                <a:spcPct val="50000"/>
              </a:spcBef>
              <a:buFontTx/>
              <a:buChar char="•"/>
            </a:pPr>
            <a:endParaRPr lang="es-ES"/>
          </a:p>
        </p:txBody>
      </p:sp>
      <p:sp>
        <p:nvSpPr>
          <p:cNvPr id="17419" name="Line 24"/>
          <p:cNvSpPr>
            <a:spLocks noChangeShapeType="1"/>
          </p:cNvSpPr>
          <p:nvPr/>
        </p:nvSpPr>
        <p:spPr bwMode="auto">
          <a:xfrm flipV="1">
            <a:off x="4500563" y="3716338"/>
            <a:ext cx="503237" cy="0"/>
          </a:xfrm>
          <a:prstGeom prst="line">
            <a:avLst/>
          </a:prstGeom>
          <a:noFill/>
          <a:ln w="9525">
            <a:solidFill>
              <a:schemeClr val="tx1"/>
            </a:solidFill>
            <a:round/>
            <a:headEnd/>
            <a:tailEnd type="triangle" w="med" len="med"/>
          </a:ln>
        </p:spPr>
        <p:txBody>
          <a:bodyPr/>
          <a:lstStyle/>
          <a:p>
            <a:endParaRPr lang="es-ES"/>
          </a:p>
        </p:txBody>
      </p:sp>
      <p:sp>
        <p:nvSpPr>
          <p:cNvPr id="17420" name="Line 25"/>
          <p:cNvSpPr>
            <a:spLocks noChangeShapeType="1"/>
          </p:cNvSpPr>
          <p:nvPr/>
        </p:nvSpPr>
        <p:spPr bwMode="auto">
          <a:xfrm flipV="1">
            <a:off x="4572000" y="4437063"/>
            <a:ext cx="503238" cy="0"/>
          </a:xfrm>
          <a:prstGeom prst="line">
            <a:avLst/>
          </a:prstGeom>
          <a:noFill/>
          <a:ln w="9525">
            <a:solidFill>
              <a:schemeClr val="tx1"/>
            </a:solidFill>
            <a:round/>
            <a:headEnd/>
            <a:tailEnd type="triangle" w="med" len="med"/>
          </a:ln>
        </p:spPr>
        <p:txBody>
          <a:bodyPr/>
          <a:lstStyle/>
          <a:p>
            <a:endParaRPr lang="es-ES"/>
          </a:p>
        </p:txBody>
      </p:sp>
      <p:sp>
        <p:nvSpPr>
          <p:cNvPr id="17421" name="Text Box 27"/>
          <p:cNvSpPr txBox="1">
            <a:spLocks noChangeArrowheads="1"/>
          </p:cNvSpPr>
          <p:nvPr/>
        </p:nvSpPr>
        <p:spPr bwMode="auto">
          <a:xfrm>
            <a:off x="5219700" y="3284538"/>
            <a:ext cx="3600450" cy="915987"/>
          </a:xfrm>
          <a:prstGeom prst="rect">
            <a:avLst/>
          </a:prstGeom>
          <a:noFill/>
          <a:ln w="9525">
            <a:noFill/>
            <a:miter lim="800000"/>
            <a:headEnd/>
            <a:tailEnd/>
          </a:ln>
        </p:spPr>
        <p:txBody>
          <a:bodyPr>
            <a:spAutoFit/>
          </a:bodyPr>
          <a:lstStyle/>
          <a:p>
            <a:pPr algn="l">
              <a:spcBef>
                <a:spcPct val="50000"/>
              </a:spcBef>
            </a:pPr>
            <a:r>
              <a:rPr lang="es-ES" b="1"/>
              <a:t>Contribuye a desarrollo de Insuficiencia Ventricular Izquierda</a:t>
            </a:r>
          </a:p>
        </p:txBody>
      </p:sp>
      <p:sp>
        <p:nvSpPr>
          <p:cNvPr id="17422" name="Text Box 28"/>
          <p:cNvSpPr txBox="1">
            <a:spLocks noChangeArrowheads="1"/>
          </p:cNvSpPr>
          <p:nvPr/>
        </p:nvSpPr>
        <p:spPr bwMode="auto">
          <a:xfrm>
            <a:off x="5219700" y="4149725"/>
            <a:ext cx="3384550" cy="641350"/>
          </a:xfrm>
          <a:prstGeom prst="rect">
            <a:avLst/>
          </a:prstGeom>
          <a:noFill/>
          <a:ln w="9525">
            <a:noFill/>
            <a:miter lim="800000"/>
            <a:headEnd/>
            <a:tailEnd/>
          </a:ln>
        </p:spPr>
        <p:txBody>
          <a:bodyPr>
            <a:spAutoFit/>
          </a:bodyPr>
          <a:lstStyle/>
          <a:p>
            <a:pPr algn="l">
              <a:spcBef>
                <a:spcPct val="50000"/>
              </a:spcBef>
            </a:pPr>
            <a:r>
              <a:rPr lang="es-ES" b="1"/>
              <a:t>Aumento de la actividad Simpático</a:t>
            </a:r>
          </a:p>
        </p:txBody>
      </p:sp>
      <p:sp>
        <p:nvSpPr>
          <p:cNvPr id="17423" name="Line 30"/>
          <p:cNvSpPr>
            <a:spLocks noChangeShapeType="1"/>
          </p:cNvSpPr>
          <p:nvPr/>
        </p:nvSpPr>
        <p:spPr bwMode="auto">
          <a:xfrm>
            <a:off x="1763713" y="4868863"/>
            <a:ext cx="0" cy="288925"/>
          </a:xfrm>
          <a:prstGeom prst="line">
            <a:avLst/>
          </a:prstGeom>
          <a:noFill/>
          <a:ln w="9525">
            <a:solidFill>
              <a:schemeClr val="tx1"/>
            </a:solidFill>
            <a:round/>
            <a:headEnd/>
            <a:tailEnd type="triangle" w="med" len="med"/>
          </a:ln>
        </p:spPr>
        <p:txBody>
          <a:bodyPr/>
          <a:lstStyle/>
          <a:p>
            <a:endParaRPr lang="es-ES"/>
          </a:p>
        </p:txBody>
      </p:sp>
      <p:sp>
        <p:nvSpPr>
          <p:cNvPr id="17424" name="Line 35"/>
          <p:cNvSpPr>
            <a:spLocks noChangeShapeType="1"/>
          </p:cNvSpPr>
          <p:nvPr/>
        </p:nvSpPr>
        <p:spPr bwMode="auto">
          <a:xfrm>
            <a:off x="3563938" y="3500438"/>
            <a:ext cx="0" cy="287337"/>
          </a:xfrm>
          <a:prstGeom prst="line">
            <a:avLst/>
          </a:prstGeom>
          <a:noFill/>
          <a:ln w="9525">
            <a:solidFill>
              <a:schemeClr val="tx1"/>
            </a:solidFill>
            <a:round/>
            <a:headEnd/>
            <a:tailEnd type="triangle" w="med" len="med"/>
          </a:ln>
        </p:spPr>
        <p:txBody>
          <a:bodyPr/>
          <a:lstStyle/>
          <a:p>
            <a:endParaRPr lang="es-ES"/>
          </a:p>
        </p:txBody>
      </p:sp>
      <p:sp>
        <p:nvSpPr>
          <p:cNvPr id="17425" name="Text Box 50"/>
          <p:cNvSpPr txBox="1">
            <a:spLocks noChangeArrowheads="1"/>
          </p:cNvSpPr>
          <p:nvPr/>
        </p:nvSpPr>
        <p:spPr bwMode="auto">
          <a:xfrm>
            <a:off x="0" y="2349500"/>
            <a:ext cx="4176713" cy="2017713"/>
          </a:xfrm>
          <a:prstGeom prst="rect">
            <a:avLst/>
          </a:prstGeom>
          <a:noFill/>
          <a:ln w="9525">
            <a:noFill/>
            <a:miter lim="800000"/>
            <a:headEnd/>
            <a:tailEnd/>
          </a:ln>
        </p:spPr>
        <p:txBody>
          <a:bodyPr>
            <a:spAutoFit/>
          </a:bodyPr>
          <a:lstStyle/>
          <a:p>
            <a:pPr algn="l">
              <a:spcBef>
                <a:spcPct val="50000"/>
              </a:spcBef>
            </a:pPr>
            <a:endParaRPr lang="es-ES"/>
          </a:p>
          <a:p>
            <a:pPr algn="l">
              <a:spcBef>
                <a:spcPct val="50000"/>
              </a:spcBef>
              <a:buFontTx/>
              <a:buChar char="•"/>
            </a:pPr>
            <a:endParaRPr lang="es-ES"/>
          </a:p>
          <a:p>
            <a:pPr algn="l">
              <a:spcBef>
                <a:spcPct val="50000"/>
              </a:spcBef>
              <a:buFontTx/>
              <a:buChar char="•"/>
            </a:pPr>
            <a:endParaRPr lang="es-ES"/>
          </a:p>
          <a:p>
            <a:pPr algn="l">
              <a:spcBef>
                <a:spcPct val="50000"/>
              </a:spcBef>
              <a:buFontTx/>
              <a:buChar char="•"/>
            </a:pPr>
            <a:endParaRPr lang="es-ES"/>
          </a:p>
          <a:p>
            <a:pPr algn="l">
              <a:spcBef>
                <a:spcPct val="50000"/>
              </a:spcBef>
              <a:buFontTx/>
              <a:buChar char="•"/>
            </a:pPr>
            <a:endParaRPr lang="es-ES"/>
          </a:p>
        </p:txBody>
      </p:sp>
      <p:sp>
        <p:nvSpPr>
          <p:cNvPr id="17426" name="AutoShape 69"/>
          <p:cNvSpPr>
            <a:spLocks noChangeArrowheads="1"/>
          </p:cNvSpPr>
          <p:nvPr/>
        </p:nvSpPr>
        <p:spPr bwMode="auto">
          <a:xfrm>
            <a:off x="3492500" y="476250"/>
            <a:ext cx="2663825" cy="360363"/>
          </a:xfrm>
          <a:prstGeom prst="flowChartAlternateProcess">
            <a:avLst/>
          </a:prstGeom>
          <a:solidFill>
            <a:schemeClr val="accent1"/>
          </a:solidFill>
          <a:ln w="9525">
            <a:solidFill>
              <a:schemeClr val="tx1"/>
            </a:solidFill>
            <a:miter lim="800000"/>
            <a:headEnd/>
            <a:tailEnd/>
          </a:ln>
        </p:spPr>
        <p:txBody>
          <a:bodyPr wrap="none" anchor="ctr"/>
          <a:lstStyle/>
          <a:p>
            <a:r>
              <a:rPr lang="es-ES"/>
              <a:t>FISIOPATOLOGIA</a:t>
            </a:r>
          </a:p>
        </p:txBody>
      </p:sp>
      <p:sp>
        <p:nvSpPr>
          <p:cNvPr id="17427" name="Line 70"/>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28" name="Line 71"/>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29" name="Line 72"/>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30" name="Line 73"/>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31" name="Line 74"/>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32" name="Line 75"/>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33" name="Line 76"/>
          <p:cNvSpPr>
            <a:spLocks noChangeShapeType="1"/>
          </p:cNvSpPr>
          <p:nvPr/>
        </p:nvSpPr>
        <p:spPr bwMode="auto">
          <a:xfrm flipV="1">
            <a:off x="3132138" y="1052513"/>
            <a:ext cx="0" cy="288925"/>
          </a:xfrm>
          <a:prstGeom prst="line">
            <a:avLst/>
          </a:prstGeom>
          <a:noFill/>
          <a:ln w="9525">
            <a:solidFill>
              <a:schemeClr val="tx1"/>
            </a:solidFill>
            <a:round/>
            <a:headEnd/>
            <a:tailEnd/>
          </a:ln>
        </p:spPr>
        <p:txBody>
          <a:bodyPr/>
          <a:lstStyle/>
          <a:p>
            <a:endParaRPr lang="es-ES"/>
          </a:p>
        </p:txBody>
      </p:sp>
      <p:sp>
        <p:nvSpPr>
          <p:cNvPr id="17434" name="Line 77"/>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35" name="Line 78"/>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36" name="Line 79"/>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37" name="AutoShape 80"/>
          <p:cNvSpPr>
            <a:spLocks noChangeArrowheads="1"/>
          </p:cNvSpPr>
          <p:nvPr/>
        </p:nvSpPr>
        <p:spPr bwMode="auto">
          <a:xfrm>
            <a:off x="3492500" y="476250"/>
            <a:ext cx="2663825" cy="360363"/>
          </a:xfrm>
          <a:prstGeom prst="flowChartAlternateProcess">
            <a:avLst/>
          </a:prstGeom>
          <a:solidFill>
            <a:schemeClr val="accent1"/>
          </a:solidFill>
          <a:ln w="9525">
            <a:solidFill>
              <a:schemeClr val="tx1"/>
            </a:solidFill>
            <a:miter lim="800000"/>
            <a:headEnd/>
            <a:tailEnd/>
          </a:ln>
        </p:spPr>
        <p:txBody>
          <a:bodyPr wrap="none" anchor="ctr"/>
          <a:lstStyle/>
          <a:p>
            <a:r>
              <a:rPr lang="es-ES"/>
              <a:t>FISIOPATOLOGIA</a:t>
            </a:r>
          </a:p>
        </p:txBody>
      </p:sp>
      <p:sp>
        <p:nvSpPr>
          <p:cNvPr id="17438" name="Line 81"/>
          <p:cNvSpPr>
            <a:spLocks noChangeShapeType="1"/>
          </p:cNvSpPr>
          <p:nvPr/>
        </p:nvSpPr>
        <p:spPr bwMode="auto">
          <a:xfrm flipV="1">
            <a:off x="3132138" y="1052513"/>
            <a:ext cx="0" cy="288925"/>
          </a:xfrm>
          <a:prstGeom prst="line">
            <a:avLst/>
          </a:prstGeom>
          <a:noFill/>
          <a:ln w="9525">
            <a:solidFill>
              <a:schemeClr val="tx1"/>
            </a:solidFill>
            <a:round/>
            <a:headEnd/>
            <a:tailEnd/>
          </a:ln>
        </p:spPr>
        <p:txBody>
          <a:bodyPr/>
          <a:lstStyle/>
          <a:p>
            <a:endParaRPr lang="es-ES"/>
          </a:p>
        </p:txBody>
      </p:sp>
      <p:sp>
        <p:nvSpPr>
          <p:cNvPr id="17439" name="Line 82"/>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40" name="Line 83"/>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41" name="Line 84"/>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42" name="AutoShape 85"/>
          <p:cNvSpPr>
            <a:spLocks noChangeArrowheads="1"/>
          </p:cNvSpPr>
          <p:nvPr/>
        </p:nvSpPr>
        <p:spPr bwMode="auto">
          <a:xfrm>
            <a:off x="1116013" y="1341438"/>
            <a:ext cx="3455987" cy="935037"/>
          </a:xfrm>
          <a:prstGeom prst="flowChartAlternateProcess">
            <a:avLst/>
          </a:prstGeom>
          <a:solidFill>
            <a:schemeClr val="accent1"/>
          </a:solidFill>
          <a:ln w="9525">
            <a:solidFill>
              <a:schemeClr val="tx1"/>
            </a:solidFill>
            <a:miter lim="800000"/>
            <a:headEnd/>
            <a:tailEnd/>
          </a:ln>
        </p:spPr>
        <p:txBody>
          <a:bodyPr wrap="none" anchor="ctr"/>
          <a:lstStyle/>
          <a:p>
            <a:r>
              <a:rPr lang="es-ES"/>
              <a:t>ENFERMEDAD NEUROLOGICA</a:t>
            </a:r>
          </a:p>
          <a:p>
            <a:r>
              <a:rPr lang="es-ES"/>
              <a:t> CENTRAL</a:t>
            </a:r>
          </a:p>
        </p:txBody>
      </p:sp>
      <p:sp>
        <p:nvSpPr>
          <p:cNvPr id="17443" name="AutoShape 86"/>
          <p:cNvSpPr>
            <a:spLocks noChangeArrowheads="1"/>
          </p:cNvSpPr>
          <p:nvPr/>
        </p:nvSpPr>
        <p:spPr bwMode="auto">
          <a:xfrm>
            <a:off x="3492500" y="476250"/>
            <a:ext cx="2663825" cy="360363"/>
          </a:xfrm>
          <a:prstGeom prst="flowChartAlternateProcess">
            <a:avLst/>
          </a:prstGeom>
          <a:solidFill>
            <a:schemeClr val="accent1"/>
          </a:solidFill>
          <a:ln w="9525">
            <a:solidFill>
              <a:schemeClr val="tx1"/>
            </a:solidFill>
            <a:miter lim="800000"/>
            <a:headEnd/>
            <a:tailEnd/>
          </a:ln>
        </p:spPr>
        <p:txBody>
          <a:bodyPr wrap="none" anchor="ctr"/>
          <a:lstStyle/>
          <a:p>
            <a:r>
              <a:rPr lang="es-ES"/>
              <a:t>FISIOPATOLOGIA</a:t>
            </a:r>
          </a:p>
        </p:txBody>
      </p:sp>
      <p:sp>
        <p:nvSpPr>
          <p:cNvPr id="17444" name="Line 87"/>
          <p:cNvSpPr>
            <a:spLocks noChangeShapeType="1"/>
          </p:cNvSpPr>
          <p:nvPr/>
        </p:nvSpPr>
        <p:spPr bwMode="auto">
          <a:xfrm flipV="1">
            <a:off x="3132138" y="1052513"/>
            <a:ext cx="0" cy="288925"/>
          </a:xfrm>
          <a:prstGeom prst="line">
            <a:avLst/>
          </a:prstGeom>
          <a:noFill/>
          <a:ln w="9525">
            <a:solidFill>
              <a:schemeClr val="tx1"/>
            </a:solidFill>
            <a:round/>
            <a:headEnd/>
            <a:tailEnd/>
          </a:ln>
        </p:spPr>
        <p:txBody>
          <a:bodyPr/>
          <a:lstStyle/>
          <a:p>
            <a:endParaRPr lang="es-ES"/>
          </a:p>
        </p:txBody>
      </p:sp>
      <p:sp>
        <p:nvSpPr>
          <p:cNvPr id="17445" name="Line 88"/>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46" name="Line 89"/>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47" name="Line 90"/>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48" name="AutoShape 91"/>
          <p:cNvSpPr>
            <a:spLocks noChangeArrowheads="1"/>
          </p:cNvSpPr>
          <p:nvPr/>
        </p:nvSpPr>
        <p:spPr bwMode="auto">
          <a:xfrm>
            <a:off x="4932363" y="1341438"/>
            <a:ext cx="3311525" cy="935037"/>
          </a:xfrm>
          <a:prstGeom prst="flowChartAlternateProcess">
            <a:avLst/>
          </a:prstGeom>
          <a:solidFill>
            <a:schemeClr val="accent1"/>
          </a:solidFill>
          <a:ln w="9525">
            <a:solidFill>
              <a:schemeClr val="tx1"/>
            </a:solidFill>
            <a:miter lim="800000"/>
            <a:headEnd/>
            <a:tailEnd/>
          </a:ln>
        </p:spPr>
        <p:txBody>
          <a:bodyPr wrap="none" anchor="ctr"/>
          <a:lstStyle/>
          <a:p>
            <a:r>
              <a:rPr lang="es-ES"/>
              <a:t>PATOLOGIA CARDIACA</a:t>
            </a:r>
          </a:p>
          <a:p>
            <a:r>
              <a:rPr lang="es-ES"/>
              <a:t>(insuficiencia cardiaca)</a:t>
            </a:r>
          </a:p>
        </p:txBody>
      </p:sp>
      <p:sp>
        <p:nvSpPr>
          <p:cNvPr id="17449" name="AutoShape 92"/>
          <p:cNvSpPr>
            <a:spLocks noChangeArrowheads="1"/>
          </p:cNvSpPr>
          <p:nvPr/>
        </p:nvSpPr>
        <p:spPr bwMode="auto">
          <a:xfrm>
            <a:off x="1116013" y="1341438"/>
            <a:ext cx="3455987" cy="935037"/>
          </a:xfrm>
          <a:prstGeom prst="flowChartAlternateProcess">
            <a:avLst/>
          </a:prstGeom>
          <a:solidFill>
            <a:schemeClr val="accent1"/>
          </a:solidFill>
          <a:ln w="9525">
            <a:solidFill>
              <a:schemeClr val="tx1"/>
            </a:solidFill>
            <a:miter lim="800000"/>
            <a:headEnd/>
            <a:tailEnd/>
          </a:ln>
        </p:spPr>
        <p:txBody>
          <a:bodyPr wrap="none" anchor="ctr"/>
          <a:lstStyle/>
          <a:p>
            <a:r>
              <a:rPr lang="es-ES"/>
              <a:t>ENFERMEDAD NEUROLOGICA</a:t>
            </a:r>
          </a:p>
          <a:p>
            <a:r>
              <a:rPr lang="es-ES"/>
              <a:t> CENTRAL</a:t>
            </a:r>
          </a:p>
        </p:txBody>
      </p:sp>
      <p:sp>
        <p:nvSpPr>
          <p:cNvPr id="17450" name="AutoShape 93"/>
          <p:cNvSpPr>
            <a:spLocks noChangeArrowheads="1"/>
          </p:cNvSpPr>
          <p:nvPr/>
        </p:nvSpPr>
        <p:spPr bwMode="auto">
          <a:xfrm>
            <a:off x="3492500" y="476250"/>
            <a:ext cx="2663825" cy="360363"/>
          </a:xfrm>
          <a:prstGeom prst="flowChartAlternateProcess">
            <a:avLst/>
          </a:prstGeom>
          <a:solidFill>
            <a:schemeClr val="accent1"/>
          </a:solidFill>
          <a:ln w="9525">
            <a:solidFill>
              <a:schemeClr val="tx1"/>
            </a:solidFill>
            <a:miter lim="800000"/>
            <a:headEnd/>
            <a:tailEnd/>
          </a:ln>
        </p:spPr>
        <p:txBody>
          <a:bodyPr wrap="none" anchor="ctr"/>
          <a:lstStyle/>
          <a:p>
            <a:r>
              <a:rPr lang="es-ES"/>
              <a:t>FISIOPATOLOGIA</a:t>
            </a:r>
          </a:p>
        </p:txBody>
      </p:sp>
      <p:sp>
        <p:nvSpPr>
          <p:cNvPr id="17451" name="Line 94"/>
          <p:cNvSpPr>
            <a:spLocks noChangeShapeType="1"/>
          </p:cNvSpPr>
          <p:nvPr/>
        </p:nvSpPr>
        <p:spPr bwMode="auto">
          <a:xfrm flipV="1">
            <a:off x="3132138" y="1052513"/>
            <a:ext cx="0" cy="288925"/>
          </a:xfrm>
          <a:prstGeom prst="line">
            <a:avLst/>
          </a:prstGeom>
          <a:noFill/>
          <a:ln w="9525">
            <a:solidFill>
              <a:schemeClr val="tx1"/>
            </a:solidFill>
            <a:round/>
            <a:headEnd/>
            <a:tailEnd/>
          </a:ln>
        </p:spPr>
        <p:txBody>
          <a:bodyPr/>
          <a:lstStyle/>
          <a:p>
            <a:endParaRPr lang="es-ES"/>
          </a:p>
        </p:txBody>
      </p:sp>
      <p:sp>
        <p:nvSpPr>
          <p:cNvPr id="17452" name="Line 95"/>
          <p:cNvSpPr>
            <a:spLocks noChangeShapeType="1"/>
          </p:cNvSpPr>
          <p:nvPr/>
        </p:nvSpPr>
        <p:spPr bwMode="auto">
          <a:xfrm flipH="1" flipV="1">
            <a:off x="6443663" y="1052513"/>
            <a:ext cx="0" cy="288925"/>
          </a:xfrm>
          <a:prstGeom prst="line">
            <a:avLst/>
          </a:prstGeom>
          <a:noFill/>
          <a:ln w="9525">
            <a:solidFill>
              <a:schemeClr val="tx1"/>
            </a:solidFill>
            <a:round/>
            <a:headEnd/>
            <a:tailEnd/>
          </a:ln>
        </p:spPr>
        <p:txBody>
          <a:bodyPr/>
          <a:lstStyle/>
          <a:p>
            <a:endParaRPr lang="es-ES"/>
          </a:p>
        </p:txBody>
      </p:sp>
      <p:sp>
        <p:nvSpPr>
          <p:cNvPr id="17453" name="Line 96"/>
          <p:cNvSpPr>
            <a:spLocks noChangeShapeType="1"/>
          </p:cNvSpPr>
          <p:nvPr/>
        </p:nvSpPr>
        <p:spPr bwMode="auto">
          <a:xfrm flipV="1">
            <a:off x="4787900" y="836613"/>
            <a:ext cx="0" cy="215900"/>
          </a:xfrm>
          <a:prstGeom prst="line">
            <a:avLst/>
          </a:prstGeom>
          <a:noFill/>
          <a:ln w="9525">
            <a:solidFill>
              <a:schemeClr val="tx1"/>
            </a:solidFill>
            <a:round/>
            <a:headEnd/>
            <a:tailEnd/>
          </a:ln>
        </p:spPr>
        <p:txBody>
          <a:bodyPr/>
          <a:lstStyle/>
          <a:p>
            <a:endParaRPr lang="es-ES"/>
          </a:p>
        </p:txBody>
      </p:sp>
      <p:sp>
        <p:nvSpPr>
          <p:cNvPr id="17454" name="Line 97"/>
          <p:cNvSpPr>
            <a:spLocks noChangeShapeType="1"/>
          </p:cNvSpPr>
          <p:nvPr/>
        </p:nvSpPr>
        <p:spPr bwMode="auto">
          <a:xfrm>
            <a:off x="3132138" y="1052513"/>
            <a:ext cx="3313112" cy="0"/>
          </a:xfrm>
          <a:prstGeom prst="line">
            <a:avLst/>
          </a:prstGeom>
          <a:noFill/>
          <a:ln w="9525">
            <a:solidFill>
              <a:schemeClr val="tx1"/>
            </a:solidFill>
            <a:round/>
            <a:headEnd/>
            <a:tailEnd/>
          </a:ln>
        </p:spPr>
        <p:txBody>
          <a:bodyPr/>
          <a:lstStyle/>
          <a:p>
            <a:endParaRPr lang="es-ES"/>
          </a:p>
        </p:txBody>
      </p:sp>
      <p:sp>
        <p:nvSpPr>
          <p:cNvPr id="17455" name="Text Box 100"/>
          <p:cNvSpPr txBox="1">
            <a:spLocks noChangeArrowheads="1"/>
          </p:cNvSpPr>
          <p:nvPr/>
        </p:nvSpPr>
        <p:spPr bwMode="auto">
          <a:xfrm>
            <a:off x="6804025" y="404813"/>
            <a:ext cx="1944688" cy="366712"/>
          </a:xfrm>
          <a:prstGeom prst="rect">
            <a:avLst/>
          </a:prstGeom>
          <a:noFill/>
          <a:ln w="9525">
            <a:noFill/>
            <a:miter lim="800000"/>
            <a:headEnd/>
            <a:tailEnd/>
          </a:ln>
        </p:spPr>
        <p:txBody>
          <a:bodyPr>
            <a:spAutoFit/>
          </a:bodyPr>
          <a:lstStyle/>
          <a:p>
            <a:pPr algn="l">
              <a:spcBef>
                <a:spcPct val="50000"/>
              </a:spcBef>
            </a:pPr>
            <a:endParaRPr lang="es-ES"/>
          </a:p>
        </p:txBody>
      </p:sp>
      <p:sp>
        <p:nvSpPr>
          <p:cNvPr id="17456" name="Text Box 101"/>
          <p:cNvSpPr txBox="1">
            <a:spLocks noChangeArrowheads="1"/>
          </p:cNvSpPr>
          <p:nvPr/>
        </p:nvSpPr>
        <p:spPr bwMode="auto">
          <a:xfrm>
            <a:off x="323850" y="4941888"/>
            <a:ext cx="8820150" cy="1554162"/>
          </a:xfrm>
          <a:prstGeom prst="rect">
            <a:avLst/>
          </a:prstGeom>
          <a:noFill/>
          <a:ln w="9525">
            <a:noFill/>
            <a:miter lim="800000"/>
            <a:headEnd/>
            <a:tailEnd/>
          </a:ln>
        </p:spPr>
        <p:txBody>
          <a:bodyPr>
            <a:spAutoFit/>
          </a:bodyPr>
          <a:lstStyle/>
          <a:p>
            <a:pPr algn="l">
              <a:spcBef>
                <a:spcPct val="50000"/>
              </a:spcBef>
              <a:buFontTx/>
              <a:buChar char="•"/>
            </a:pPr>
            <a:r>
              <a:rPr lang="es-ES" sz="1200"/>
              <a:t>LA IC PROVOCA     DEL GC, QUE PRODUCE HIPERACTIVIDAD DEL SISTEMA RENINA AGIOTENSINA ALDOSTERONA Y DEL SIMPATICO</a:t>
            </a:r>
          </a:p>
          <a:p>
            <a:pPr algn="l">
              <a:spcBef>
                <a:spcPct val="50000"/>
              </a:spcBef>
              <a:buFontTx/>
              <a:buChar char="•"/>
            </a:pPr>
            <a:r>
              <a:rPr lang="es-ES" sz="1200"/>
              <a:t>TODO ESTO INCREMENTA EL RIESGO DE SUFRIR ARRITMIAS Y CON ELLO EL RIESGO DE FALLECIMIENTO (TASAS DE MORTALIDAD DEL 40% DESPUES DEL DIAGNOSTICO COMBINADO DE IC Y CHEYNE-STOKES EN 6 MESES.</a:t>
            </a:r>
          </a:p>
          <a:p>
            <a:pPr algn="l">
              <a:spcBef>
                <a:spcPct val="50000"/>
              </a:spcBef>
              <a:buFontTx/>
              <a:buChar char="•"/>
            </a:pPr>
            <a:r>
              <a:rPr lang="es-ES" sz="1200"/>
              <a:t>LA IC SE ASOCIA CON HTA Y ESTAS PRODUCEN ALTERACION EN LA LIBERACION DE ENDOTELINA I ”VASOCONSTRICTOR” Y OXIDO NITRICO “VASODILATADOR”, TAMBIEN SE ALTERA EL ENDOTELIO “DISFUNCION ENDOTELIAL”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0" y="549275"/>
            <a:ext cx="9144000" cy="5995988"/>
          </a:xfrm>
          <a:prstGeom prst="rect">
            <a:avLst/>
          </a:prstGeom>
          <a:noFill/>
          <a:ln w="9525">
            <a:noFill/>
            <a:miter lim="800000"/>
            <a:headEnd/>
            <a:tailEnd/>
          </a:ln>
        </p:spPr>
        <p:txBody>
          <a:bodyPr>
            <a:spAutoFit/>
          </a:bodyPr>
          <a:lstStyle/>
          <a:p>
            <a:pPr marL="342900" indent="-342900" algn="l">
              <a:spcBef>
                <a:spcPct val="50000"/>
              </a:spcBef>
            </a:pPr>
            <a:r>
              <a:rPr lang="es-ES"/>
              <a:t>En la fase de hiperapnea se da     del </a:t>
            </a:r>
            <a:r>
              <a:rPr lang="es-ES" b="1"/>
              <a:t>Volumen Corriente</a:t>
            </a:r>
            <a:r>
              <a:rPr lang="es-ES"/>
              <a:t>,    O</a:t>
            </a:r>
            <a:r>
              <a:rPr lang="es-ES" baseline="-25000"/>
              <a:t>2 </a:t>
            </a:r>
            <a:r>
              <a:rPr lang="es-ES"/>
              <a:t> en sangre y    de CO</a:t>
            </a:r>
            <a:r>
              <a:rPr lang="es-ES" baseline="-25000"/>
              <a:t>2</a:t>
            </a:r>
            <a:r>
              <a:rPr lang="es-ES"/>
              <a:t> , permaneciendo constantes durante la fase de apnea-hipoapnea, pero al aumentar el </a:t>
            </a:r>
            <a:r>
              <a:rPr lang="es-ES" b="1"/>
              <a:t>Volumen Corriente</a:t>
            </a:r>
            <a:r>
              <a:rPr lang="es-ES"/>
              <a:t> se da el efecto contrario    O</a:t>
            </a:r>
            <a:r>
              <a:rPr lang="es-ES" baseline="-25000"/>
              <a:t>2</a:t>
            </a:r>
            <a:r>
              <a:rPr lang="es-ES"/>
              <a:t>  en sangre y     el CO</a:t>
            </a:r>
            <a:r>
              <a:rPr lang="es-ES" baseline="-25000"/>
              <a:t>2 </a:t>
            </a:r>
            <a:endParaRPr lang="es-ES"/>
          </a:p>
          <a:p>
            <a:pPr marL="342900" indent="-342900" algn="l">
              <a:spcBef>
                <a:spcPct val="50000"/>
              </a:spcBef>
            </a:pPr>
            <a:r>
              <a:rPr lang="es-ES"/>
              <a:t>Este </a:t>
            </a:r>
            <a:r>
              <a:rPr lang="es-ES" b="1"/>
              <a:t>sueño desestructurado</a:t>
            </a:r>
            <a:r>
              <a:rPr lang="es-ES"/>
              <a:t>, en el que el paciente se despierta continuamente produce una </a:t>
            </a:r>
            <a:r>
              <a:rPr lang="es-ES" b="1"/>
              <a:t>excesiva somnolencia diurna </a:t>
            </a:r>
          </a:p>
          <a:p>
            <a:pPr marL="342900" indent="-342900" algn="l">
              <a:spcBef>
                <a:spcPct val="50000"/>
              </a:spcBef>
            </a:pPr>
            <a:r>
              <a:rPr lang="es-ES"/>
              <a:t>Se crea un “</a:t>
            </a:r>
            <a:r>
              <a:rPr lang="es-ES" b="1"/>
              <a:t>CIRCULO VICIOSO</a:t>
            </a:r>
            <a:r>
              <a:rPr lang="es-ES"/>
              <a:t>” por la bajada de O2 (por debajo de 40 mmHg) y la subida de CO2 (del orden de 5 mmHg) y viceversa. Y se da un INCREMENTO EN LA VENTILACION</a:t>
            </a:r>
          </a:p>
          <a:p>
            <a:pPr marL="342900" indent="-342900" algn="l">
              <a:spcBef>
                <a:spcPct val="50000"/>
              </a:spcBef>
            </a:pPr>
            <a:r>
              <a:rPr lang="es-ES"/>
              <a:t>Se puede dar por todo ello:</a:t>
            </a:r>
          </a:p>
          <a:p>
            <a:pPr marL="342900" indent="-342900" algn="l">
              <a:spcBef>
                <a:spcPct val="50000"/>
              </a:spcBef>
              <a:buFontTx/>
              <a:buAutoNum type="arabicPeriod"/>
            </a:pPr>
            <a:r>
              <a:rPr lang="es-ES" sz="2000"/>
              <a:t>ARRITMIAS</a:t>
            </a:r>
          </a:p>
          <a:p>
            <a:pPr marL="342900" indent="-342900" algn="l">
              <a:spcBef>
                <a:spcPct val="50000"/>
              </a:spcBef>
              <a:buFontTx/>
              <a:buAutoNum type="arabicPeriod"/>
            </a:pPr>
            <a:r>
              <a:rPr lang="es-ES" sz="2000"/>
              <a:t>VASOCONSTRICCION</a:t>
            </a:r>
          </a:p>
          <a:p>
            <a:pPr marL="342900" indent="-342900" algn="l">
              <a:spcBef>
                <a:spcPct val="50000"/>
              </a:spcBef>
              <a:buFontTx/>
              <a:buAutoNum type="arabicPeriod"/>
            </a:pPr>
            <a:r>
              <a:rPr lang="es-ES" sz="2000"/>
              <a:t>CARDIOTOXICIDAD</a:t>
            </a:r>
          </a:p>
          <a:p>
            <a:pPr marL="342900" indent="-342900" algn="l">
              <a:spcBef>
                <a:spcPct val="50000"/>
              </a:spcBef>
            </a:pPr>
            <a:r>
              <a:rPr lang="es-ES"/>
              <a:t>Otro factor importante</a:t>
            </a:r>
            <a:r>
              <a:rPr lang="es-ES" sz="2400"/>
              <a:t> </a:t>
            </a:r>
            <a:r>
              <a:rPr lang="es-ES"/>
              <a:t>es el </a:t>
            </a:r>
            <a:r>
              <a:rPr lang="es-ES" b="1"/>
              <a:t>aumento del tiempo de circulación</a:t>
            </a:r>
            <a:r>
              <a:rPr lang="es-ES"/>
              <a:t> sanguínea pulmón-carótida en pacientes con IC, con </a:t>
            </a:r>
            <a:r>
              <a:rPr lang="es-ES" b="1"/>
              <a:t>retraso</a:t>
            </a:r>
            <a:r>
              <a:rPr lang="es-ES"/>
              <a:t> en la información enviada al </a:t>
            </a:r>
            <a:r>
              <a:rPr lang="es-ES" b="1"/>
              <a:t>CENTRO RESPIRATORIO</a:t>
            </a:r>
            <a:r>
              <a:rPr lang="es-ES"/>
              <a:t> en referencia a cambio de presiones parciales de gases del lecho vascular pulmonar. Y esto explicaría la PARADOJA ENTRE NIVEL DE GASES SANGUINEOS Y LOS PERIODOS DE HIPERAPNEA Y APNEA-HIPOAPNEA</a:t>
            </a:r>
          </a:p>
        </p:txBody>
      </p:sp>
      <p:sp>
        <p:nvSpPr>
          <p:cNvPr id="18435" name="AutoShape 7"/>
          <p:cNvSpPr>
            <a:spLocks noChangeArrowheads="1"/>
          </p:cNvSpPr>
          <p:nvPr/>
        </p:nvSpPr>
        <p:spPr bwMode="auto">
          <a:xfrm>
            <a:off x="3851275" y="3644900"/>
            <a:ext cx="1512888" cy="792163"/>
          </a:xfrm>
          <a:custGeom>
            <a:avLst/>
            <a:gdLst>
              <a:gd name="T0" fmla="*/ 2147483647 w 21600"/>
              <a:gd name="T1" fmla="*/ 0 h 21600"/>
              <a:gd name="T2" fmla="*/ 0 w 21600"/>
              <a:gd name="T3" fmla="*/ 532729278 h 21600"/>
              <a:gd name="T4" fmla="*/ 2147483647 w 21600"/>
              <a:gd name="T5" fmla="*/ 1065457383 h 21600"/>
              <a:gd name="T6" fmla="*/ 2147483647 w 21600"/>
              <a:gd name="T7" fmla="*/ 532729278 h 21600"/>
              <a:gd name="T8" fmla="*/ 17694720 60000 65536"/>
              <a:gd name="T9" fmla="*/ 11796480 60000 65536"/>
              <a:gd name="T10" fmla="*/ 5898240 60000 65536"/>
              <a:gd name="T11" fmla="*/ 0 60000 65536"/>
              <a:gd name="T12" fmla="*/ 3375 w 21600"/>
              <a:gd name="T13" fmla="*/ 5411 h 21600"/>
              <a:gd name="T14" fmla="*/ 18230 w 21600"/>
              <a:gd name="T15" fmla="*/ 16189 h 21600"/>
            </a:gdLst>
            <a:ahLst/>
            <a:cxnLst>
              <a:cxn ang="T8">
                <a:pos x="T0" y="T1"/>
              </a:cxn>
              <a:cxn ang="T9">
                <a:pos x="T2" y="T3"/>
              </a:cxn>
              <a:cxn ang="T10">
                <a:pos x="T4" y="T5"/>
              </a:cxn>
              <a:cxn ang="T11">
                <a:pos x="T6" y="T7"/>
              </a:cxn>
            </a:cxnLst>
            <a:rect l="T12" t="T13" r="T14" b="T15"/>
            <a:pathLst>
              <a:path w="21600" h="21600">
                <a:moveTo>
                  <a:pt x="14846" y="0"/>
                </a:moveTo>
                <a:lnTo>
                  <a:pt x="14846" y="5411"/>
                </a:lnTo>
                <a:lnTo>
                  <a:pt x="3375" y="5411"/>
                </a:lnTo>
                <a:lnTo>
                  <a:pt x="3375" y="16189"/>
                </a:lnTo>
                <a:lnTo>
                  <a:pt x="14846" y="16189"/>
                </a:lnTo>
                <a:lnTo>
                  <a:pt x="14846" y="21600"/>
                </a:lnTo>
                <a:lnTo>
                  <a:pt x="21600" y="10800"/>
                </a:lnTo>
                <a:lnTo>
                  <a:pt x="14846" y="0"/>
                </a:lnTo>
                <a:close/>
              </a:path>
              <a:path w="21600" h="21600">
                <a:moveTo>
                  <a:pt x="1350" y="5411"/>
                </a:moveTo>
                <a:lnTo>
                  <a:pt x="1350" y="16189"/>
                </a:lnTo>
                <a:lnTo>
                  <a:pt x="2700" y="16189"/>
                </a:lnTo>
                <a:lnTo>
                  <a:pt x="2700" y="5411"/>
                </a:lnTo>
                <a:lnTo>
                  <a:pt x="1350" y="5411"/>
                </a:lnTo>
                <a:close/>
              </a:path>
              <a:path w="21600" h="21600">
                <a:moveTo>
                  <a:pt x="0" y="5411"/>
                </a:moveTo>
                <a:lnTo>
                  <a:pt x="0" y="16189"/>
                </a:lnTo>
                <a:lnTo>
                  <a:pt x="675" y="16189"/>
                </a:lnTo>
                <a:lnTo>
                  <a:pt x="675" y="5411"/>
                </a:lnTo>
                <a:lnTo>
                  <a:pt x="0" y="5411"/>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8436" name="AutoShape 8"/>
          <p:cNvSpPr>
            <a:spLocks noChangeArrowheads="1"/>
          </p:cNvSpPr>
          <p:nvPr/>
        </p:nvSpPr>
        <p:spPr bwMode="auto">
          <a:xfrm>
            <a:off x="5795963" y="2708275"/>
            <a:ext cx="3348037" cy="2447925"/>
          </a:xfrm>
          <a:prstGeom prst="irregularSeal2">
            <a:avLst/>
          </a:prstGeom>
          <a:solidFill>
            <a:schemeClr val="accent1"/>
          </a:solidFill>
          <a:ln w="9525">
            <a:solidFill>
              <a:schemeClr val="tx1"/>
            </a:solidFill>
            <a:miter lim="800000"/>
            <a:headEnd/>
            <a:tailEnd/>
          </a:ln>
        </p:spPr>
        <p:txBody>
          <a:bodyPr wrap="none" anchor="ctr"/>
          <a:lstStyle/>
          <a:p>
            <a:r>
              <a:rPr lang="es-ES"/>
              <a:t>NIVELES DE CO2</a:t>
            </a:r>
          </a:p>
        </p:txBody>
      </p:sp>
      <p:sp>
        <p:nvSpPr>
          <p:cNvPr id="18437" name="Line 9"/>
          <p:cNvSpPr>
            <a:spLocks noChangeShapeType="1"/>
          </p:cNvSpPr>
          <p:nvPr/>
        </p:nvSpPr>
        <p:spPr bwMode="auto">
          <a:xfrm>
            <a:off x="3419475" y="549275"/>
            <a:ext cx="0" cy="288925"/>
          </a:xfrm>
          <a:prstGeom prst="line">
            <a:avLst/>
          </a:prstGeom>
          <a:noFill/>
          <a:ln w="9525">
            <a:solidFill>
              <a:schemeClr val="tx1"/>
            </a:solidFill>
            <a:round/>
            <a:headEnd/>
            <a:tailEnd type="triangle" w="med" len="med"/>
          </a:ln>
        </p:spPr>
        <p:txBody>
          <a:bodyPr/>
          <a:lstStyle/>
          <a:p>
            <a:endParaRPr lang="es-ES"/>
          </a:p>
        </p:txBody>
      </p:sp>
      <p:sp>
        <p:nvSpPr>
          <p:cNvPr id="18438" name="Line 10"/>
          <p:cNvSpPr>
            <a:spLocks noChangeShapeType="1"/>
          </p:cNvSpPr>
          <p:nvPr/>
        </p:nvSpPr>
        <p:spPr bwMode="auto">
          <a:xfrm flipV="1">
            <a:off x="6156325" y="476250"/>
            <a:ext cx="0" cy="360363"/>
          </a:xfrm>
          <a:prstGeom prst="line">
            <a:avLst/>
          </a:prstGeom>
          <a:noFill/>
          <a:ln w="9525">
            <a:solidFill>
              <a:schemeClr val="tx1"/>
            </a:solidFill>
            <a:round/>
            <a:headEnd/>
            <a:tailEnd type="triangle" w="med" len="med"/>
          </a:ln>
        </p:spPr>
        <p:txBody>
          <a:bodyPr/>
          <a:lstStyle/>
          <a:p>
            <a:endParaRPr lang="es-ES"/>
          </a:p>
        </p:txBody>
      </p:sp>
      <p:sp>
        <p:nvSpPr>
          <p:cNvPr id="18439" name="Line 11"/>
          <p:cNvSpPr>
            <a:spLocks noChangeShapeType="1"/>
          </p:cNvSpPr>
          <p:nvPr/>
        </p:nvSpPr>
        <p:spPr bwMode="auto">
          <a:xfrm>
            <a:off x="8027988" y="549275"/>
            <a:ext cx="0" cy="360363"/>
          </a:xfrm>
          <a:prstGeom prst="line">
            <a:avLst/>
          </a:prstGeom>
          <a:noFill/>
          <a:ln w="9525">
            <a:solidFill>
              <a:schemeClr val="tx1"/>
            </a:solidFill>
            <a:round/>
            <a:headEnd/>
            <a:tailEnd type="triangle" w="med" len="med"/>
          </a:ln>
        </p:spPr>
        <p:txBody>
          <a:bodyPr/>
          <a:lstStyle/>
          <a:p>
            <a:endParaRPr lang="es-ES"/>
          </a:p>
        </p:txBody>
      </p:sp>
      <p:sp>
        <p:nvSpPr>
          <p:cNvPr id="18440" name="Line 12"/>
          <p:cNvSpPr>
            <a:spLocks noChangeShapeType="1"/>
          </p:cNvSpPr>
          <p:nvPr/>
        </p:nvSpPr>
        <p:spPr bwMode="auto">
          <a:xfrm>
            <a:off x="5148263" y="1125538"/>
            <a:ext cx="0" cy="358775"/>
          </a:xfrm>
          <a:prstGeom prst="line">
            <a:avLst/>
          </a:prstGeom>
          <a:noFill/>
          <a:ln w="9525">
            <a:solidFill>
              <a:schemeClr val="tx1"/>
            </a:solidFill>
            <a:round/>
            <a:headEnd/>
            <a:tailEnd type="triangle" w="med" len="med"/>
          </a:ln>
        </p:spPr>
        <p:txBody>
          <a:bodyPr/>
          <a:lstStyle/>
          <a:p>
            <a:endParaRPr lang="es-ES"/>
          </a:p>
        </p:txBody>
      </p:sp>
      <p:sp>
        <p:nvSpPr>
          <p:cNvPr id="18441" name="Line 13"/>
          <p:cNvSpPr>
            <a:spLocks noChangeShapeType="1"/>
          </p:cNvSpPr>
          <p:nvPr/>
        </p:nvSpPr>
        <p:spPr bwMode="auto">
          <a:xfrm flipH="1" flipV="1">
            <a:off x="7019925" y="1125538"/>
            <a:ext cx="0" cy="287337"/>
          </a:xfrm>
          <a:prstGeom prst="line">
            <a:avLst/>
          </a:prstGeom>
          <a:noFill/>
          <a:ln w="9525">
            <a:solidFill>
              <a:schemeClr val="tx1"/>
            </a:solidFill>
            <a:round/>
            <a:headEnd/>
            <a:tailEnd type="triangle" w="med" len="med"/>
          </a:ln>
        </p:spPr>
        <p:txBody>
          <a:bodyPr/>
          <a:lstStyle/>
          <a:p>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395288" y="692150"/>
            <a:ext cx="8507412" cy="4608513"/>
          </a:xfrm>
        </p:spPr>
        <p:txBody>
          <a:bodyPr/>
          <a:lstStyle/>
          <a:p>
            <a:pPr eaLnBrk="1" hangingPunct="1">
              <a:buFont typeface="Wingdings" pitchFamily="2" charset="2"/>
              <a:buNone/>
            </a:pPr>
            <a:r>
              <a:rPr lang="es-ES" sz="2800" smtClean="0"/>
              <a:t>Una respiración de Cheyne-Stokes de patrón estable es un signo pronóstico relativamente bueno, y, por regla general, implica que todavía no se ha producido una lesión permanente en el tronco cerebral.</a:t>
            </a:r>
          </a:p>
          <a:p>
            <a:pPr eaLnBrk="1" hangingPunct="1">
              <a:buFont typeface="Wingdings" pitchFamily="2" charset="2"/>
              <a:buNone/>
            </a:pPr>
            <a:endParaRPr lang="es-ES" sz="2800" smtClean="0"/>
          </a:p>
          <a:p>
            <a:pPr eaLnBrk="1" hangingPunct="1">
              <a:buFont typeface="Wingdings" pitchFamily="2" charset="2"/>
              <a:buNone/>
            </a:pPr>
            <a:r>
              <a:rPr lang="es-ES" sz="2800" smtClean="0"/>
              <a:t>Sin embargo el paso de una respiración de este tipo a las que vamos a describir a continuación debe considerarse como un signo de empeoramiento.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1196975"/>
            <a:ext cx="9144000" cy="5256213"/>
          </a:xfrm>
        </p:spPr>
        <p:txBody>
          <a:bodyPr/>
          <a:lstStyle/>
          <a:p>
            <a:pPr eaLnBrk="1" hangingPunct="1">
              <a:buFont typeface="Wingdings" pitchFamily="2" charset="2"/>
              <a:buNone/>
            </a:pPr>
            <a:r>
              <a:rPr lang="es-ES" sz="2400" smtClean="0"/>
              <a:t>Tiene un </a:t>
            </a:r>
            <a:r>
              <a:rPr lang="es-ES" sz="2400" b="1" u="sng" smtClean="0"/>
              <a:t>ritmo y frecuencia irregulares</a:t>
            </a:r>
            <a:r>
              <a:rPr lang="es-ES" sz="2400" smtClean="0"/>
              <a:t> y normalmente esta causada por lesiones bulbares. La combinación de respiración atáxica y parálisis bilateral del VI par craneal, es un signo de aviso de compresión inminente del tronco cerebral, causada por la presencia de una lesión expansiva en la fosa posterior. Este signo es importante puesto que la compresión del tronco cerebral, puede causar una brusca desaparición de la respiración o de la presión arterial. La respiración atáxica y la respiración jadeante son signos de lesión del tronco cerebral inferior que, con frecuencia, anuncian una muerte inminente del paciente.</a:t>
            </a:r>
          </a:p>
        </p:txBody>
      </p:sp>
      <p:pic>
        <p:nvPicPr>
          <p:cNvPr id="20483" name="Picture 4"/>
          <p:cNvPicPr>
            <a:picLocks noChangeAspect="1" noChangeArrowheads="1"/>
          </p:cNvPicPr>
          <p:nvPr/>
        </p:nvPicPr>
        <p:blipFill>
          <a:blip r:embed="rId3"/>
          <a:srcRect/>
          <a:stretch>
            <a:fillRect/>
          </a:stretch>
        </p:blipFill>
        <p:spPr bwMode="auto">
          <a:xfrm>
            <a:off x="1908175" y="5229225"/>
            <a:ext cx="6121400" cy="1057275"/>
          </a:xfrm>
          <a:prstGeom prst="rect">
            <a:avLst/>
          </a:prstGeom>
          <a:noFill/>
          <a:ln w="9525">
            <a:noFill/>
            <a:miter lim="800000"/>
            <a:headEnd/>
            <a:tailEnd/>
          </a:ln>
        </p:spPr>
      </p:pic>
      <p:sp>
        <p:nvSpPr>
          <p:cNvPr id="20484" name="Text Box 6"/>
          <p:cNvSpPr txBox="1">
            <a:spLocks noChangeArrowheads="1"/>
          </p:cNvSpPr>
          <p:nvPr/>
        </p:nvSpPr>
        <p:spPr bwMode="auto">
          <a:xfrm>
            <a:off x="755650" y="404813"/>
            <a:ext cx="7200900" cy="579437"/>
          </a:xfrm>
          <a:prstGeom prst="rect">
            <a:avLst/>
          </a:prstGeom>
          <a:noFill/>
          <a:ln w="9525">
            <a:noFill/>
            <a:miter lim="800000"/>
            <a:headEnd/>
            <a:tailEnd/>
          </a:ln>
        </p:spPr>
        <p:txBody>
          <a:bodyPr>
            <a:spAutoFit/>
          </a:bodyPr>
          <a:lstStyle/>
          <a:p>
            <a:pPr algn="l">
              <a:spcBef>
                <a:spcPct val="50000"/>
              </a:spcBef>
            </a:pPr>
            <a:r>
              <a:rPr lang="es-ES" sz="3200" u="sng"/>
              <a:t>3.-Respiración atáxica o de Biot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250825" y="1412875"/>
            <a:ext cx="8675688" cy="5113338"/>
          </a:xfrm>
        </p:spPr>
        <p:txBody>
          <a:bodyPr/>
          <a:lstStyle/>
          <a:p>
            <a:pPr eaLnBrk="1" hangingPunct="1">
              <a:lnSpc>
                <a:spcPct val="80000"/>
              </a:lnSpc>
              <a:buFont typeface="Wingdings" pitchFamily="2" charset="2"/>
              <a:buNone/>
            </a:pPr>
            <a:r>
              <a:rPr lang="es-ES" sz="2000" smtClean="0"/>
              <a:t>La respiración neurógena central es rápida (40-70 respiraciones/minuto) y, por lo general, se debe a lesiones tegmentarias de la zona central de la protuberancia situadas justo por delante de acueducto o del cuarto ventrículo.</a:t>
            </a:r>
          </a:p>
          <a:p>
            <a:pPr eaLnBrk="1" hangingPunct="1">
              <a:lnSpc>
                <a:spcPct val="80000"/>
              </a:lnSpc>
              <a:buFont typeface="Wingdings" pitchFamily="2" charset="2"/>
              <a:buNone/>
            </a:pPr>
            <a:endParaRPr lang="es-ES" sz="2800" smtClean="0"/>
          </a:p>
          <a:p>
            <a:pPr eaLnBrk="1" hangingPunct="1">
              <a:lnSpc>
                <a:spcPct val="80000"/>
              </a:lnSpc>
              <a:buFont typeface="Wingdings" pitchFamily="2" charset="2"/>
              <a:buNone/>
            </a:pPr>
            <a:endParaRPr lang="es-ES" smtClean="0"/>
          </a:p>
          <a:p>
            <a:pPr eaLnBrk="1" hangingPunct="1">
              <a:lnSpc>
                <a:spcPct val="80000"/>
              </a:lnSpc>
              <a:buFont typeface="Wingdings" pitchFamily="2" charset="2"/>
              <a:buNone/>
            </a:pPr>
            <a:r>
              <a:rPr lang="es-ES" sz="2000" smtClean="0"/>
              <a:t>También llamada respiración de Kussmaul, esta  es profunda, regular, y se observa en pacientes con acidosis metabólica, un ejemplo es lo que ocurre en paciente con:</a:t>
            </a:r>
          </a:p>
          <a:p>
            <a:pPr eaLnBrk="1" hangingPunct="1">
              <a:lnSpc>
                <a:spcPct val="80000"/>
              </a:lnSpc>
              <a:buFont typeface="Wingdings" pitchFamily="2" charset="2"/>
              <a:buNone/>
            </a:pPr>
            <a:endParaRPr lang="es-ES" sz="2000" smtClean="0"/>
          </a:p>
          <a:p>
            <a:pPr eaLnBrk="1" hangingPunct="1">
              <a:lnSpc>
                <a:spcPct val="80000"/>
              </a:lnSpc>
              <a:buFont typeface="Wingdings" pitchFamily="2" charset="2"/>
              <a:buNone/>
            </a:pPr>
            <a:r>
              <a:rPr lang="es-ES" sz="2000" smtClean="0"/>
              <a:t>“CETOACIDOSIS DIABETICA”</a:t>
            </a:r>
          </a:p>
          <a:p>
            <a:pPr eaLnBrk="1" hangingPunct="1">
              <a:lnSpc>
                <a:spcPct val="80000"/>
              </a:lnSpc>
              <a:buFont typeface="Wingdings" pitchFamily="2" charset="2"/>
              <a:buNone/>
            </a:pPr>
            <a:endParaRPr lang="es-ES" sz="2000" smtClean="0"/>
          </a:p>
          <a:p>
            <a:pPr eaLnBrk="1" hangingPunct="1">
              <a:lnSpc>
                <a:spcPct val="80000"/>
              </a:lnSpc>
            </a:pPr>
            <a:r>
              <a:rPr lang="es-ES" sz="1800" smtClean="0"/>
              <a:t>El pH tiende a disminuir </a:t>
            </a:r>
          </a:p>
          <a:p>
            <a:pPr eaLnBrk="1" hangingPunct="1">
              <a:lnSpc>
                <a:spcPct val="80000"/>
              </a:lnSpc>
            </a:pPr>
            <a:r>
              <a:rPr lang="es-ES" sz="1800" smtClean="0"/>
              <a:t>El fenómeno inicial es la retención de CO</a:t>
            </a:r>
            <a:r>
              <a:rPr lang="es-ES" sz="1800" baseline="-25000" smtClean="0"/>
              <a:t>2</a:t>
            </a:r>
            <a:r>
              <a:rPr lang="es-ES" sz="1800" smtClean="0"/>
              <a:t> que esta aumentado</a:t>
            </a:r>
          </a:p>
          <a:p>
            <a:pPr eaLnBrk="1" hangingPunct="1">
              <a:lnSpc>
                <a:spcPct val="80000"/>
              </a:lnSpc>
              <a:buFont typeface="Wingdings" pitchFamily="2" charset="2"/>
              <a:buNone/>
            </a:pPr>
            <a:r>
              <a:rPr lang="es-ES" sz="1800" smtClean="0"/>
              <a:t>                CO</a:t>
            </a:r>
            <a:r>
              <a:rPr lang="es-ES" sz="1800" baseline="-25000" smtClean="0"/>
              <a:t>2</a:t>
            </a:r>
            <a:r>
              <a:rPr lang="es-ES" sz="1800" smtClean="0"/>
              <a:t> + H</a:t>
            </a:r>
            <a:r>
              <a:rPr lang="es-ES" sz="1800" baseline="-25000" smtClean="0"/>
              <a:t>2</a:t>
            </a:r>
            <a:r>
              <a:rPr lang="es-ES" sz="1800" smtClean="0"/>
              <a:t>O ↔ H</a:t>
            </a:r>
            <a:r>
              <a:rPr lang="es-ES" sz="1800" baseline="-25000" smtClean="0"/>
              <a:t>2</a:t>
            </a:r>
            <a:r>
              <a:rPr lang="es-ES" sz="1800" smtClean="0"/>
              <a:t>CO</a:t>
            </a:r>
            <a:r>
              <a:rPr lang="es-ES" sz="1800" baseline="-25000" smtClean="0"/>
              <a:t>3</a:t>
            </a:r>
            <a:r>
              <a:rPr lang="es-ES" sz="1800" smtClean="0"/>
              <a:t> ↔ H</a:t>
            </a:r>
            <a:r>
              <a:rPr lang="es-ES" sz="1800" baseline="30000" smtClean="0"/>
              <a:t>+</a:t>
            </a:r>
            <a:r>
              <a:rPr lang="es-ES" sz="1800" smtClean="0"/>
              <a:t> + HCO</a:t>
            </a:r>
            <a:r>
              <a:rPr lang="es-ES" sz="1800" baseline="30000" smtClean="0"/>
              <a:t>-</a:t>
            </a:r>
            <a:r>
              <a:rPr lang="es-ES" sz="1800" baseline="-25000" smtClean="0"/>
              <a:t>3</a:t>
            </a:r>
          </a:p>
          <a:p>
            <a:pPr eaLnBrk="1" hangingPunct="1">
              <a:lnSpc>
                <a:spcPct val="80000"/>
              </a:lnSpc>
            </a:pPr>
            <a:r>
              <a:rPr lang="es-ES" sz="1800" smtClean="0"/>
              <a:t>Días después se produce la compensación renal reteniendo HCO</a:t>
            </a:r>
            <a:r>
              <a:rPr lang="es-ES" sz="1800" baseline="30000" smtClean="0"/>
              <a:t>-</a:t>
            </a:r>
            <a:r>
              <a:rPr lang="es-ES" sz="1800" baseline="-25000" smtClean="0"/>
              <a:t>3 </a:t>
            </a:r>
            <a:r>
              <a:rPr lang="es-ES" sz="1800" smtClean="0"/>
              <a:t>para compensar la acidosis</a:t>
            </a:r>
          </a:p>
        </p:txBody>
      </p:sp>
      <p:pic>
        <p:nvPicPr>
          <p:cNvPr id="21507" name="Picture 4"/>
          <p:cNvPicPr>
            <a:picLocks noChangeAspect="1" noChangeArrowheads="1"/>
          </p:cNvPicPr>
          <p:nvPr/>
        </p:nvPicPr>
        <p:blipFill>
          <a:blip r:embed="rId3"/>
          <a:srcRect/>
          <a:stretch>
            <a:fillRect/>
          </a:stretch>
        </p:blipFill>
        <p:spPr bwMode="auto">
          <a:xfrm>
            <a:off x="2195513" y="2349500"/>
            <a:ext cx="4968875" cy="889000"/>
          </a:xfrm>
          <a:prstGeom prst="rect">
            <a:avLst/>
          </a:prstGeom>
          <a:noFill/>
          <a:ln w="9525">
            <a:noFill/>
            <a:miter lim="800000"/>
            <a:headEnd/>
            <a:tailEnd/>
          </a:ln>
        </p:spPr>
      </p:pic>
      <p:sp>
        <p:nvSpPr>
          <p:cNvPr id="21508" name="Text Box 6"/>
          <p:cNvSpPr txBox="1">
            <a:spLocks noChangeArrowheads="1"/>
          </p:cNvSpPr>
          <p:nvPr/>
        </p:nvSpPr>
        <p:spPr bwMode="auto">
          <a:xfrm>
            <a:off x="250825" y="404813"/>
            <a:ext cx="8604250" cy="1066800"/>
          </a:xfrm>
          <a:prstGeom prst="rect">
            <a:avLst/>
          </a:prstGeom>
          <a:noFill/>
          <a:ln w="9525">
            <a:noFill/>
            <a:miter lim="800000"/>
            <a:headEnd/>
            <a:tailEnd/>
          </a:ln>
        </p:spPr>
        <p:txBody>
          <a:bodyPr>
            <a:spAutoFit/>
          </a:bodyPr>
          <a:lstStyle/>
          <a:p>
            <a:pPr algn="l">
              <a:spcBef>
                <a:spcPct val="50000"/>
              </a:spcBef>
            </a:pPr>
            <a:r>
              <a:rPr lang="es-ES" sz="3200" u="sng"/>
              <a:t>4.-Respiración neurógena central: Respiración Kussmaul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739775"/>
          </a:xfrm>
        </p:spPr>
        <p:txBody>
          <a:bodyPr/>
          <a:lstStyle/>
          <a:p>
            <a:pPr eaLnBrk="1" hangingPunct="1"/>
            <a:r>
              <a:rPr lang="es-ES" sz="4000" u="sng" smtClean="0"/>
              <a:t>1.- Apnea del sueño</a:t>
            </a:r>
          </a:p>
        </p:txBody>
      </p:sp>
      <p:sp>
        <p:nvSpPr>
          <p:cNvPr id="4099" name="Rectangle 3"/>
          <p:cNvSpPr>
            <a:spLocks noGrp="1" noChangeArrowheads="1"/>
          </p:cNvSpPr>
          <p:nvPr>
            <p:ph type="body" idx="1"/>
          </p:nvPr>
        </p:nvSpPr>
        <p:spPr>
          <a:xfrm>
            <a:off x="323850" y="1125538"/>
            <a:ext cx="8569325" cy="5472112"/>
          </a:xfrm>
        </p:spPr>
        <p:txBody>
          <a:bodyPr/>
          <a:lstStyle/>
          <a:p>
            <a:pPr eaLnBrk="1" hangingPunct="1"/>
            <a:r>
              <a:rPr lang="es-ES" sz="2800" smtClean="0"/>
              <a:t>El termino “apnea” significa ausencia de respiración espontánea.</a:t>
            </a:r>
          </a:p>
          <a:p>
            <a:pPr eaLnBrk="1" hangingPunct="1"/>
            <a:r>
              <a:rPr lang="es-ES" sz="2800" smtClean="0"/>
              <a:t>Durante el sueño normal se producen apneas en todos los individuos.</a:t>
            </a:r>
          </a:p>
          <a:p>
            <a:pPr eaLnBrk="1" hangingPunct="1"/>
            <a:r>
              <a:rPr lang="es-ES" sz="2800" smtClean="0"/>
              <a:t>En los afectados por “apnea del sueño” hay un gran aumento en su frecuencia y duración, con un tiempo de duración de 10 seg. o más y entre 300 y 500 veces por la noche.</a:t>
            </a:r>
          </a:p>
          <a:p>
            <a:pPr eaLnBrk="1" hangingPunct="1"/>
            <a:r>
              <a:rPr lang="es-ES" sz="2800" smtClean="0"/>
              <a:t>Su causa puede ser por obstrucción de vía aérea superior “faringe” o por alteración del impulso respiratorio del sistema nervioso central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39750" y="333375"/>
            <a:ext cx="6697663" cy="579438"/>
          </a:xfrm>
          <a:prstGeom prst="rect">
            <a:avLst/>
          </a:prstGeom>
          <a:noFill/>
          <a:ln w="9525">
            <a:noFill/>
            <a:miter lim="800000"/>
            <a:headEnd/>
            <a:tailEnd/>
          </a:ln>
        </p:spPr>
        <p:txBody>
          <a:bodyPr>
            <a:spAutoFit/>
          </a:bodyPr>
          <a:lstStyle/>
          <a:p>
            <a:pPr algn="l">
              <a:spcBef>
                <a:spcPct val="50000"/>
              </a:spcBef>
            </a:pPr>
            <a:r>
              <a:rPr lang="es-ES" sz="3200" u="sng"/>
              <a:t>Cetoacidosis diabética</a:t>
            </a:r>
          </a:p>
        </p:txBody>
      </p:sp>
      <p:sp>
        <p:nvSpPr>
          <p:cNvPr id="22531" name="Text Box 5"/>
          <p:cNvSpPr txBox="1">
            <a:spLocks noChangeArrowheads="1"/>
          </p:cNvSpPr>
          <p:nvPr/>
        </p:nvSpPr>
        <p:spPr bwMode="auto">
          <a:xfrm>
            <a:off x="395288" y="1196975"/>
            <a:ext cx="7848600" cy="366713"/>
          </a:xfrm>
          <a:prstGeom prst="rect">
            <a:avLst/>
          </a:prstGeom>
          <a:noFill/>
          <a:ln w="9525">
            <a:noFill/>
            <a:miter lim="800000"/>
            <a:headEnd/>
            <a:tailEnd/>
          </a:ln>
        </p:spPr>
        <p:txBody>
          <a:bodyPr>
            <a:spAutoFit/>
          </a:bodyPr>
          <a:lstStyle/>
          <a:p>
            <a:pPr algn="l">
              <a:spcBef>
                <a:spcPct val="50000"/>
              </a:spcBef>
            </a:pPr>
            <a:endParaRPr lang="es-ES"/>
          </a:p>
        </p:txBody>
      </p:sp>
      <p:sp>
        <p:nvSpPr>
          <p:cNvPr id="22532" name="Rectangle 6"/>
          <p:cNvSpPr>
            <a:spLocks noChangeArrowheads="1"/>
          </p:cNvSpPr>
          <p:nvPr/>
        </p:nvSpPr>
        <p:spPr bwMode="auto">
          <a:xfrm>
            <a:off x="323850" y="923925"/>
            <a:ext cx="8820150" cy="5584825"/>
          </a:xfrm>
          <a:prstGeom prst="rect">
            <a:avLst/>
          </a:prstGeom>
          <a:solidFill>
            <a:srgbClr val="FFFFFF"/>
          </a:solidFill>
          <a:ln w="9525">
            <a:noFill/>
            <a:miter lim="800000"/>
            <a:headEnd/>
            <a:tailEnd/>
          </a:ln>
        </p:spPr>
        <p:txBody>
          <a:bodyPr anchor="ctr">
            <a:spAutoFit/>
          </a:bodyPr>
          <a:lstStyle/>
          <a:p>
            <a:pPr marL="342900" indent="-342900" algn="l"/>
            <a:r>
              <a:rPr lang="es-ES"/>
              <a:t>Es una </a:t>
            </a:r>
            <a:r>
              <a:rPr lang="es-ES" b="1"/>
              <a:t>complicación</a:t>
            </a:r>
            <a:r>
              <a:rPr lang="es-ES"/>
              <a:t> que ocurre en personas con diabetes y se da cuando el cuerpo no puede usar el azúcar (glucosa) como fuente de energía, debido a que no hay insulina o es insuficiente. </a:t>
            </a:r>
            <a:r>
              <a:rPr lang="es-ES" b="1"/>
              <a:t>Utilizando la grasa para obtener energía</a:t>
            </a:r>
            <a:r>
              <a:rPr lang="es-ES"/>
              <a:t>.</a:t>
            </a:r>
          </a:p>
          <a:p>
            <a:pPr marL="342900" indent="-342900" algn="l"/>
            <a:endParaRPr lang="es-ES"/>
          </a:p>
          <a:p>
            <a:pPr marL="342900" indent="-342900" algn="l"/>
            <a:r>
              <a:rPr lang="es-ES"/>
              <a:t>Los </a:t>
            </a:r>
            <a:r>
              <a:rPr lang="es-ES" b="1"/>
              <a:t>subproductos</a:t>
            </a:r>
            <a:r>
              <a:rPr lang="es-ES"/>
              <a:t> del metabolismo de las grasas, </a:t>
            </a:r>
            <a:r>
              <a:rPr lang="es-ES" b="1"/>
              <a:t>llamados cetonas</a:t>
            </a:r>
            <a:r>
              <a:rPr lang="es-ES"/>
              <a:t>, se acumulan en el cuerpo. </a:t>
            </a:r>
          </a:p>
          <a:p>
            <a:pPr marL="342900" indent="-342900" algn="l"/>
            <a:endParaRPr lang="es-ES"/>
          </a:p>
          <a:p>
            <a:pPr marL="342900" indent="-342900" algn="l"/>
            <a:r>
              <a:rPr lang="es-ES"/>
              <a:t>Las grasas se descomponen, aumentando los ácidos llamados cetonas y acumulándose en la sangre y la orina. En niveles altos, las cetonas son tóxicas. Esta afección se denomina cetoacidosis.</a:t>
            </a:r>
          </a:p>
          <a:p>
            <a:pPr marL="342900" indent="-342900" algn="l"/>
            <a:endParaRPr lang="es-ES"/>
          </a:p>
          <a:p>
            <a:pPr marL="342900" indent="-342900" algn="l"/>
            <a:r>
              <a:rPr lang="es-ES"/>
              <a:t>Los síntomas pueden abarcar:</a:t>
            </a:r>
          </a:p>
          <a:p>
            <a:pPr marL="342900" indent="-342900" algn="l"/>
            <a:endParaRPr lang="es-ES"/>
          </a:p>
          <a:p>
            <a:pPr marL="342900" indent="-342900" algn="l">
              <a:buFontTx/>
              <a:buAutoNum type="arabicPeriod"/>
            </a:pPr>
            <a:r>
              <a:rPr lang="es-ES" u="sng">
                <a:hlinkClick r:id="rId3"/>
              </a:rPr>
              <a:t>Respiración acelerada</a:t>
            </a:r>
            <a:r>
              <a:rPr lang="es-ES"/>
              <a:t> y profunda</a:t>
            </a:r>
          </a:p>
          <a:p>
            <a:pPr marL="342900" indent="-342900" algn="l">
              <a:buFontTx/>
              <a:buAutoNum type="arabicPeriod"/>
            </a:pPr>
            <a:r>
              <a:rPr lang="es-ES"/>
              <a:t>Resequedad en la boca y la piel</a:t>
            </a:r>
          </a:p>
          <a:p>
            <a:pPr marL="342900" indent="-342900" algn="l">
              <a:buFontTx/>
              <a:buAutoNum type="arabicPeriod"/>
            </a:pPr>
            <a:r>
              <a:rPr lang="es-ES"/>
              <a:t>Enrojecimiento de la cara</a:t>
            </a:r>
          </a:p>
          <a:p>
            <a:pPr marL="342900" indent="-342900" algn="l">
              <a:buFontTx/>
              <a:buAutoNum type="arabicPeriod"/>
            </a:pPr>
            <a:r>
              <a:rPr lang="es-ES"/>
              <a:t>Aliento a frutas</a:t>
            </a:r>
          </a:p>
          <a:p>
            <a:pPr marL="342900" indent="-342900" algn="l">
              <a:buFontTx/>
              <a:buAutoNum type="arabicPeriod"/>
            </a:pPr>
            <a:r>
              <a:rPr lang="es-ES"/>
              <a:t>Náuseas y vómitos</a:t>
            </a:r>
          </a:p>
          <a:p>
            <a:pPr marL="342900" indent="-342900" algn="l">
              <a:buFontTx/>
              <a:buAutoNum type="arabicPeriod"/>
            </a:pPr>
            <a:r>
              <a:rPr lang="es-ES"/>
              <a:t>Dolor de estómago</a:t>
            </a:r>
          </a:p>
          <a:p>
            <a:pPr marL="342900" indent="-342900" algn="l"/>
            <a:endParaRPr lang="es-ES"/>
          </a:p>
        </p:txBody>
      </p:sp>
      <p:sp>
        <p:nvSpPr>
          <p:cNvPr id="22533" name="Text Box 7"/>
          <p:cNvSpPr txBox="1">
            <a:spLocks noChangeArrowheads="1"/>
          </p:cNvSpPr>
          <p:nvPr/>
        </p:nvSpPr>
        <p:spPr bwMode="auto">
          <a:xfrm>
            <a:off x="5003800" y="3933825"/>
            <a:ext cx="3600450" cy="2701925"/>
          </a:xfrm>
          <a:prstGeom prst="rect">
            <a:avLst/>
          </a:prstGeom>
          <a:noFill/>
          <a:ln w="9525">
            <a:noFill/>
            <a:miter lim="800000"/>
            <a:headEnd/>
            <a:tailEnd/>
          </a:ln>
        </p:spPr>
        <p:txBody>
          <a:bodyPr>
            <a:spAutoFit/>
          </a:bodyPr>
          <a:lstStyle/>
          <a:p>
            <a:pPr marL="342900" indent="-342900" algn="l"/>
            <a:r>
              <a:rPr lang="es-ES"/>
              <a:t>Posibles complicaciones: </a:t>
            </a:r>
          </a:p>
          <a:p>
            <a:pPr marL="342900" indent="-342900" algn="l"/>
            <a:endParaRPr lang="es-ES"/>
          </a:p>
          <a:p>
            <a:pPr marL="342900" indent="-342900" algn="l"/>
            <a:r>
              <a:rPr lang="es-ES"/>
              <a:t>1.  Acumulación de líquido en el cerebro (edema cerebral)</a:t>
            </a:r>
          </a:p>
          <a:p>
            <a:pPr marL="342900" indent="-342900" algn="l"/>
            <a:r>
              <a:rPr lang="es-ES"/>
              <a:t>2.  </a:t>
            </a:r>
            <a:r>
              <a:rPr lang="es-ES" u="sng">
                <a:hlinkClick r:id="rId4"/>
              </a:rPr>
              <a:t>Ataque cardíaco</a:t>
            </a:r>
            <a:r>
              <a:rPr lang="es-ES"/>
              <a:t> y muerte del tejido intestinal debido a una presión arterial baja</a:t>
            </a:r>
          </a:p>
          <a:p>
            <a:pPr marL="342900" indent="-342900" algn="l"/>
            <a:r>
              <a:rPr lang="es-ES"/>
              <a:t>3.  Insuficiencia Renal</a:t>
            </a:r>
          </a:p>
          <a:p>
            <a:pPr marL="342900" indent="-342900" algn="l">
              <a:spcBef>
                <a:spcPct val="50000"/>
              </a:spcBef>
              <a:buFontTx/>
              <a:buChar char="•"/>
            </a:pP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260350"/>
            <a:ext cx="8229600" cy="1371600"/>
          </a:xfrm>
        </p:spPr>
        <p:txBody>
          <a:bodyPr/>
          <a:lstStyle/>
          <a:p>
            <a:pPr eaLnBrk="1" hangingPunct="1"/>
            <a:r>
              <a:rPr lang="es-ES" smtClean="0"/>
              <a:t>CETOACIDOSIS DIABETICA</a:t>
            </a:r>
          </a:p>
        </p:txBody>
      </p:sp>
      <p:pic>
        <p:nvPicPr>
          <p:cNvPr id="4" name="Dyspnmbolique de Kussmaul.avi">
            <a:hlinkClick r:id="" action="ppaction://media"/>
          </p:cNvPr>
          <p:cNvPicPr>
            <a:picLocks noRot="1" noChangeAspect="1"/>
          </p:cNvPicPr>
          <p:nvPr>
            <a:videoFile r:link="rId1"/>
          </p:nvPr>
        </p:nvPicPr>
        <p:blipFill>
          <a:blip r:embed="rId4"/>
          <a:srcRect/>
          <a:stretch>
            <a:fillRect/>
          </a:stretch>
        </p:blipFill>
        <p:spPr bwMode="auto">
          <a:xfrm>
            <a:off x="1428750" y="1928813"/>
            <a:ext cx="6321425"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620713"/>
            <a:ext cx="9144000" cy="6237287"/>
          </a:xfrm>
        </p:spPr>
        <p:txBody>
          <a:bodyPr/>
          <a:lstStyle/>
          <a:p>
            <a:pPr eaLnBrk="1" hangingPunct="1">
              <a:buFont typeface="Wingdings" pitchFamily="2" charset="2"/>
              <a:buNone/>
            </a:pPr>
            <a:r>
              <a:rPr lang="es-ES" sz="2400" smtClean="0"/>
              <a:t>En la respiración apnéustica el paciente coge aire durante bastante tiempo, y hace una pausa al llegar la inspiración completa, “PAUSA MANTENIDA EN APNEA PRECEDIENDO A CADA ESPIRACION” Esta causada por lesiones localizadas en la zona dorso-lateral de la mitad inferior de la protuberancia.</a:t>
            </a:r>
            <a:r>
              <a:rPr lang="es-ES" sz="2800" smtClean="0"/>
              <a:t> </a:t>
            </a:r>
          </a:p>
          <a:p>
            <a:pPr eaLnBrk="1" hangingPunct="1">
              <a:buFont typeface="Wingdings" pitchFamily="2" charset="2"/>
              <a:buNone/>
            </a:pPr>
            <a:endParaRPr lang="es-ES" sz="2800" smtClean="0"/>
          </a:p>
          <a:p>
            <a:pPr eaLnBrk="1" hangingPunct="1">
              <a:buFont typeface="Wingdings" pitchFamily="2" charset="2"/>
              <a:buNone/>
            </a:pPr>
            <a:endParaRPr lang="es-ES" smtClean="0"/>
          </a:p>
          <a:p>
            <a:pPr eaLnBrk="1" hangingPunct="1">
              <a:buFont typeface="Wingdings" pitchFamily="2" charset="2"/>
              <a:buNone/>
            </a:pPr>
            <a:r>
              <a:rPr lang="es-ES" sz="2400" smtClean="0"/>
              <a:t>En la respiración en accesos, cuyo origen se encuentra en una lesión medular alta, el paciente realiza unas respiraciones periódicas, con frecuencia y amplitud irregulares, así como pausas variables entre cada grupo de respiraciones. </a:t>
            </a:r>
          </a:p>
        </p:txBody>
      </p:sp>
      <p:pic>
        <p:nvPicPr>
          <p:cNvPr id="24579" name="Picture 4"/>
          <p:cNvPicPr>
            <a:picLocks noChangeAspect="1" noChangeArrowheads="1"/>
          </p:cNvPicPr>
          <p:nvPr/>
        </p:nvPicPr>
        <p:blipFill>
          <a:blip r:embed="rId3"/>
          <a:srcRect/>
          <a:stretch>
            <a:fillRect/>
          </a:stretch>
        </p:blipFill>
        <p:spPr bwMode="auto">
          <a:xfrm>
            <a:off x="1908175" y="2781300"/>
            <a:ext cx="4321175" cy="825500"/>
          </a:xfrm>
          <a:prstGeom prst="rect">
            <a:avLst/>
          </a:prstGeom>
          <a:noFill/>
          <a:ln w="9525">
            <a:noFill/>
            <a:miter lim="800000"/>
            <a:headEnd/>
            <a:tailEnd/>
          </a:ln>
        </p:spPr>
      </p:pic>
      <p:pic>
        <p:nvPicPr>
          <p:cNvPr id="24580" name="Picture 5"/>
          <p:cNvPicPr>
            <a:picLocks noChangeAspect="1" noChangeArrowheads="1"/>
          </p:cNvPicPr>
          <p:nvPr/>
        </p:nvPicPr>
        <p:blipFill>
          <a:blip r:embed="rId4"/>
          <a:srcRect/>
          <a:stretch>
            <a:fillRect/>
          </a:stretch>
        </p:blipFill>
        <p:spPr bwMode="auto">
          <a:xfrm>
            <a:off x="1908175" y="5300663"/>
            <a:ext cx="4176713" cy="85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04813"/>
            <a:ext cx="8229600" cy="922337"/>
          </a:xfrm>
        </p:spPr>
        <p:txBody>
          <a:bodyPr/>
          <a:lstStyle/>
          <a:p>
            <a:pPr eaLnBrk="1" hangingPunct="1"/>
            <a:r>
              <a:rPr lang="es-ES" u="sng" smtClean="0"/>
              <a:t>5.-Mal de Ondina</a:t>
            </a:r>
          </a:p>
        </p:txBody>
      </p:sp>
      <p:pic>
        <p:nvPicPr>
          <p:cNvPr id="25603" name="Picture 4"/>
          <p:cNvPicPr>
            <a:picLocks noChangeAspect="1" noChangeArrowheads="1"/>
          </p:cNvPicPr>
          <p:nvPr/>
        </p:nvPicPr>
        <p:blipFill>
          <a:blip r:embed="rId3"/>
          <a:srcRect/>
          <a:stretch>
            <a:fillRect/>
          </a:stretch>
        </p:blipFill>
        <p:spPr bwMode="auto">
          <a:xfrm>
            <a:off x="250825" y="1674813"/>
            <a:ext cx="5473700" cy="4495800"/>
          </a:xfrm>
          <a:prstGeom prst="rect">
            <a:avLst/>
          </a:prstGeom>
          <a:noFill/>
          <a:ln w="9525">
            <a:noFill/>
            <a:miter lim="800000"/>
            <a:headEnd/>
            <a:tailEnd/>
          </a:ln>
        </p:spPr>
      </p:pic>
      <p:sp>
        <p:nvSpPr>
          <p:cNvPr id="25604" name="Text Box 5"/>
          <p:cNvSpPr txBox="1">
            <a:spLocks noChangeArrowheads="1"/>
          </p:cNvSpPr>
          <p:nvPr/>
        </p:nvSpPr>
        <p:spPr bwMode="auto">
          <a:xfrm>
            <a:off x="5651500" y="1341438"/>
            <a:ext cx="3276600" cy="5216525"/>
          </a:xfrm>
          <a:prstGeom prst="rect">
            <a:avLst/>
          </a:prstGeom>
          <a:noFill/>
          <a:ln w="9525">
            <a:noFill/>
            <a:miter lim="800000"/>
            <a:headEnd/>
            <a:tailEnd/>
          </a:ln>
        </p:spPr>
        <p:txBody>
          <a:bodyPr>
            <a:spAutoFit/>
          </a:bodyPr>
          <a:lstStyle/>
          <a:p>
            <a:pPr algn="l" eaLnBrk="0" hangingPunct="0">
              <a:lnSpc>
                <a:spcPct val="80000"/>
              </a:lnSpc>
              <a:spcBef>
                <a:spcPct val="20000"/>
              </a:spcBef>
              <a:buFontTx/>
              <a:buChar char="•"/>
            </a:pPr>
            <a:r>
              <a:rPr lang="es-ES"/>
              <a:t>La enfermedad se le conoce como “</a:t>
            </a:r>
            <a:r>
              <a:rPr lang="es-ES" b="1"/>
              <a:t>La maldición de Ondina</a:t>
            </a:r>
            <a:r>
              <a:rPr lang="es-ES"/>
              <a:t>“</a:t>
            </a:r>
          </a:p>
          <a:p>
            <a:pPr algn="l" eaLnBrk="0" hangingPunct="0">
              <a:lnSpc>
                <a:spcPct val="80000"/>
              </a:lnSpc>
              <a:spcBef>
                <a:spcPct val="20000"/>
              </a:spcBef>
              <a:buFontTx/>
              <a:buChar char="•"/>
            </a:pPr>
            <a:r>
              <a:rPr lang="es-ES"/>
              <a:t>Quienes la sufren deben estar muy atentos a sus horas de sueño (¿qué contradictorio, no?) puesto que </a:t>
            </a:r>
            <a:r>
              <a:rPr lang="es-ES" b="1"/>
              <a:t>un simple descuido, puede llevarlos a una muerte segura</a:t>
            </a:r>
            <a:r>
              <a:rPr lang="es-ES"/>
              <a:t>, es decir un sueño del que jamás podrán despertar.</a:t>
            </a:r>
          </a:p>
          <a:p>
            <a:pPr algn="l" eaLnBrk="0" hangingPunct="0">
              <a:lnSpc>
                <a:spcPct val="80000"/>
              </a:lnSpc>
              <a:spcBef>
                <a:spcPct val="20000"/>
              </a:spcBef>
              <a:buFontTx/>
              <a:buChar char="•"/>
            </a:pPr>
            <a:r>
              <a:rPr lang="es-ES"/>
              <a:t> Así, dicho mal</a:t>
            </a:r>
            <a:r>
              <a:rPr lang="es-ES" b="1"/>
              <a:t> </a:t>
            </a:r>
            <a:r>
              <a:rPr lang="es-ES"/>
              <a:t>es consecuencia de una o varias </a:t>
            </a:r>
            <a:r>
              <a:rPr lang="es-ES" b="1" u="sng"/>
              <a:t>mutaciones del gen PHOX2B</a:t>
            </a:r>
            <a:r>
              <a:rPr lang="es-ES"/>
              <a:t>, de herencia autosómica dominante por lo que los mecanismos de la respiración involuntaria no funcionan de manera adecuada.</a:t>
            </a:r>
          </a:p>
          <a:p>
            <a:pPr algn="l">
              <a:spcBef>
                <a:spcPct val="50000"/>
              </a:spcBef>
            </a:pP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body" idx="1"/>
          </p:nvPr>
        </p:nvSpPr>
        <p:spPr>
          <a:xfrm>
            <a:off x="0" y="549275"/>
            <a:ext cx="9144000" cy="6570663"/>
          </a:xfrm>
          <a:noFill/>
        </p:spPr>
        <p:txBody>
          <a:bodyPr/>
          <a:lstStyle/>
          <a:p>
            <a:pPr eaLnBrk="1" hangingPunct="1">
              <a:lnSpc>
                <a:spcPct val="80000"/>
              </a:lnSpc>
            </a:pPr>
            <a:r>
              <a:rPr lang="es-ES" sz="2000" smtClean="0"/>
              <a:t>También hay persona a las que se les presenta una forma leve,  debido a que no puede dormir, se siente fatiga, dolores de cabeza, aumento del nivel de glóbulos rojos, entre otros. La forma más grave de dicho mal es cuando aparece desde el nacimiento y </a:t>
            </a:r>
            <a:r>
              <a:rPr lang="es-ES" sz="2000" b="1" smtClean="0"/>
              <a:t>la mayoría de los recién nacidos mueren sin saber si quiera la causa.</a:t>
            </a:r>
          </a:p>
          <a:p>
            <a:pPr eaLnBrk="1" hangingPunct="1">
              <a:lnSpc>
                <a:spcPct val="80000"/>
              </a:lnSpc>
              <a:buFont typeface="Wingdings" pitchFamily="2" charset="2"/>
              <a:buNone/>
            </a:pPr>
            <a:endParaRPr lang="es-ES" sz="2000" smtClean="0"/>
          </a:p>
          <a:p>
            <a:pPr eaLnBrk="1" hangingPunct="1">
              <a:lnSpc>
                <a:spcPct val="80000"/>
              </a:lnSpc>
            </a:pPr>
            <a:r>
              <a:rPr lang="es-ES" sz="2000" smtClean="0"/>
              <a:t>Durante el sueño de una persona normal, la respiración voluntaria deja de funcionar, y aparecen los mecanismos involuntarios de la respiración, los cuales toman la responsabilidad del cuerpo. Así, una persona que sufre </a:t>
            </a:r>
            <a:r>
              <a:rPr lang="es-ES" sz="2000" b="1" smtClean="0">
                <a:hlinkClick r:id="rId3"/>
              </a:rPr>
              <a:t>Hipoventilación alveolar primaria </a:t>
            </a:r>
            <a:r>
              <a:rPr lang="es-ES" sz="2000" smtClean="0"/>
              <a:t>tiene los mecanismos involuntarios trastocados por lo que ante una bajada de O</a:t>
            </a:r>
            <a:r>
              <a:rPr lang="es-ES" sz="2000" baseline="-25000" smtClean="0"/>
              <a:t>2</a:t>
            </a:r>
            <a:r>
              <a:rPr lang="es-ES" sz="2000" smtClean="0"/>
              <a:t> en la sangre, </a:t>
            </a:r>
            <a:r>
              <a:rPr lang="es-ES" sz="2000" b="1" smtClean="0"/>
              <a:t>no hay una repuesta contundente</a:t>
            </a:r>
            <a:r>
              <a:rPr lang="es-ES" sz="2000" smtClean="0"/>
              <a:t>, es decir que no se registra un aumento de la respiración.</a:t>
            </a:r>
          </a:p>
          <a:p>
            <a:pPr eaLnBrk="1" hangingPunct="1">
              <a:lnSpc>
                <a:spcPct val="80000"/>
              </a:lnSpc>
              <a:buFont typeface="Wingdings" pitchFamily="2" charset="2"/>
              <a:buNone/>
            </a:pPr>
            <a:endParaRPr lang="es-ES" sz="2000" smtClean="0"/>
          </a:p>
          <a:p>
            <a:pPr eaLnBrk="1" hangingPunct="1">
              <a:lnSpc>
                <a:spcPct val="80000"/>
              </a:lnSpc>
            </a:pPr>
            <a:r>
              <a:rPr lang="es-ES" sz="2000" smtClean="0"/>
              <a:t>El problema se encuentra en que los </a:t>
            </a:r>
            <a:r>
              <a:rPr lang="es-ES" sz="2000" b="1" smtClean="0"/>
              <a:t>receptores químicos</a:t>
            </a:r>
            <a:r>
              <a:rPr lang="es-ES" sz="2000" smtClean="0"/>
              <a:t> que deberían “entender” la disminución del O</a:t>
            </a:r>
            <a:r>
              <a:rPr lang="es-ES" sz="2000" baseline="-25000" smtClean="0"/>
              <a:t>2</a:t>
            </a:r>
            <a:r>
              <a:rPr lang="es-ES" sz="2000" smtClean="0"/>
              <a:t> o el aumento del CO</a:t>
            </a:r>
            <a:r>
              <a:rPr lang="es-ES" sz="2000" baseline="-25000" smtClean="0"/>
              <a:t>2</a:t>
            </a:r>
            <a:r>
              <a:rPr lang="es-ES" sz="2000" smtClean="0"/>
              <a:t> en sangre, no llegan a estimular a los pulmones por alteraciones en los nervios por donde se tiene que conducir la información.</a:t>
            </a:r>
          </a:p>
          <a:p>
            <a:pPr eaLnBrk="1" hangingPunct="1">
              <a:lnSpc>
                <a:spcPct val="80000"/>
              </a:lnSpc>
              <a:buFont typeface="Wingdings" pitchFamily="2" charset="2"/>
              <a:buNone/>
            </a:pPr>
            <a:endParaRPr lang="es-ES" sz="2000" smtClean="0"/>
          </a:p>
          <a:p>
            <a:pPr eaLnBrk="1" hangingPunct="1">
              <a:lnSpc>
                <a:spcPct val="80000"/>
              </a:lnSpc>
            </a:pPr>
            <a:r>
              <a:rPr lang="es-ES" sz="2000" smtClean="0"/>
              <a:t>Así, aunque esta enfermedad no es muy conocida, </a:t>
            </a:r>
            <a:r>
              <a:rPr lang="es-ES" sz="2000" b="1" smtClean="0"/>
              <a:t>sí se sabe que en muchos casos es progresiva o que empieza desde el nacimiento y además, la gravedad depende de cada caso en sí </a:t>
            </a:r>
            <a:r>
              <a:rPr lang="es-ES" sz="2000" smtClean="0"/>
              <a:t>(es decir que varía de paciente a paciente).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srcRect/>
          <a:stretch>
            <a:fillRect/>
          </a:stretch>
        </p:blipFill>
        <p:spPr bwMode="auto">
          <a:xfrm>
            <a:off x="0" y="692150"/>
            <a:ext cx="4699000" cy="3763963"/>
          </a:xfrm>
          <a:prstGeom prst="rect">
            <a:avLst/>
          </a:prstGeom>
          <a:noFill/>
          <a:ln w="9525">
            <a:noFill/>
            <a:miter lim="800000"/>
            <a:headEnd/>
            <a:tailEnd/>
          </a:ln>
        </p:spPr>
      </p:pic>
      <p:sp>
        <p:nvSpPr>
          <p:cNvPr id="27651" name="Text Box 5"/>
          <p:cNvSpPr txBox="1">
            <a:spLocks noChangeArrowheads="1"/>
          </p:cNvSpPr>
          <p:nvPr/>
        </p:nvSpPr>
        <p:spPr bwMode="auto">
          <a:xfrm>
            <a:off x="4716463" y="549275"/>
            <a:ext cx="4427537" cy="336550"/>
          </a:xfrm>
          <a:prstGeom prst="rect">
            <a:avLst/>
          </a:prstGeom>
          <a:noFill/>
          <a:ln w="9525">
            <a:noFill/>
            <a:miter lim="800000"/>
            <a:headEnd/>
            <a:tailEnd/>
          </a:ln>
        </p:spPr>
        <p:txBody>
          <a:bodyPr>
            <a:spAutoFit/>
          </a:bodyPr>
          <a:lstStyle/>
          <a:p>
            <a:pPr algn="l">
              <a:spcBef>
                <a:spcPct val="50000"/>
              </a:spcBef>
            </a:pPr>
            <a:endParaRPr lang="es-ES" sz="1600" b="1"/>
          </a:p>
        </p:txBody>
      </p:sp>
      <p:sp>
        <p:nvSpPr>
          <p:cNvPr id="27652" name="Rectangle 7"/>
          <p:cNvSpPr>
            <a:spLocks noChangeArrowheads="1"/>
          </p:cNvSpPr>
          <p:nvPr/>
        </p:nvSpPr>
        <p:spPr bwMode="auto">
          <a:xfrm>
            <a:off x="250825" y="5373688"/>
            <a:ext cx="8893175" cy="366712"/>
          </a:xfrm>
          <a:prstGeom prst="rect">
            <a:avLst/>
          </a:prstGeom>
          <a:noFill/>
          <a:ln w="9525">
            <a:noFill/>
            <a:miter lim="800000"/>
            <a:headEnd/>
            <a:tailEnd/>
          </a:ln>
        </p:spPr>
        <p:txBody>
          <a:bodyPr>
            <a:spAutoFit/>
          </a:bodyPr>
          <a:lstStyle/>
          <a:p>
            <a:pPr algn="l"/>
            <a:endParaRPr lang="es-ES" b="1">
              <a:latin typeface="Calibri" pitchFamily="34" charset="0"/>
            </a:endParaRPr>
          </a:p>
        </p:txBody>
      </p:sp>
      <p:sp>
        <p:nvSpPr>
          <p:cNvPr id="27653" name="Text Box 8"/>
          <p:cNvSpPr txBox="1">
            <a:spLocks noChangeArrowheads="1"/>
          </p:cNvSpPr>
          <p:nvPr/>
        </p:nvSpPr>
        <p:spPr bwMode="auto">
          <a:xfrm>
            <a:off x="250825" y="4292600"/>
            <a:ext cx="8893175" cy="366713"/>
          </a:xfrm>
          <a:prstGeom prst="rect">
            <a:avLst/>
          </a:prstGeom>
          <a:noFill/>
          <a:ln w="9525">
            <a:noFill/>
            <a:miter lim="800000"/>
            <a:headEnd/>
            <a:tailEnd/>
          </a:ln>
        </p:spPr>
        <p:txBody>
          <a:bodyPr>
            <a:spAutoFit/>
          </a:bodyPr>
          <a:lstStyle/>
          <a:p>
            <a:pPr algn="l">
              <a:spcBef>
                <a:spcPct val="50000"/>
              </a:spcBef>
            </a:pPr>
            <a:endParaRPr lang="es-ES" b="1"/>
          </a:p>
        </p:txBody>
      </p:sp>
      <p:sp>
        <p:nvSpPr>
          <p:cNvPr id="27654" name="Rectangle 9"/>
          <p:cNvSpPr>
            <a:spLocks noChangeArrowheads="1"/>
          </p:cNvSpPr>
          <p:nvPr/>
        </p:nvSpPr>
        <p:spPr bwMode="auto">
          <a:xfrm>
            <a:off x="4787900" y="620713"/>
            <a:ext cx="4103688" cy="4706937"/>
          </a:xfrm>
          <a:prstGeom prst="rect">
            <a:avLst/>
          </a:prstGeom>
          <a:noFill/>
          <a:ln w="9525">
            <a:noFill/>
            <a:miter lim="800000"/>
            <a:headEnd/>
            <a:tailEnd/>
          </a:ln>
        </p:spPr>
        <p:txBody>
          <a:bodyPr>
            <a:spAutoFit/>
          </a:bodyPr>
          <a:lstStyle/>
          <a:p>
            <a:pPr algn="l"/>
            <a:r>
              <a:rPr lang="es-ES" b="1"/>
              <a:t>Ondina era una ninfa del agua</a:t>
            </a:r>
          </a:p>
          <a:p>
            <a:pPr algn="l"/>
            <a:endParaRPr lang="es-ES" b="1"/>
          </a:p>
          <a:p>
            <a:pPr algn="l"/>
            <a:r>
              <a:rPr lang="es-ES" b="1"/>
              <a:t>Compromiso de amor:</a:t>
            </a:r>
          </a:p>
          <a:p>
            <a:pPr algn="l">
              <a:spcBef>
                <a:spcPct val="50000"/>
              </a:spcBef>
            </a:pPr>
            <a:r>
              <a:rPr lang="es-ES" b="1"/>
              <a:t>“Que cada aliento que dé mientras estoy despierto sea mi compromiso de amor y fidelidad hacia ti”. </a:t>
            </a:r>
          </a:p>
          <a:p>
            <a:pPr algn="l"/>
            <a:endParaRPr lang="es-ES" b="1"/>
          </a:p>
          <a:p>
            <a:pPr algn="l">
              <a:spcBef>
                <a:spcPct val="30000"/>
              </a:spcBef>
            </a:pPr>
            <a:r>
              <a:rPr lang="es-ES" b="1"/>
              <a:t>“Me juraste fidelidad por cada aliento que dieras mientras estuvieras despierto y acepté tu promesa. Así sea. Mientras te mantengas despierto, podrás respirar, pero si alguna vez llegas a dormirte, ¡te quedaras sin aliento y morirás!”</a:t>
            </a:r>
          </a:p>
          <a:p>
            <a:pPr algn="l"/>
            <a:endParaRPr lang="es-ES" b="1"/>
          </a:p>
        </p:txBody>
      </p:sp>
      <p:sp>
        <p:nvSpPr>
          <p:cNvPr id="27655" name="Text Box 11"/>
          <p:cNvSpPr txBox="1">
            <a:spLocks noChangeArrowheads="1"/>
          </p:cNvSpPr>
          <p:nvPr/>
        </p:nvSpPr>
        <p:spPr bwMode="auto">
          <a:xfrm>
            <a:off x="323850" y="5373688"/>
            <a:ext cx="8459788" cy="366712"/>
          </a:xfrm>
          <a:prstGeom prst="rect">
            <a:avLst/>
          </a:prstGeom>
          <a:noFill/>
          <a:ln w="9525">
            <a:noFill/>
            <a:miter lim="800000"/>
            <a:headEnd/>
            <a:tailEnd/>
          </a:ln>
        </p:spPr>
        <p:txBody>
          <a:bodyPr>
            <a:spAutoFit/>
          </a:bodyPr>
          <a:lstStyle/>
          <a:p>
            <a:pPr algn="l">
              <a:spcBef>
                <a:spcPct val="50000"/>
              </a:spcBef>
            </a:pPr>
            <a:endParaRPr lang="es-ES" b="1"/>
          </a:p>
        </p:txBody>
      </p:sp>
      <p:sp>
        <p:nvSpPr>
          <p:cNvPr id="27656" name="Rectangle 12"/>
          <p:cNvSpPr>
            <a:spLocks noChangeArrowheads="1"/>
          </p:cNvSpPr>
          <p:nvPr/>
        </p:nvSpPr>
        <p:spPr bwMode="auto">
          <a:xfrm>
            <a:off x="250825" y="5229225"/>
            <a:ext cx="8696325" cy="641350"/>
          </a:xfrm>
          <a:prstGeom prst="rect">
            <a:avLst/>
          </a:prstGeom>
          <a:noFill/>
          <a:ln w="9525">
            <a:noFill/>
            <a:miter lim="800000"/>
            <a:headEnd/>
            <a:tailEnd/>
          </a:ln>
        </p:spPr>
        <p:txBody>
          <a:bodyPr>
            <a:spAutoFit/>
          </a:bodyPr>
          <a:lstStyle/>
          <a:p>
            <a:pPr algn="l"/>
            <a:r>
              <a:rPr lang="es-ES" b="1"/>
              <a:t>Los votos más admirables que se hayan escuchado se convirtieron también en la sentencia de muerte de quien los dijo.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1547813" y="2205038"/>
            <a:ext cx="5759450" cy="1727200"/>
          </a:xfrm>
          <a:prstGeom prst="rect">
            <a:avLst/>
          </a:prstGeom>
        </p:spPr>
        <p:txBody>
          <a:bodyPr wrap="none" fromWordArt="1">
            <a:prstTxWarp prst="textInflate">
              <a:avLst>
                <a:gd name="adj" fmla="val 13634"/>
              </a:avLst>
            </a:prstTxWarp>
          </a:bodyPr>
          <a:lstStyle/>
          <a:p>
            <a:r>
              <a:rPr lang="es-E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¡Muchas gracias!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33375"/>
            <a:ext cx="8686800" cy="1371600"/>
          </a:xfrm>
        </p:spPr>
        <p:txBody>
          <a:bodyPr/>
          <a:lstStyle/>
          <a:p>
            <a:pPr eaLnBrk="1" hangingPunct="1"/>
            <a:r>
              <a:rPr lang="es-ES" sz="4000" u="sng" smtClean="0"/>
              <a:t>Apnea obstructiva por bloqueo vías superiores</a:t>
            </a:r>
          </a:p>
        </p:txBody>
      </p:sp>
      <p:sp>
        <p:nvSpPr>
          <p:cNvPr id="5123" name="Rectangle 3"/>
          <p:cNvSpPr>
            <a:spLocks noGrp="1" noChangeArrowheads="1"/>
          </p:cNvSpPr>
          <p:nvPr>
            <p:ph type="body" idx="1"/>
          </p:nvPr>
        </p:nvSpPr>
        <p:spPr>
          <a:xfrm>
            <a:off x="457200" y="1700213"/>
            <a:ext cx="8686800" cy="4876800"/>
          </a:xfrm>
        </p:spPr>
        <p:txBody>
          <a:bodyPr/>
          <a:lstStyle/>
          <a:p>
            <a:pPr eaLnBrk="1" hangingPunct="1"/>
            <a:r>
              <a:rPr lang="es-ES" smtClean="0"/>
              <a:t>Los músculos de la faringe mantienen abiertas las vías aéreas en normalidad.</a:t>
            </a:r>
          </a:p>
          <a:p>
            <a:pPr eaLnBrk="1" hangingPunct="1"/>
            <a:r>
              <a:rPr lang="es-ES" smtClean="0"/>
              <a:t>Durante el sueño se relajan estos músculos, pero tienen diámetro suficiente para permitir la respiración.</a:t>
            </a:r>
          </a:p>
          <a:p>
            <a:pPr eaLnBrk="1" hangingPunct="1"/>
            <a:r>
              <a:rPr lang="es-ES" smtClean="0"/>
              <a:t>En personas con conductos especialmente estrecho y además sumando la relajación de la musculatura produce “</a:t>
            </a:r>
            <a:r>
              <a:rPr lang="es-ES" u="sng" smtClean="0"/>
              <a:t>cierre completo de la vía aérea”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50825" y="692150"/>
            <a:ext cx="8893175" cy="5329238"/>
          </a:xfrm>
        </p:spPr>
        <p:txBody>
          <a:bodyPr/>
          <a:lstStyle/>
          <a:p>
            <a:pPr eaLnBrk="1" hangingPunct="1">
              <a:lnSpc>
                <a:spcPct val="90000"/>
              </a:lnSpc>
            </a:pPr>
            <a:r>
              <a:rPr lang="es-ES" smtClean="0"/>
              <a:t>Durante el sueño se dan:</a:t>
            </a:r>
          </a:p>
          <a:p>
            <a:pPr lvl="1" eaLnBrk="1" hangingPunct="1">
              <a:lnSpc>
                <a:spcPct val="90000"/>
              </a:lnSpc>
            </a:pPr>
            <a:r>
              <a:rPr lang="es-ES" smtClean="0"/>
              <a:t>Respiración trabajosa</a:t>
            </a:r>
          </a:p>
          <a:p>
            <a:pPr lvl="1" eaLnBrk="1" hangingPunct="1">
              <a:lnSpc>
                <a:spcPct val="90000"/>
              </a:lnSpc>
            </a:pPr>
            <a:r>
              <a:rPr lang="es-ES" smtClean="0"/>
              <a:t>Ronquido intenso</a:t>
            </a:r>
          </a:p>
          <a:p>
            <a:pPr eaLnBrk="1" hangingPunct="1">
              <a:lnSpc>
                <a:spcPct val="90000"/>
              </a:lnSpc>
            </a:pPr>
            <a:r>
              <a:rPr lang="es-ES" smtClean="0"/>
              <a:t>Se da periodos de apnea donde tendremos:</a:t>
            </a:r>
          </a:p>
          <a:p>
            <a:pPr lvl="1" eaLnBrk="1" hangingPunct="1">
              <a:lnSpc>
                <a:spcPct val="90000"/>
              </a:lnSpc>
            </a:pPr>
            <a:r>
              <a:rPr lang="es-ES" smtClean="0"/>
              <a:t>Disminución de PO</a:t>
            </a:r>
            <a:r>
              <a:rPr lang="es-ES" baseline="-25000" smtClean="0"/>
              <a:t>2</a:t>
            </a:r>
          </a:p>
          <a:p>
            <a:pPr lvl="1" eaLnBrk="1" hangingPunct="1">
              <a:lnSpc>
                <a:spcPct val="90000"/>
              </a:lnSpc>
            </a:pPr>
            <a:r>
              <a:rPr lang="es-ES" smtClean="0"/>
              <a:t>Aumento de PCO</a:t>
            </a:r>
            <a:r>
              <a:rPr lang="es-ES" baseline="-25000" smtClean="0"/>
              <a:t>2</a:t>
            </a:r>
          </a:p>
          <a:p>
            <a:pPr eaLnBrk="1" hangingPunct="1">
              <a:lnSpc>
                <a:spcPct val="90000"/>
              </a:lnSpc>
            </a:pPr>
            <a:r>
              <a:rPr lang="es-ES" smtClean="0"/>
              <a:t>Esto produce estimulación respiratoria</a:t>
            </a:r>
          </a:p>
          <a:p>
            <a:pPr eaLnBrk="1" hangingPunct="1">
              <a:lnSpc>
                <a:spcPct val="90000"/>
              </a:lnSpc>
            </a:pPr>
            <a:r>
              <a:rPr lang="es-ES" smtClean="0"/>
              <a:t>Repetición cíclica de “respiración trabajosa y periodos de apnea”, DANDO UN SUEÑO FRAGMENTADO E INQUIETO</a:t>
            </a:r>
          </a:p>
          <a:p>
            <a:pPr eaLnBrk="1" hangingPunct="1">
              <a:lnSpc>
                <a:spcPct val="90000"/>
              </a:lnSpc>
            </a:pPr>
            <a:endParaRPr lang="es-E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50825" y="549275"/>
            <a:ext cx="8893175" cy="5759450"/>
          </a:xfrm>
        </p:spPr>
        <p:txBody>
          <a:bodyPr/>
          <a:lstStyle/>
          <a:p>
            <a:pPr eaLnBrk="1" hangingPunct="1"/>
            <a:r>
              <a:rPr lang="es-ES" smtClean="0"/>
              <a:t>ESTOS PACIENTES TIENEN:</a:t>
            </a:r>
          </a:p>
          <a:p>
            <a:pPr lvl="1" eaLnBrk="1" hangingPunct="1"/>
            <a:r>
              <a:rPr lang="es-ES" smtClean="0"/>
              <a:t>Somnolencia diurna excesiva</a:t>
            </a:r>
          </a:p>
          <a:p>
            <a:pPr lvl="1" eaLnBrk="1" hangingPunct="1"/>
            <a:r>
              <a:rPr lang="es-ES" smtClean="0"/>
              <a:t>Aumento actividad simpática</a:t>
            </a:r>
          </a:p>
          <a:p>
            <a:pPr lvl="1" eaLnBrk="1" hangingPunct="1"/>
            <a:r>
              <a:rPr lang="es-ES" smtClean="0"/>
              <a:t>Elevada FRECUENCIA CARDIACA</a:t>
            </a:r>
          </a:p>
          <a:p>
            <a:pPr lvl="1" eaLnBrk="1" hangingPunct="1"/>
            <a:r>
              <a:rPr lang="es-ES" smtClean="0"/>
              <a:t>Hipertensión Pulmonar y Sistémica</a:t>
            </a:r>
          </a:p>
          <a:p>
            <a:pPr lvl="1" eaLnBrk="1" hangingPunct="1"/>
            <a:r>
              <a:rPr lang="es-ES" smtClean="0"/>
              <a:t>Y aumento del riesgo de enfermedad cardiovascular</a:t>
            </a:r>
          </a:p>
          <a:p>
            <a:pPr eaLnBrk="1" hangingPunct="1"/>
            <a:r>
              <a:rPr lang="es-ES" smtClean="0"/>
              <a:t>Aparece en personas obesas y ancianos por obstrucción de las vías aéreas por aumento de depósitos de grasa en el cuello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260350"/>
            <a:ext cx="8229600" cy="1371600"/>
          </a:xfrm>
        </p:spPr>
        <p:txBody>
          <a:bodyPr/>
          <a:lstStyle/>
          <a:p>
            <a:pPr eaLnBrk="1" hangingPunct="1"/>
            <a:r>
              <a:rPr lang="es-ES" sz="4000" u="sng" smtClean="0"/>
              <a:t>Apnea por abolición del impulso neural</a:t>
            </a:r>
          </a:p>
        </p:txBody>
      </p:sp>
      <p:sp>
        <p:nvSpPr>
          <p:cNvPr id="8195" name="Rectangle 3"/>
          <p:cNvSpPr>
            <a:spLocks noGrp="1" noChangeArrowheads="1"/>
          </p:cNvSpPr>
          <p:nvPr>
            <p:ph type="body" idx="1"/>
          </p:nvPr>
        </p:nvSpPr>
        <p:spPr>
          <a:xfrm>
            <a:off x="0" y="1557338"/>
            <a:ext cx="9144000" cy="5300662"/>
          </a:xfrm>
        </p:spPr>
        <p:txBody>
          <a:bodyPr/>
          <a:lstStyle/>
          <a:p>
            <a:pPr eaLnBrk="1" hangingPunct="1"/>
            <a:r>
              <a:rPr lang="es-ES" sz="2800" smtClean="0"/>
              <a:t>Producida por interrupción del impulso del SNC hacia los músculos ventilatorios</a:t>
            </a:r>
          </a:p>
          <a:p>
            <a:pPr eaLnBrk="1" hangingPunct="1"/>
            <a:r>
              <a:rPr lang="es-ES" sz="2800" smtClean="0"/>
              <a:t>Se da por lesiones en centros respiratorios o alteraciones del aparato neuromuscular respiratorio</a:t>
            </a:r>
          </a:p>
          <a:p>
            <a:pPr eaLnBrk="1" hangingPunct="1"/>
            <a:r>
              <a:rPr lang="es-ES" sz="2800" smtClean="0"/>
              <a:t>Puede darse afectación cuando están despiertos pero la respuesta voluntaria hace que tengan ventilación normal</a:t>
            </a:r>
          </a:p>
          <a:p>
            <a:pPr eaLnBrk="1" hangingPunct="1"/>
            <a:r>
              <a:rPr lang="es-ES" sz="2800" smtClean="0"/>
              <a:t>Durante el sueño empeoran y se da:</a:t>
            </a:r>
          </a:p>
          <a:p>
            <a:pPr lvl="1" eaLnBrk="1" hangingPunct="1"/>
            <a:r>
              <a:rPr lang="es-ES" sz="2400" smtClean="0"/>
              <a:t>Disminución de PO</a:t>
            </a:r>
            <a:r>
              <a:rPr lang="es-ES" sz="2400" baseline="-25000" smtClean="0"/>
              <a:t>2</a:t>
            </a:r>
          </a:p>
          <a:p>
            <a:pPr lvl="1" eaLnBrk="1" hangingPunct="1"/>
            <a:r>
              <a:rPr lang="es-ES" sz="2400" smtClean="0"/>
              <a:t>Aumento de PCO</a:t>
            </a:r>
            <a:r>
              <a:rPr lang="es-ES" sz="2400" baseline="-25000" smtClean="0"/>
              <a:t>2</a:t>
            </a:r>
          </a:p>
          <a:p>
            <a:pPr eaLnBrk="1" hangingPunct="1"/>
            <a:r>
              <a:rPr lang="es-ES" sz="2800" smtClean="0"/>
              <a:t>CUADRO CLINICO IGUAL APNEA OBSTRUCTIVA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50825" y="620713"/>
            <a:ext cx="8893175" cy="5903912"/>
          </a:xfrm>
        </p:spPr>
        <p:txBody>
          <a:bodyPr/>
          <a:lstStyle/>
          <a:p>
            <a:pPr eaLnBrk="1" hangingPunct="1"/>
            <a:r>
              <a:rPr lang="es-ES" smtClean="0"/>
              <a:t>Van a tener “sueño inquieto”</a:t>
            </a:r>
          </a:p>
          <a:p>
            <a:pPr eaLnBrk="1" hangingPunct="1"/>
            <a:r>
              <a:rPr lang="es-ES" smtClean="0"/>
              <a:t>La causa se desconoce hay dos hipótesis:</a:t>
            </a:r>
          </a:p>
          <a:p>
            <a:pPr lvl="1" eaLnBrk="1" hangingPunct="1"/>
            <a:r>
              <a:rPr lang="es-ES" smtClean="0"/>
              <a:t>Accidente Cerebrovasculares (AVC)</a:t>
            </a:r>
          </a:p>
          <a:p>
            <a:pPr lvl="1" eaLnBrk="1" hangingPunct="1"/>
            <a:r>
              <a:rPr lang="es-ES" smtClean="0"/>
              <a:t>Trastornos de los centro respiratorio con disminución de la respuesta a cambios en presiones de CO2 y de iones de Hidrogeno</a:t>
            </a:r>
          </a:p>
          <a:p>
            <a:pPr eaLnBrk="1" hangingPunct="1"/>
            <a:r>
              <a:rPr lang="es-ES" smtClean="0"/>
              <a:t>Como curiosidad:</a:t>
            </a:r>
          </a:p>
          <a:p>
            <a:pPr eaLnBrk="1" hangingPunct="1">
              <a:buFont typeface="Wingdings" pitchFamily="2" charset="2"/>
              <a:buNone/>
            </a:pPr>
            <a:r>
              <a:rPr lang="es-ES" smtClean="0"/>
              <a:t>Estos pacientes son muy sensibles a narcóticos o sedantes, ya que estos reducen aún más la respuesta a los cambios de presiones de gases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57200" y="457200"/>
            <a:ext cx="8229600" cy="955675"/>
          </a:xfrm>
        </p:spPr>
        <p:txBody>
          <a:bodyPr/>
          <a:lstStyle/>
          <a:p>
            <a:pPr algn="ctr" eaLnBrk="1" hangingPunct="1"/>
            <a:r>
              <a:rPr lang="es-ES" u="sng" smtClean="0"/>
              <a:t>Video de apnea del sueño</a:t>
            </a:r>
          </a:p>
        </p:txBody>
      </p:sp>
      <p:pic>
        <p:nvPicPr>
          <p:cNvPr id="4" name="que es ronquido y apnea del sueno.avi">
            <a:hlinkClick r:id="" action="ppaction://media"/>
          </p:cNvPr>
          <p:cNvPicPr>
            <a:picLocks noRot="1" noChangeAspect="1"/>
          </p:cNvPicPr>
          <p:nvPr>
            <a:videoFile r:link="rId1"/>
          </p:nvPr>
        </p:nvPicPr>
        <p:blipFill>
          <a:blip r:embed="rId4"/>
          <a:srcRect/>
          <a:stretch>
            <a:fillRect/>
          </a:stretch>
        </p:blipFill>
        <p:spPr bwMode="auto">
          <a:xfrm>
            <a:off x="2143125" y="2071688"/>
            <a:ext cx="5143500"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ctr" eaLnBrk="1" hangingPunct="1"/>
            <a:r>
              <a:rPr lang="es-ES" sz="4000" smtClean="0"/>
              <a:t> ¿Qué es una respiración normal?</a:t>
            </a:r>
            <a:endParaRPr lang="es-ES" sz="2000" b="1" smtClean="0"/>
          </a:p>
        </p:txBody>
      </p:sp>
      <p:sp>
        <p:nvSpPr>
          <p:cNvPr id="11267" name="Rectangle 3"/>
          <p:cNvSpPr>
            <a:spLocks noGrp="1" noChangeArrowheads="1"/>
          </p:cNvSpPr>
          <p:nvPr>
            <p:ph type="body" idx="4294967295"/>
          </p:nvPr>
        </p:nvSpPr>
        <p:spPr>
          <a:xfrm>
            <a:off x="468313" y="1989138"/>
            <a:ext cx="8229600" cy="3886200"/>
          </a:xfrm>
        </p:spPr>
        <p:txBody>
          <a:bodyPr/>
          <a:lstStyle/>
          <a:p>
            <a:pPr algn="ctr" eaLnBrk="1" hangingPunct="1">
              <a:buFont typeface="Wingdings" pitchFamily="2" charset="2"/>
              <a:buNone/>
            </a:pPr>
            <a:r>
              <a:rPr lang="es-ES" sz="3600" smtClean="0"/>
              <a:t>Una respiración normal es tranquila y no requiere esfuerzo. La presencia de un ruido respiratorio implica una obstrucción de las vías aéreas que debe tratarse de inmediato para prevenir la aparición de hipoxia</a:t>
            </a:r>
            <a:r>
              <a:rPr lang="es-ES"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2729</TotalTime>
  <Words>2329</Words>
  <Application>Microsoft Office PowerPoint</Application>
  <PresentationFormat>Presentación en pantalla (4:3)</PresentationFormat>
  <Paragraphs>198</Paragraphs>
  <Slides>26</Slides>
  <Notes>26</Notes>
  <HiddenSlides>0</HiddenSlides>
  <MMClips>3</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Wingdings</vt:lpstr>
      <vt:lpstr>Calibri</vt:lpstr>
      <vt:lpstr>Arial Black</vt:lpstr>
      <vt:lpstr>Times New Roman</vt:lpstr>
      <vt:lpstr>Píxel</vt:lpstr>
      <vt:lpstr>Diapositiva 1</vt:lpstr>
      <vt:lpstr>1.- Apnea del sueño</vt:lpstr>
      <vt:lpstr>Apnea obstructiva por bloqueo vías superiores</vt:lpstr>
      <vt:lpstr>Diapositiva 4</vt:lpstr>
      <vt:lpstr>Diapositiva 5</vt:lpstr>
      <vt:lpstr>Apnea por abolición del impulso neural</vt:lpstr>
      <vt:lpstr>Diapositiva 7</vt:lpstr>
      <vt:lpstr>Video de apnea del sueño</vt:lpstr>
      <vt:lpstr> ¿Qué es una respiración normal?</vt:lpstr>
      <vt:lpstr>LA RESPIRACION NORMAL DEPENDE DE:</vt:lpstr>
      <vt:lpstr>Cuadro de tipos de respiración</vt:lpstr>
      <vt:lpstr>Diapositiva 12</vt:lpstr>
      <vt:lpstr>Diapositiva 13</vt:lpstr>
      <vt:lpstr>CHEYNE-STOKES</vt:lpstr>
      <vt:lpstr>Diapositiva 15</vt:lpstr>
      <vt:lpstr>Diapositiva 16</vt:lpstr>
      <vt:lpstr>Diapositiva 17</vt:lpstr>
      <vt:lpstr>Diapositiva 18</vt:lpstr>
      <vt:lpstr>Diapositiva 19</vt:lpstr>
      <vt:lpstr>Diapositiva 20</vt:lpstr>
      <vt:lpstr>CETOACIDOSIS DIABETICA</vt:lpstr>
      <vt:lpstr>Diapositiva 22</vt:lpstr>
      <vt:lpstr>5.-Mal de Ondina</vt:lpstr>
      <vt:lpstr>Diapositiva 24</vt:lpstr>
      <vt:lpstr>Diapositiva 25</vt:lpstr>
      <vt:lpstr>Diapositiva 26</vt:lpstr>
    </vt:vector>
  </TitlesOfParts>
  <Company>Dark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respiración</dc:title>
  <dc:creator>CARLOS</dc:creator>
  <cp:lastModifiedBy>Rafael Serra</cp:lastModifiedBy>
  <cp:revision>107</cp:revision>
  <dcterms:created xsi:type="dcterms:W3CDTF">2011-11-13T11:37:33Z</dcterms:created>
  <dcterms:modified xsi:type="dcterms:W3CDTF">2012-02-07T09:16:15Z</dcterms:modified>
</cp:coreProperties>
</file>