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91" r:id="rId15"/>
    <p:sldId id="286" r:id="rId16"/>
    <p:sldId id="287" r:id="rId17"/>
    <p:sldId id="288" r:id="rId18"/>
    <p:sldId id="289" r:id="rId19"/>
    <p:sldId id="290" r:id="rId20"/>
    <p:sldId id="285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2" r:id="rId33"/>
    <p:sldId id="281" r:id="rId34"/>
    <p:sldId id="283" r:id="rId35"/>
    <p:sldId id="284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0A7B6-FDBA-4704-AAD7-D714F7DF5B46}" type="doc">
      <dgm:prSet loTypeId="urn:microsoft.com/office/officeart/2005/8/layout/radial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CC56B2F-2A7B-495B-A5C7-C678FBFAE06A}">
      <dgm:prSet phldrT="[Texto]"/>
      <dgm:spPr/>
      <dgm:t>
        <a:bodyPr/>
        <a:lstStyle/>
        <a:p>
          <a:r>
            <a:rPr lang="es-ES" dirty="0" smtClean="0"/>
            <a:t>CAUSAS</a:t>
          </a:r>
        </a:p>
        <a:p>
          <a:r>
            <a:rPr lang="es-ES" dirty="0" smtClean="0"/>
            <a:t>Esclerosis Vascular</a:t>
          </a:r>
          <a:endParaRPr lang="es-ES" dirty="0"/>
        </a:p>
      </dgm:t>
    </dgm:pt>
    <dgm:pt modelId="{C163364C-8289-4A6C-800F-0F4AA49E0C17}" type="parTrans" cxnId="{99397BFA-9750-4CDC-9826-7DAF054B672E}">
      <dgm:prSet/>
      <dgm:spPr/>
      <dgm:t>
        <a:bodyPr/>
        <a:lstStyle/>
        <a:p>
          <a:endParaRPr lang="es-ES"/>
        </a:p>
      </dgm:t>
    </dgm:pt>
    <dgm:pt modelId="{932DB9AD-6FBA-466C-B5F7-D17EDDC15F85}" type="sibTrans" cxnId="{99397BFA-9750-4CDC-9826-7DAF054B672E}">
      <dgm:prSet/>
      <dgm:spPr/>
      <dgm:t>
        <a:bodyPr/>
        <a:lstStyle/>
        <a:p>
          <a:endParaRPr lang="es-ES"/>
        </a:p>
      </dgm:t>
    </dgm:pt>
    <dgm:pt modelId="{BCABD301-8BAF-471D-850D-B25BC57C12EB}">
      <dgm:prSet phldrT="[Texto]" custT="1"/>
      <dgm:spPr/>
      <dgm:t>
        <a:bodyPr/>
        <a:lstStyle/>
        <a:p>
          <a:r>
            <a:rPr lang="es-ES" sz="2400" dirty="0" smtClean="0"/>
            <a:t>COLESTEROL ALTO</a:t>
          </a:r>
          <a:endParaRPr lang="es-ES" sz="2400" dirty="0"/>
        </a:p>
      </dgm:t>
    </dgm:pt>
    <dgm:pt modelId="{C3923391-A4EE-4D28-8480-C416BD705FB2}" type="parTrans" cxnId="{C512969A-1C62-4E38-A5E0-3CCFC679F54F}">
      <dgm:prSet/>
      <dgm:spPr/>
      <dgm:t>
        <a:bodyPr/>
        <a:lstStyle/>
        <a:p>
          <a:endParaRPr lang="es-ES"/>
        </a:p>
      </dgm:t>
    </dgm:pt>
    <dgm:pt modelId="{1AD29BEA-4879-405B-9750-D88B79299DD7}" type="sibTrans" cxnId="{C512969A-1C62-4E38-A5E0-3CCFC679F54F}">
      <dgm:prSet/>
      <dgm:spPr/>
      <dgm:t>
        <a:bodyPr/>
        <a:lstStyle/>
        <a:p>
          <a:endParaRPr lang="es-ES"/>
        </a:p>
      </dgm:t>
    </dgm:pt>
    <dgm:pt modelId="{19D50274-F657-4286-B545-149AEB76D211}">
      <dgm:prSet phldrT="[Texto]"/>
      <dgm:spPr/>
      <dgm:t>
        <a:bodyPr/>
        <a:lstStyle/>
        <a:p>
          <a:r>
            <a:rPr lang="es-ES" dirty="0" smtClean="0"/>
            <a:t>DIABETES MELLITUS</a:t>
          </a:r>
          <a:endParaRPr lang="es-ES" dirty="0"/>
        </a:p>
      </dgm:t>
    </dgm:pt>
    <dgm:pt modelId="{DF55D6F0-721E-4BFA-B07E-E128DF9AB0D4}" type="parTrans" cxnId="{BE2E2DB8-9015-40C8-9AC4-0362E51B027C}">
      <dgm:prSet/>
      <dgm:spPr/>
      <dgm:t>
        <a:bodyPr/>
        <a:lstStyle/>
        <a:p>
          <a:endParaRPr lang="es-ES"/>
        </a:p>
      </dgm:t>
    </dgm:pt>
    <dgm:pt modelId="{4447B36B-3238-48A1-A476-C2C4EB71F91B}" type="sibTrans" cxnId="{BE2E2DB8-9015-40C8-9AC4-0362E51B027C}">
      <dgm:prSet/>
      <dgm:spPr/>
      <dgm:t>
        <a:bodyPr/>
        <a:lstStyle/>
        <a:p>
          <a:endParaRPr lang="es-ES"/>
        </a:p>
      </dgm:t>
    </dgm:pt>
    <dgm:pt modelId="{24FD3BF5-BD47-405E-AB6A-F217B3036A73}">
      <dgm:prSet custT="1"/>
      <dgm:spPr/>
      <dgm:t>
        <a:bodyPr/>
        <a:lstStyle/>
        <a:p>
          <a:r>
            <a:rPr lang="es-ES" sz="2400" dirty="0" smtClean="0"/>
            <a:t>HIPERTENSIÓN ARTERIAL</a:t>
          </a:r>
          <a:endParaRPr lang="es-ES" sz="2400" dirty="0"/>
        </a:p>
      </dgm:t>
    </dgm:pt>
    <dgm:pt modelId="{D8A98D59-61B0-4782-A694-61FC960DDADC}" type="parTrans" cxnId="{4C9B4729-7A3D-461E-9689-8ECEE6FE0097}">
      <dgm:prSet/>
      <dgm:spPr/>
      <dgm:t>
        <a:bodyPr/>
        <a:lstStyle/>
        <a:p>
          <a:endParaRPr lang="es-ES"/>
        </a:p>
      </dgm:t>
    </dgm:pt>
    <dgm:pt modelId="{ABA0E7C2-17FD-4430-A79F-57FDAF7FF8F1}" type="sibTrans" cxnId="{4C9B4729-7A3D-461E-9689-8ECEE6FE0097}">
      <dgm:prSet/>
      <dgm:spPr/>
      <dgm:t>
        <a:bodyPr/>
        <a:lstStyle/>
        <a:p>
          <a:endParaRPr lang="es-ES"/>
        </a:p>
      </dgm:t>
    </dgm:pt>
    <dgm:pt modelId="{FBB3B606-D291-4BC0-9547-DDD791658A32}">
      <dgm:prSet phldrT="[Texto]"/>
      <dgm:spPr/>
      <dgm:t>
        <a:bodyPr/>
        <a:lstStyle/>
        <a:p>
          <a:r>
            <a:rPr lang="es-ES" dirty="0" smtClean="0"/>
            <a:t>TABAQUISMO</a:t>
          </a:r>
          <a:endParaRPr lang="es-ES" dirty="0"/>
        </a:p>
      </dgm:t>
    </dgm:pt>
    <dgm:pt modelId="{9A3016A2-D0DE-429C-B595-03A1D3C7694B}" type="sibTrans" cxnId="{A717B2F1-26E4-4099-B886-7AE9DC7CFCA6}">
      <dgm:prSet/>
      <dgm:spPr/>
      <dgm:t>
        <a:bodyPr/>
        <a:lstStyle/>
        <a:p>
          <a:endParaRPr lang="es-ES"/>
        </a:p>
      </dgm:t>
    </dgm:pt>
    <dgm:pt modelId="{DB855B3A-FDC8-4FD1-A4A5-4F2C0499B2BA}" type="parTrans" cxnId="{A717B2F1-26E4-4099-B886-7AE9DC7CFCA6}">
      <dgm:prSet/>
      <dgm:spPr/>
      <dgm:t>
        <a:bodyPr/>
        <a:lstStyle/>
        <a:p>
          <a:endParaRPr lang="es-ES"/>
        </a:p>
      </dgm:t>
    </dgm:pt>
    <dgm:pt modelId="{6D6209AB-7EE8-4115-9BFA-09B7129EFB4E}">
      <dgm:prSet/>
      <dgm:spPr/>
      <dgm:t>
        <a:bodyPr/>
        <a:lstStyle/>
        <a:p>
          <a:r>
            <a:rPr lang="es-ES" dirty="0" smtClean="0"/>
            <a:t>GENÉTICA</a:t>
          </a:r>
          <a:endParaRPr lang="es-ES" dirty="0"/>
        </a:p>
      </dgm:t>
    </dgm:pt>
    <dgm:pt modelId="{3F98C068-61AB-4803-8C6D-D3267139AC17}" type="parTrans" cxnId="{9A510672-FA07-4844-B626-7E6480DAE873}">
      <dgm:prSet/>
      <dgm:spPr/>
      <dgm:t>
        <a:bodyPr/>
        <a:lstStyle/>
        <a:p>
          <a:endParaRPr lang="es-ES"/>
        </a:p>
      </dgm:t>
    </dgm:pt>
    <dgm:pt modelId="{680A5B14-86E4-4EAA-8915-1542302461CA}" type="sibTrans" cxnId="{9A510672-FA07-4844-B626-7E6480DAE873}">
      <dgm:prSet/>
      <dgm:spPr/>
      <dgm:t>
        <a:bodyPr/>
        <a:lstStyle/>
        <a:p>
          <a:endParaRPr lang="es-ES"/>
        </a:p>
      </dgm:t>
    </dgm:pt>
    <dgm:pt modelId="{304348B4-F555-4BD2-B379-83C20C1F5908}" type="pres">
      <dgm:prSet presAssocID="{21A0A7B6-FDBA-4704-AAD7-D714F7DF5B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28590E-75D8-48EA-9A01-C8602AD89345}" type="pres">
      <dgm:prSet presAssocID="{ACC56B2F-2A7B-495B-A5C7-C678FBFAE06A}" presName="centerShape" presStyleLbl="node0" presStyleIdx="0" presStyleCnt="1" custScaleX="134698" custScaleY="117628" custLinFactNeighborX="14827" custLinFactNeighborY="-1402"/>
      <dgm:spPr/>
      <dgm:t>
        <a:bodyPr/>
        <a:lstStyle/>
        <a:p>
          <a:endParaRPr lang="es-ES"/>
        </a:p>
      </dgm:t>
    </dgm:pt>
    <dgm:pt modelId="{631DA7E5-EDF3-4472-98FC-EA77F245EBE0}" type="pres">
      <dgm:prSet presAssocID="{C3923391-A4EE-4D28-8480-C416BD705FB2}" presName="parTrans" presStyleLbl="sibTrans2D1" presStyleIdx="0" presStyleCnt="5" custFlipVert="1" custFlipHor="1" custScaleX="156669" custLinFactNeighborX="-4803" custLinFactNeighborY="4263"/>
      <dgm:spPr/>
      <dgm:t>
        <a:bodyPr/>
        <a:lstStyle/>
        <a:p>
          <a:endParaRPr lang="es-ES"/>
        </a:p>
      </dgm:t>
    </dgm:pt>
    <dgm:pt modelId="{A5DEBDD6-4AD6-4969-8324-2C7C40DEFBC9}" type="pres">
      <dgm:prSet presAssocID="{C3923391-A4EE-4D28-8480-C416BD705FB2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17456D58-E0AC-410D-B701-D04AE978E513}" type="pres">
      <dgm:prSet presAssocID="{BCABD301-8BAF-471D-850D-B25BC57C12EB}" presName="node" presStyleLbl="node1" presStyleIdx="0" presStyleCnt="5" custScaleX="164843" custScaleY="113388" custRadScaleRad="114332" custRadScaleInc="-906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3A2C2F-4CA0-435E-A06C-5F230345149D}" type="pres">
      <dgm:prSet presAssocID="{DF55D6F0-721E-4BFA-B07E-E128DF9AB0D4}" presName="parTrans" presStyleLbl="sibTrans2D1" presStyleIdx="1" presStyleCnt="5" custFlipVert="1" custFlipHor="1" custScaleX="123296" custScaleY="96856"/>
      <dgm:spPr/>
      <dgm:t>
        <a:bodyPr/>
        <a:lstStyle/>
        <a:p>
          <a:endParaRPr lang="es-ES"/>
        </a:p>
      </dgm:t>
    </dgm:pt>
    <dgm:pt modelId="{20133BD8-EFBB-4475-8319-05A7596896D2}" type="pres">
      <dgm:prSet presAssocID="{DF55D6F0-721E-4BFA-B07E-E128DF9AB0D4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9657C400-20F7-457F-B72D-DC909B0F17A8}" type="pres">
      <dgm:prSet presAssocID="{19D50274-F657-4286-B545-149AEB76D211}" presName="node" presStyleLbl="node1" presStyleIdx="1" presStyleCnt="5" custScaleX="117483" custScaleY="102102" custRadScaleRad="86072" custRadScaleInc="3816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FBD08B-19A6-4FA1-B024-A9DC5250B998}" type="pres">
      <dgm:prSet presAssocID="{DB855B3A-FDC8-4FD1-A4A5-4F2C0499B2BA}" presName="parTrans" presStyleLbl="sibTrans2D1" presStyleIdx="2" presStyleCnt="5" custFlipVert="1" custFlipHor="1" custScaleX="80559" custScaleY="111979" custLinFactNeighborX="-5953" custLinFactNeighborY="19287"/>
      <dgm:spPr/>
      <dgm:t>
        <a:bodyPr/>
        <a:lstStyle/>
        <a:p>
          <a:endParaRPr lang="es-ES"/>
        </a:p>
      </dgm:t>
    </dgm:pt>
    <dgm:pt modelId="{A2D95B60-EE1A-409F-B4A3-DB8C56BC6383}" type="pres">
      <dgm:prSet presAssocID="{DB855B3A-FDC8-4FD1-A4A5-4F2C0499B2BA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FEBA556C-C169-4648-8AA1-78E7423679A3}" type="pres">
      <dgm:prSet presAssocID="{FBB3B606-D291-4BC0-9547-DDD791658A32}" presName="node" presStyleLbl="node1" presStyleIdx="2" presStyleCnt="5" custScaleX="129674" custScaleY="129457" custRadScaleRad="111196" custRadScaleInc="3536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93341E-8BD4-4FEE-AA4A-B9DEB96332EA}" type="pres">
      <dgm:prSet presAssocID="{D8A98D59-61B0-4782-A694-61FC960DDADC}" presName="parTrans" presStyleLbl="sibTrans2D1" presStyleIdx="3" presStyleCnt="5" custAng="10685142"/>
      <dgm:spPr/>
      <dgm:t>
        <a:bodyPr/>
        <a:lstStyle/>
        <a:p>
          <a:endParaRPr lang="es-ES"/>
        </a:p>
      </dgm:t>
    </dgm:pt>
    <dgm:pt modelId="{DF3D122E-0B90-4EA5-939E-54DC6445A19A}" type="pres">
      <dgm:prSet presAssocID="{D8A98D59-61B0-4782-A694-61FC960DDADC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0484C137-740A-4299-8FE0-50031501AFAC}" type="pres">
      <dgm:prSet presAssocID="{24FD3BF5-BD47-405E-AB6A-F217B3036A73}" presName="node" presStyleLbl="node1" presStyleIdx="3" presStyleCnt="5" custScaleX="183212" custScaleY="105602" custRadScaleRad="186164" custRadScaleInc="-453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68F30F-3F31-4ECF-87B1-813323DE03B7}" type="pres">
      <dgm:prSet presAssocID="{3F98C068-61AB-4803-8C6D-D3267139AC17}" presName="parTrans" presStyleLbl="sibTrans2D1" presStyleIdx="4" presStyleCnt="5" custAng="11030361" custScaleX="151305" custScaleY="96465" custLinFactNeighborX="1219" custLinFactNeighborY="-9034"/>
      <dgm:spPr/>
      <dgm:t>
        <a:bodyPr/>
        <a:lstStyle/>
        <a:p>
          <a:endParaRPr lang="es-ES"/>
        </a:p>
      </dgm:t>
    </dgm:pt>
    <dgm:pt modelId="{B4061EBC-A0F7-4CEB-8E0D-B529DDB54ADC}" type="pres">
      <dgm:prSet presAssocID="{3F98C068-61AB-4803-8C6D-D3267139AC17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D1BF9324-52CA-458A-8646-69443A8F9641}" type="pres">
      <dgm:prSet presAssocID="{6D6209AB-7EE8-4115-9BFA-09B7129EFB4E}" presName="node" presStyleLbl="node1" presStyleIdx="4" presStyleCnt="5" custRadScaleRad="143378" custRadScaleInc="-4622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FEC822-F2E4-488F-B6A6-11E38D99C7ED}" type="presOf" srcId="{3F98C068-61AB-4803-8C6D-D3267139AC17}" destId="{3968F30F-3F31-4ECF-87B1-813323DE03B7}" srcOrd="0" destOrd="0" presId="urn:microsoft.com/office/officeart/2005/8/layout/radial5"/>
    <dgm:cxn modelId="{02D91DC9-7C09-4B69-B79E-D2093A01BC9B}" type="presOf" srcId="{3F98C068-61AB-4803-8C6D-D3267139AC17}" destId="{B4061EBC-A0F7-4CEB-8E0D-B529DDB54ADC}" srcOrd="1" destOrd="0" presId="urn:microsoft.com/office/officeart/2005/8/layout/radial5"/>
    <dgm:cxn modelId="{4C9B4729-7A3D-461E-9689-8ECEE6FE0097}" srcId="{ACC56B2F-2A7B-495B-A5C7-C678FBFAE06A}" destId="{24FD3BF5-BD47-405E-AB6A-F217B3036A73}" srcOrd="3" destOrd="0" parTransId="{D8A98D59-61B0-4782-A694-61FC960DDADC}" sibTransId="{ABA0E7C2-17FD-4430-A79F-57FDAF7FF8F1}"/>
    <dgm:cxn modelId="{6224E2F2-BBA8-4494-8022-4EEC380022AB}" type="presOf" srcId="{C3923391-A4EE-4D28-8480-C416BD705FB2}" destId="{A5DEBDD6-4AD6-4969-8324-2C7C40DEFBC9}" srcOrd="1" destOrd="0" presId="urn:microsoft.com/office/officeart/2005/8/layout/radial5"/>
    <dgm:cxn modelId="{C446F5FB-977B-419F-A975-DD8CD9729A6D}" type="presOf" srcId="{DF55D6F0-721E-4BFA-B07E-E128DF9AB0D4}" destId="{20133BD8-EFBB-4475-8319-05A7596896D2}" srcOrd="1" destOrd="0" presId="urn:microsoft.com/office/officeart/2005/8/layout/radial5"/>
    <dgm:cxn modelId="{C512969A-1C62-4E38-A5E0-3CCFC679F54F}" srcId="{ACC56B2F-2A7B-495B-A5C7-C678FBFAE06A}" destId="{BCABD301-8BAF-471D-850D-B25BC57C12EB}" srcOrd="0" destOrd="0" parTransId="{C3923391-A4EE-4D28-8480-C416BD705FB2}" sibTransId="{1AD29BEA-4879-405B-9750-D88B79299DD7}"/>
    <dgm:cxn modelId="{BAAB18EA-21BA-4E71-BF54-E65857FFFF50}" type="presOf" srcId="{21A0A7B6-FDBA-4704-AAD7-D714F7DF5B46}" destId="{304348B4-F555-4BD2-B379-83C20C1F5908}" srcOrd="0" destOrd="0" presId="urn:microsoft.com/office/officeart/2005/8/layout/radial5"/>
    <dgm:cxn modelId="{B8530ABA-24E8-4880-BDE7-DF8EE9D63969}" type="presOf" srcId="{FBB3B606-D291-4BC0-9547-DDD791658A32}" destId="{FEBA556C-C169-4648-8AA1-78E7423679A3}" srcOrd="0" destOrd="0" presId="urn:microsoft.com/office/officeart/2005/8/layout/radial5"/>
    <dgm:cxn modelId="{9004D18A-5232-4DD4-94B9-63D89DFDB383}" type="presOf" srcId="{D8A98D59-61B0-4782-A694-61FC960DDADC}" destId="{DF3D122E-0B90-4EA5-939E-54DC6445A19A}" srcOrd="1" destOrd="0" presId="urn:microsoft.com/office/officeart/2005/8/layout/radial5"/>
    <dgm:cxn modelId="{41D77F99-3D79-4330-8536-53AA03F87223}" type="presOf" srcId="{24FD3BF5-BD47-405E-AB6A-F217B3036A73}" destId="{0484C137-740A-4299-8FE0-50031501AFAC}" srcOrd="0" destOrd="0" presId="urn:microsoft.com/office/officeart/2005/8/layout/radial5"/>
    <dgm:cxn modelId="{533B0527-1D4E-4DBC-8D9B-ABE7555B38D3}" type="presOf" srcId="{ACC56B2F-2A7B-495B-A5C7-C678FBFAE06A}" destId="{5528590E-75D8-48EA-9A01-C8602AD89345}" srcOrd="0" destOrd="0" presId="urn:microsoft.com/office/officeart/2005/8/layout/radial5"/>
    <dgm:cxn modelId="{BAAE2636-9804-4FA1-9DDE-4F7465A20ABD}" type="presOf" srcId="{DB855B3A-FDC8-4FD1-A4A5-4F2C0499B2BA}" destId="{6CFBD08B-19A6-4FA1-B024-A9DC5250B998}" srcOrd="0" destOrd="0" presId="urn:microsoft.com/office/officeart/2005/8/layout/radial5"/>
    <dgm:cxn modelId="{A717B2F1-26E4-4099-B886-7AE9DC7CFCA6}" srcId="{ACC56B2F-2A7B-495B-A5C7-C678FBFAE06A}" destId="{FBB3B606-D291-4BC0-9547-DDD791658A32}" srcOrd="2" destOrd="0" parTransId="{DB855B3A-FDC8-4FD1-A4A5-4F2C0499B2BA}" sibTransId="{9A3016A2-D0DE-429C-B595-03A1D3C7694B}"/>
    <dgm:cxn modelId="{DD5469C8-3F81-486A-81AD-2FCFE4440D05}" type="presOf" srcId="{D8A98D59-61B0-4782-A694-61FC960DDADC}" destId="{7193341E-8BD4-4FEE-AA4A-B9DEB96332EA}" srcOrd="0" destOrd="0" presId="urn:microsoft.com/office/officeart/2005/8/layout/radial5"/>
    <dgm:cxn modelId="{DD059696-4992-45D0-AE13-9A17B0C9E290}" type="presOf" srcId="{DF55D6F0-721E-4BFA-B07E-E128DF9AB0D4}" destId="{1E3A2C2F-4CA0-435E-A06C-5F230345149D}" srcOrd="0" destOrd="0" presId="urn:microsoft.com/office/officeart/2005/8/layout/radial5"/>
    <dgm:cxn modelId="{39482293-EFFE-444C-A99F-8022B9B14D8A}" type="presOf" srcId="{C3923391-A4EE-4D28-8480-C416BD705FB2}" destId="{631DA7E5-EDF3-4472-98FC-EA77F245EBE0}" srcOrd="0" destOrd="0" presId="urn:microsoft.com/office/officeart/2005/8/layout/radial5"/>
    <dgm:cxn modelId="{DCC5885E-1110-4107-BA22-2EBC1E35B8C5}" type="presOf" srcId="{6D6209AB-7EE8-4115-9BFA-09B7129EFB4E}" destId="{D1BF9324-52CA-458A-8646-69443A8F9641}" srcOrd="0" destOrd="0" presId="urn:microsoft.com/office/officeart/2005/8/layout/radial5"/>
    <dgm:cxn modelId="{BE2E2DB8-9015-40C8-9AC4-0362E51B027C}" srcId="{ACC56B2F-2A7B-495B-A5C7-C678FBFAE06A}" destId="{19D50274-F657-4286-B545-149AEB76D211}" srcOrd="1" destOrd="0" parTransId="{DF55D6F0-721E-4BFA-B07E-E128DF9AB0D4}" sibTransId="{4447B36B-3238-48A1-A476-C2C4EB71F91B}"/>
    <dgm:cxn modelId="{E478133E-FAC1-462C-B16B-481081828303}" type="presOf" srcId="{DB855B3A-FDC8-4FD1-A4A5-4F2C0499B2BA}" destId="{A2D95B60-EE1A-409F-B4A3-DB8C56BC6383}" srcOrd="1" destOrd="0" presId="urn:microsoft.com/office/officeart/2005/8/layout/radial5"/>
    <dgm:cxn modelId="{99397BFA-9750-4CDC-9826-7DAF054B672E}" srcId="{21A0A7B6-FDBA-4704-AAD7-D714F7DF5B46}" destId="{ACC56B2F-2A7B-495B-A5C7-C678FBFAE06A}" srcOrd="0" destOrd="0" parTransId="{C163364C-8289-4A6C-800F-0F4AA49E0C17}" sibTransId="{932DB9AD-6FBA-466C-B5F7-D17EDDC15F85}"/>
    <dgm:cxn modelId="{5635D5D0-036E-4403-A739-ADC051D6DD1B}" type="presOf" srcId="{19D50274-F657-4286-B545-149AEB76D211}" destId="{9657C400-20F7-457F-B72D-DC909B0F17A8}" srcOrd="0" destOrd="0" presId="urn:microsoft.com/office/officeart/2005/8/layout/radial5"/>
    <dgm:cxn modelId="{9A510672-FA07-4844-B626-7E6480DAE873}" srcId="{ACC56B2F-2A7B-495B-A5C7-C678FBFAE06A}" destId="{6D6209AB-7EE8-4115-9BFA-09B7129EFB4E}" srcOrd="4" destOrd="0" parTransId="{3F98C068-61AB-4803-8C6D-D3267139AC17}" sibTransId="{680A5B14-86E4-4EAA-8915-1542302461CA}"/>
    <dgm:cxn modelId="{0C6470F8-234E-41E0-BB9F-A4E3DE2B69C3}" type="presOf" srcId="{BCABD301-8BAF-471D-850D-B25BC57C12EB}" destId="{17456D58-E0AC-410D-B701-D04AE978E513}" srcOrd="0" destOrd="0" presId="urn:microsoft.com/office/officeart/2005/8/layout/radial5"/>
    <dgm:cxn modelId="{ACC8AF1A-D668-4D64-9570-B86D370F1347}" type="presParOf" srcId="{304348B4-F555-4BD2-B379-83C20C1F5908}" destId="{5528590E-75D8-48EA-9A01-C8602AD89345}" srcOrd="0" destOrd="0" presId="urn:microsoft.com/office/officeart/2005/8/layout/radial5"/>
    <dgm:cxn modelId="{2B066128-D51C-492E-9BFD-FDB4448DF7C9}" type="presParOf" srcId="{304348B4-F555-4BD2-B379-83C20C1F5908}" destId="{631DA7E5-EDF3-4472-98FC-EA77F245EBE0}" srcOrd="1" destOrd="0" presId="urn:microsoft.com/office/officeart/2005/8/layout/radial5"/>
    <dgm:cxn modelId="{D79D5F6C-DA6C-4474-AB03-477F16DC2304}" type="presParOf" srcId="{631DA7E5-EDF3-4472-98FC-EA77F245EBE0}" destId="{A5DEBDD6-4AD6-4969-8324-2C7C40DEFBC9}" srcOrd="0" destOrd="0" presId="urn:microsoft.com/office/officeart/2005/8/layout/radial5"/>
    <dgm:cxn modelId="{A0DBFC6E-94AF-4337-A52A-A39AD6972734}" type="presParOf" srcId="{304348B4-F555-4BD2-B379-83C20C1F5908}" destId="{17456D58-E0AC-410D-B701-D04AE978E513}" srcOrd="2" destOrd="0" presId="urn:microsoft.com/office/officeart/2005/8/layout/radial5"/>
    <dgm:cxn modelId="{C6AA6FA1-A8D5-4C9E-9BBB-D6A17CE10F0E}" type="presParOf" srcId="{304348B4-F555-4BD2-B379-83C20C1F5908}" destId="{1E3A2C2F-4CA0-435E-A06C-5F230345149D}" srcOrd="3" destOrd="0" presId="urn:microsoft.com/office/officeart/2005/8/layout/radial5"/>
    <dgm:cxn modelId="{2DA8E621-931E-4B42-8757-D13333630666}" type="presParOf" srcId="{1E3A2C2F-4CA0-435E-A06C-5F230345149D}" destId="{20133BD8-EFBB-4475-8319-05A7596896D2}" srcOrd="0" destOrd="0" presId="urn:microsoft.com/office/officeart/2005/8/layout/radial5"/>
    <dgm:cxn modelId="{6E65310D-AD49-41D1-827F-68FB6974AF63}" type="presParOf" srcId="{304348B4-F555-4BD2-B379-83C20C1F5908}" destId="{9657C400-20F7-457F-B72D-DC909B0F17A8}" srcOrd="4" destOrd="0" presId="urn:microsoft.com/office/officeart/2005/8/layout/radial5"/>
    <dgm:cxn modelId="{48AE0A14-476C-4244-B853-9498158908D9}" type="presParOf" srcId="{304348B4-F555-4BD2-B379-83C20C1F5908}" destId="{6CFBD08B-19A6-4FA1-B024-A9DC5250B998}" srcOrd="5" destOrd="0" presId="urn:microsoft.com/office/officeart/2005/8/layout/radial5"/>
    <dgm:cxn modelId="{79CD6561-FDB4-4B6A-9346-EA43E0B66797}" type="presParOf" srcId="{6CFBD08B-19A6-4FA1-B024-A9DC5250B998}" destId="{A2D95B60-EE1A-409F-B4A3-DB8C56BC6383}" srcOrd="0" destOrd="0" presId="urn:microsoft.com/office/officeart/2005/8/layout/radial5"/>
    <dgm:cxn modelId="{AD230DB9-FE43-496D-8BEF-D66E497424EB}" type="presParOf" srcId="{304348B4-F555-4BD2-B379-83C20C1F5908}" destId="{FEBA556C-C169-4648-8AA1-78E7423679A3}" srcOrd="6" destOrd="0" presId="urn:microsoft.com/office/officeart/2005/8/layout/radial5"/>
    <dgm:cxn modelId="{2DB0F052-91E5-4C2A-93F6-325E2FB69629}" type="presParOf" srcId="{304348B4-F555-4BD2-B379-83C20C1F5908}" destId="{7193341E-8BD4-4FEE-AA4A-B9DEB96332EA}" srcOrd="7" destOrd="0" presId="urn:microsoft.com/office/officeart/2005/8/layout/radial5"/>
    <dgm:cxn modelId="{4DA28513-4C08-4DB9-A6EF-99999DBB8CA2}" type="presParOf" srcId="{7193341E-8BD4-4FEE-AA4A-B9DEB96332EA}" destId="{DF3D122E-0B90-4EA5-939E-54DC6445A19A}" srcOrd="0" destOrd="0" presId="urn:microsoft.com/office/officeart/2005/8/layout/radial5"/>
    <dgm:cxn modelId="{5B50EC0D-B591-4E19-B7E4-2FDCA55D1404}" type="presParOf" srcId="{304348B4-F555-4BD2-B379-83C20C1F5908}" destId="{0484C137-740A-4299-8FE0-50031501AFAC}" srcOrd="8" destOrd="0" presId="urn:microsoft.com/office/officeart/2005/8/layout/radial5"/>
    <dgm:cxn modelId="{729812A5-C3D7-491E-8941-C1BDDB1DEDBC}" type="presParOf" srcId="{304348B4-F555-4BD2-B379-83C20C1F5908}" destId="{3968F30F-3F31-4ECF-87B1-813323DE03B7}" srcOrd="9" destOrd="0" presId="urn:microsoft.com/office/officeart/2005/8/layout/radial5"/>
    <dgm:cxn modelId="{F2FE1FE2-6839-4184-982D-97A45E8E6AA7}" type="presParOf" srcId="{3968F30F-3F31-4ECF-87B1-813323DE03B7}" destId="{B4061EBC-A0F7-4CEB-8E0D-B529DDB54ADC}" srcOrd="0" destOrd="0" presId="urn:microsoft.com/office/officeart/2005/8/layout/radial5"/>
    <dgm:cxn modelId="{308051C7-A399-4B82-8D7E-A5147202893D}" type="presParOf" srcId="{304348B4-F555-4BD2-B379-83C20C1F5908}" destId="{D1BF9324-52CA-458A-8646-69443A8F964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C4040-0452-4EB4-9017-30DDB5951691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9515798-3121-4B92-9CBC-810BAC31AAEF}">
      <dgm:prSet phldrT="[Texto]" custT="1"/>
      <dgm:spPr/>
      <dgm:t>
        <a:bodyPr/>
        <a:lstStyle/>
        <a:p>
          <a:r>
            <a:rPr lang="es-ES" sz="2800" dirty="0" smtClean="0"/>
            <a:t>Consecuencias</a:t>
          </a:r>
          <a:endParaRPr lang="es-ES" sz="2800" dirty="0"/>
        </a:p>
      </dgm:t>
    </dgm:pt>
    <dgm:pt modelId="{C8A35D73-4A58-4E7C-B836-D27EEB44776A}" type="parTrans" cxnId="{69B308C4-D4C9-422C-9CDE-F0D9B48D2DD9}">
      <dgm:prSet/>
      <dgm:spPr/>
      <dgm:t>
        <a:bodyPr/>
        <a:lstStyle/>
        <a:p>
          <a:endParaRPr lang="es-ES"/>
        </a:p>
      </dgm:t>
    </dgm:pt>
    <dgm:pt modelId="{C5D0F934-AEDC-4E31-AB7E-16D0392EBA37}" type="sibTrans" cxnId="{69B308C4-D4C9-422C-9CDE-F0D9B48D2DD9}">
      <dgm:prSet/>
      <dgm:spPr/>
      <dgm:t>
        <a:bodyPr/>
        <a:lstStyle/>
        <a:p>
          <a:endParaRPr lang="es-ES"/>
        </a:p>
      </dgm:t>
    </dgm:pt>
    <dgm:pt modelId="{C02DA4C9-7ED0-44E9-B7B8-BD95065DBF7E}">
      <dgm:prSet phldrT="[Texto]"/>
      <dgm:spPr/>
      <dgm:t>
        <a:bodyPr/>
        <a:lstStyle/>
        <a:p>
          <a:r>
            <a:rPr lang="es-ES" dirty="0" smtClean="0"/>
            <a:t>Embolia</a:t>
          </a:r>
          <a:endParaRPr lang="es-ES" dirty="0"/>
        </a:p>
      </dgm:t>
    </dgm:pt>
    <dgm:pt modelId="{AF6975B8-2D96-4444-972D-677D2B1D0A71}" type="parTrans" cxnId="{57F8B2A2-5B89-4B2B-B37D-178E8FF232BA}">
      <dgm:prSet/>
      <dgm:spPr/>
      <dgm:t>
        <a:bodyPr/>
        <a:lstStyle/>
        <a:p>
          <a:endParaRPr lang="es-ES"/>
        </a:p>
      </dgm:t>
    </dgm:pt>
    <dgm:pt modelId="{C95AB1AD-6536-453F-8D26-1A582E57A961}" type="sibTrans" cxnId="{57F8B2A2-5B89-4B2B-B37D-178E8FF232BA}">
      <dgm:prSet/>
      <dgm:spPr/>
      <dgm:t>
        <a:bodyPr/>
        <a:lstStyle/>
        <a:p>
          <a:endParaRPr lang="es-ES"/>
        </a:p>
      </dgm:t>
    </dgm:pt>
    <dgm:pt modelId="{C2E33ED6-9E16-475C-967B-53FA5DDABC6A}">
      <dgm:prSet phldrT="[Texto]" custT="1"/>
      <dgm:spPr/>
      <dgm:t>
        <a:bodyPr/>
        <a:lstStyle/>
        <a:p>
          <a:pPr algn="ctr"/>
          <a:r>
            <a:rPr lang="es-ES" sz="2000" dirty="0" smtClean="0">
              <a:sym typeface="Symbol"/>
            </a:rPr>
            <a:t> Radio Arterial</a:t>
          </a:r>
        </a:p>
        <a:p>
          <a:pPr algn="ctr"/>
          <a:r>
            <a:rPr lang="es-ES" sz="2000" dirty="0" smtClean="0">
              <a:sym typeface="Symbol"/>
            </a:rPr>
            <a:t> Flujo Sanguíneo</a:t>
          </a:r>
        </a:p>
        <a:p>
          <a:pPr algn="ctr"/>
          <a:r>
            <a:rPr lang="es-ES" sz="2000" dirty="0" smtClean="0">
              <a:sym typeface="Symbol"/>
            </a:rPr>
            <a:t>Problemas en la Arterialización de la Sangre</a:t>
          </a:r>
        </a:p>
        <a:p>
          <a:pPr algn="ctr"/>
          <a:endParaRPr lang="es-ES" sz="1500" dirty="0"/>
        </a:p>
      </dgm:t>
    </dgm:pt>
    <dgm:pt modelId="{D986998D-2915-4F7A-83A8-C3834D059A9D}" type="parTrans" cxnId="{F02B5A66-9F51-45FF-91A0-303C178AF2BF}">
      <dgm:prSet/>
      <dgm:spPr/>
      <dgm:t>
        <a:bodyPr/>
        <a:lstStyle/>
        <a:p>
          <a:endParaRPr lang="es-ES"/>
        </a:p>
      </dgm:t>
    </dgm:pt>
    <dgm:pt modelId="{274E777D-EA8A-43A0-A82C-D9C47456C97D}" type="sibTrans" cxnId="{F02B5A66-9F51-45FF-91A0-303C178AF2BF}">
      <dgm:prSet/>
      <dgm:spPr/>
      <dgm:t>
        <a:bodyPr/>
        <a:lstStyle/>
        <a:p>
          <a:endParaRPr lang="es-ES"/>
        </a:p>
      </dgm:t>
    </dgm:pt>
    <dgm:pt modelId="{88EDC29B-70EE-4456-8B74-64A3FC5E5343}">
      <dgm:prSet phldrT="[Texto]"/>
      <dgm:spPr/>
      <dgm:t>
        <a:bodyPr/>
        <a:lstStyle/>
        <a:p>
          <a:r>
            <a:rPr lang="es-ES" dirty="0" smtClean="0"/>
            <a:t>Hipertensión </a:t>
          </a:r>
          <a:endParaRPr lang="es-ES" dirty="0"/>
        </a:p>
      </dgm:t>
    </dgm:pt>
    <dgm:pt modelId="{2EE5E12A-A3B8-4E2B-A409-B9118180D32E}" type="parTrans" cxnId="{9450AD1B-BE1C-4087-BDC9-44A9BEC8E051}">
      <dgm:prSet/>
      <dgm:spPr/>
      <dgm:t>
        <a:bodyPr/>
        <a:lstStyle/>
        <a:p>
          <a:endParaRPr lang="es-ES"/>
        </a:p>
      </dgm:t>
    </dgm:pt>
    <dgm:pt modelId="{51976895-3CBC-418C-946A-5F5BF94485DE}" type="sibTrans" cxnId="{9450AD1B-BE1C-4087-BDC9-44A9BEC8E051}">
      <dgm:prSet/>
      <dgm:spPr/>
      <dgm:t>
        <a:bodyPr/>
        <a:lstStyle/>
        <a:p>
          <a:endParaRPr lang="es-ES"/>
        </a:p>
      </dgm:t>
    </dgm:pt>
    <dgm:pt modelId="{32F6EA60-C4AE-42D3-B062-8BC4A1E41324}" type="pres">
      <dgm:prSet presAssocID="{5F2C4040-0452-4EB4-9017-30DDB59516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C38C06-3E73-4DE7-83FE-548A448D73F1}" type="pres">
      <dgm:prSet presAssocID="{A9515798-3121-4B92-9CBC-810BAC31AAEF}" presName="centerShape" presStyleLbl="node0" presStyleIdx="0" presStyleCnt="1" custScaleX="178882" custScaleY="99999" custLinFactNeighborX="-27236" custLinFactNeighborY="-38168"/>
      <dgm:spPr/>
      <dgm:t>
        <a:bodyPr/>
        <a:lstStyle/>
        <a:p>
          <a:endParaRPr lang="es-ES"/>
        </a:p>
      </dgm:t>
    </dgm:pt>
    <dgm:pt modelId="{7FC078D2-5592-4E06-BA5A-C2DFFC6FC4C6}" type="pres">
      <dgm:prSet presAssocID="{AF6975B8-2D96-4444-972D-677D2B1D0A71}" presName="Name9" presStyleLbl="parChTrans1D2" presStyleIdx="0" presStyleCnt="3"/>
      <dgm:spPr/>
      <dgm:t>
        <a:bodyPr/>
        <a:lstStyle/>
        <a:p>
          <a:endParaRPr lang="es-ES"/>
        </a:p>
      </dgm:t>
    </dgm:pt>
    <dgm:pt modelId="{A7888C4A-5FA1-42B7-AAEF-3F029FEB8898}" type="pres">
      <dgm:prSet presAssocID="{AF6975B8-2D96-4444-972D-677D2B1D0A71}" presName="connTx" presStyleLbl="parChTrans1D2" presStyleIdx="0" presStyleCnt="3"/>
      <dgm:spPr/>
      <dgm:t>
        <a:bodyPr/>
        <a:lstStyle/>
        <a:p>
          <a:endParaRPr lang="es-ES"/>
        </a:p>
      </dgm:t>
    </dgm:pt>
    <dgm:pt modelId="{227FD77B-AE20-476C-BEF3-DFE01089006B}" type="pres">
      <dgm:prSet presAssocID="{C02DA4C9-7ED0-44E9-B7B8-BD95065DBF7E}" presName="node" presStyleLbl="node1" presStyleIdx="0" presStyleCnt="3" custRadScaleRad="69039" custRadScaleInc="2639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35CD5F-29F1-4408-A330-BC9D857F972D}" type="pres">
      <dgm:prSet presAssocID="{D986998D-2915-4F7A-83A8-C3834D059A9D}" presName="Name9" presStyleLbl="parChTrans1D2" presStyleIdx="1" presStyleCnt="3"/>
      <dgm:spPr/>
      <dgm:t>
        <a:bodyPr/>
        <a:lstStyle/>
        <a:p>
          <a:endParaRPr lang="es-ES"/>
        </a:p>
      </dgm:t>
    </dgm:pt>
    <dgm:pt modelId="{8EEED3E0-C09C-481F-ADB5-4652A5BF11B9}" type="pres">
      <dgm:prSet presAssocID="{D986998D-2915-4F7A-83A8-C3834D059A9D}" presName="connTx" presStyleLbl="parChTrans1D2" presStyleIdx="1" presStyleCnt="3"/>
      <dgm:spPr/>
      <dgm:t>
        <a:bodyPr/>
        <a:lstStyle/>
        <a:p>
          <a:endParaRPr lang="es-ES"/>
        </a:p>
      </dgm:t>
    </dgm:pt>
    <dgm:pt modelId="{F644906A-8629-4D75-9155-6DABF003089A}" type="pres">
      <dgm:prSet presAssocID="{C2E33ED6-9E16-475C-967B-53FA5DDABC6A}" presName="node" presStyleLbl="node1" presStyleIdx="1" presStyleCnt="3" custScaleX="154299" custScaleY="141937" custRadScaleRad="102658" custRadScaleInc="-83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32442-D223-4414-B223-B3F950AF7A59}" type="pres">
      <dgm:prSet presAssocID="{2EE5E12A-A3B8-4E2B-A409-B9118180D32E}" presName="Name9" presStyleLbl="parChTrans1D2" presStyleIdx="2" presStyleCnt="3"/>
      <dgm:spPr/>
      <dgm:t>
        <a:bodyPr/>
        <a:lstStyle/>
        <a:p>
          <a:endParaRPr lang="es-ES"/>
        </a:p>
      </dgm:t>
    </dgm:pt>
    <dgm:pt modelId="{3522BA4F-5FB6-46AF-B4D0-F469AABE5A00}" type="pres">
      <dgm:prSet presAssocID="{2EE5E12A-A3B8-4E2B-A409-B9118180D32E}" presName="connTx" presStyleLbl="parChTrans1D2" presStyleIdx="2" presStyleCnt="3"/>
      <dgm:spPr/>
      <dgm:t>
        <a:bodyPr/>
        <a:lstStyle/>
        <a:p>
          <a:endParaRPr lang="es-ES"/>
        </a:p>
      </dgm:t>
    </dgm:pt>
    <dgm:pt modelId="{02F762AB-D5BF-45ED-AFE9-64C3AD526D9F}" type="pres">
      <dgm:prSet presAssocID="{88EDC29B-70EE-4456-8B74-64A3FC5E5343}" presName="node" presStyleLbl="node1" presStyleIdx="2" presStyleCnt="3" custRadScaleRad="102702" custRadScaleInc="216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1EBC58-07E1-4BB5-ACEE-1EF5DE1CB719}" type="presOf" srcId="{5F2C4040-0452-4EB4-9017-30DDB5951691}" destId="{32F6EA60-C4AE-42D3-B062-8BC4A1E41324}" srcOrd="0" destOrd="0" presId="urn:microsoft.com/office/officeart/2005/8/layout/radial1"/>
    <dgm:cxn modelId="{EB7D4989-FD69-4828-A699-08D98D84B9A0}" type="presOf" srcId="{A9515798-3121-4B92-9CBC-810BAC31AAEF}" destId="{11C38C06-3E73-4DE7-83FE-548A448D73F1}" srcOrd="0" destOrd="0" presId="urn:microsoft.com/office/officeart/2005/8/layout/radial1"/>
    <dgm:cxn modelId="{C8E8FE98-809D-4BCD-BA49-21937EF65A62}" type="presOf" srcId="{D986998D-2915-4F7A-83A8-C3834D059A9D}" destId="{3D35CD5F-29F1-4408-A330-BC9D857F972D}" srcOrd="0" destOrd="0" presId="urn:microsoft.com/office/officeart/2005/8/layout/radial1"/>
    <dgm:cxn modelId="{12EEF1C8-2309-477E-9F49-869F308E53DD}" type="presOf" srcId="{C02DA4C9-7ED0-44E9-B7B8-BD95065DBF7E}" destId="{227FD77B-AE20-476C-BEF3-DFE01089006B}" srcOrd="0" destOrd="0" presId="urn:microsoft.com/office/officeart/2005/8/layout/radial1"/>
    <dgm:cxn modelId="{57F8B2A2-5B89-4B2B-B37D-178E8FF232BA}" srcId="{A9515798-3121-4B92-9CBC-810BAC31AAEF}" destId="{C02DA4C9-7ED0-44E9-B7B8-BD95065DBF7E}" srcOrd="0" destOrd="0" parTransId="{AF6975B8-2D96-4444-972D-677D2B1D0A71}" sibTransId="{C95AB1AD-6536-453F-8D26-1A582E57A961}"/>
    <dgm:cxn modelId="{90FE5475-1992-44DA-84F1-AC3FA0A7122E}" type="presOf" srcId="{88EDC29B-70EE-4456-8B74-64A3FC5E5343}" destId="{02F762AB-D5BF-45ED-AFE9-64C3AD526D9F}" srcOrd="0" destOrd="0" presId="urn:microsoft.com/office/officeart/2005/8/layout/radial1"/>
    <dgm:cxn modelId="{91690AD0-A35C-4005-96E7-008503BDC9F5}" type="presOf" srcId="{D986998D-2915-4F7A-83A8-C3834D059A9D}" destId="{8EEED3E0-C09C-481F-ADB5-4652A5BF11B9}" srcOrd="1" destOrd="0" presId="urn:microsoft.com/office/officeart/2005/8/layout/radial1"/>
    <dgm:cxn modelId="{5743879A-5332-4B96-A80C-38D7CF3CAF27}" type="presOf" srcId="{2EE5E12A-A3B8-4E2B-A409-B9118180D32E}" destId="{3522BA4F-5FB6-46AF-B4D0-F469AABE5A00}" srcOrd="1" destOrd="0" presId="urn:microsoft.com/office/officeart/2005/8/layout/radial1"/>
    <dgm:cxn modelId="{5EC316BC-EB34-4029-9DF5-BA9630DCA1D7}" type="presOf" srcId="{C2E33ED6-9E16-475C-967B-53FA5DDABC6A}" destId="{F644906A-8629-4D75-9155-6DABF003089A}" srcOrd="0" destOrd="0" presId="urn:microsoft.com/office/officeart/2005/8/layout/radial1"/>
    <dgm:cxn modelId="{F02B5A66-9F51-45FF-91A0-303C178AF2BF}" srcId="{A9515798-3121-4B92-9CBC-810BAC31AAEF}" destId="{C2E33ED6-9E16-475C-967B-53FA5DDABC6A}" srcOrd="1" destOrd="0" parTransId="{D986998D-2915-4F7A-83A8-C3834D059A9D}" sibTransId="{274E777D-EA8A-43A0-A82C-D9C47456C97D}"/>
    <dgm:cxn modelId="{9450AD1B-BE1C-4087-BDC9-44A9BEC8E051}" srcId="{A9515798-3121-4B92-9CBC-810BAC31AAEF}" destId="{88EDC29B-70EE-4456-8B74-64A3FC5E5343}" srcOrd="2" destOrd="0" parTransId="{2EE5E12A-A3B8-4E2B-A409-B9118180D32E}" sibTransId="{51976895-3CBC-418C-946A-5F5BF94485DE}"/>
    <dgm:cxn modelId="{7FDEB02B-35AB-4FEE-9A78-56B185DA7B88}" type="presOf" srcId="{AF6975B8-2D96-4444-972D-677D2B1D0A71}" destId="{7FC078D2-5592-4E06-BA5A-C2DFFC6FC4C6}" srcOrd="0" destOrd="0" presId="urn:microsoft.com/office/officeart/2005/8/layout/radial1"/>
    <dgm:cxn modelId="{E8B4417F-39C2-43F3-9D7E-668CAA468DC9}" type="presOf" srcId="{2EE5E12A-A3B8-4E2B-A409-B9118180D32E}" destId="{9AE32442-D223-4414-B223-B3F950AF7A59}" srcOrd="0" destOrd="0" presId="urn:microsoft.com/office/officeart/2005/8/layout/radial1"/>
    <dgm:cxn modelId="{69B308C4-D4C9-422C-9CDE-F0D9B48D2DD9}" srcId="{5F2C4040-0452-4EB4-9017-30DDB5951691}" destId="{A9515798-3121-4B92-9CBC-810BAC31AAEF}" srcOrd="0" destOrd="0" parTransId="{C8A35D73-4A58-4E7C-B836-D27EEB44776A}" sibTransId="{C5D0F934-AEDC-4E31-AB7E-16D0392EBA37}"/>
    <dgm:cxn modelId="{5868771F-AADF-4302-B02D-AC4984DAA3DF}" type="presOf" srcId="{AF6975B8-2D96-4444-972D-677D2B1D0A71}" destId="{A7888C4A-5FA1-42B7-AAEF-3F029FEB8898}" srcOrd="1" destOrd="0" presId="urn:microsoft.com/office/officeart/2005/8/layout/radial1"/>
    <dgm:cxn modelId="{407939F2-D068-4F69-9598-BA940B4776D9}" type="presParOf" srcId="{32F6EA60-C4AE-42D3-B062-8BC4A1E41324}" destId="{11C38C06-3E73-4DE7-83FE-548A448D73F1}" srcOrd="0" destOrd="0" presId="urn:microsoft.com/office/officeart/2005/8/layout/radial1"/>
    <dgm:cxn modelId="{E152D595-2E2D-4CC1-B8FF-E1E6F9921087}" type="presParOf" srcId="{32F6EA60-C4AE-42D3-B062-8BC4A1E41324}" destId="{7FC078D2-5592-4E06-BA5A-C2DFFC6FC4C6}" srcOrd="1" destOrd="0" presId="urn:microsoft.com/office/officeart/2005/8/layout/radial1"/>
    <dgm:cxn modelId="{A96E5F2D-8E05-4ACD-A791-6A8B68A36BB1}" type="presParOf" srcId="{7FC078D2-5592-4E06-BA5A-C2DFFC6FC4C6}" destId="{A7888C4A-5FA1-42B7-AAEF-3F029FEB8898}" srcOrd="0" destOrd="0" presId="urn:microsoft.com/office/officeart/2005/8/layout/radial1"/>
    <dgm:cxn modelId="{E83ABA13-9C6D-401C-B786-1A7658F58BF6}" type="presParOf" srcId="{32F6EA60-C4AE-42D3-B062-8BC4A1E41324}" destId="{227FD77B-AE20-476C-BEF3-DFE01089006B}" srcOrd="2" destOrd="0" presId="urn:microsoft.com/office/officeart/2005/8/layout/radial1"/>
    <dgm:cxn modelId="{0F71AD32-FFE0-45FA-B372-DAD51350E73C}" type="presParOf" srcId="{32F6EA60-C4AE-42D3-B062-8BC4A1E41324}" destId="{3D35CD5F-29F1-4408-A330-BC9D857F972D}" srcOrd="3" destOrd="0" presId="urn:microsoft.com/office/officeart/2005/8/layout/radial1"/>
    <dgm:cxn modelId="{958BCF9E-A790-4550-95D5-415F75187015}" type="presParOf" srcId="{3D35CD5F-29F1-4408-A330-BC9D857F972D}" destId="{8EEED3E0-C09C-481F-ADB5-4652A5BF11B9}" srcOrd="0" destOrd="0" presId="urn:microsoft.com/office/officeart/2005/8/layout/radial1"/>
    <dgm:cxn modelId="{B1302D5A-F71B-4F22-8CBC-6B6D45A30DD4}" type="presParOf" srcId="{32F6EA60-C4AE-42D3-B062-8BC4A1E41324}" destId="{F644906A-8629-4D75-9155-6DABF003089A}" srcOrd="4" destOrd="0" presId="urn:microsoft.com/office/officeart/2005/8/layout/radial1"/>
    <dgm:cxn modelId="{A0E07D6F-26CD-4D4E-A61D-356A29FFED17}" type="presParOf" srcId="{32F6EA60-C4AE-42D3-B062-8BC4A1E41324}" destId="{9AE32442-D223-4414-B223-B3F950AF7A59}" srcOrd="5" destOrd="0" presId="urn:microsoft.com/office/officeart/2005/8/layout/radial1"/>
    <dgm:cxn modelId="{B24B6277-AFCF-481F-9AB0-6A26B09E0279}" type="presParOf" srcId="{9AE32442-D223-4414-B223-B3F950AF7A59}" destId="{3522BA4F-5FB6-46AF-B4D0-F469AABE5A00}" srcOrd="0" destOrd="0" presId="urn:microsoft.com/office/officeart/2005/8/layout/radial1"/>
    <dgm:cxn modelId="{561E64A0-240D-411C-8E3E-EC5CDD7F29E4}" type="presParOf" srcId="{32F6EA60-C4AE-42D3-B062-8BC4A1E41324}" destId="{02F762AB-D5BF-45ED-AFE9-64C3AD526D9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28590E-75D8-48EA-9A01-C8602AD89345}">
      <dsp:nvSpPr>
        <dsp:cNvPr id="0" name=""/>
        <dsp:cNvSpPr/>
      </dsp:nvSpPr>
      <dsp:spPr>
        <a:xfrm>
          <a:off x="3963295" y="2194048"/>
          <a:ext cx="2394682" cy="20912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CAUSAS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Esclerosis Vascular</a:t>
          </a:r>
          <a:endParaRPr lang="es-ES" sz="2800" kern="1200" dirty="0"/>
        </a:p>
      </dsp:txBody>
      <dsp:txXfrm>
        <a:off x="3963295" y="2194048"/>
        <a:ext cx="2394682" cy="2091209"/>
      </dsp:txXfrm>
    </dsp:sp>
    <dsp:sp modelId="{631DA7E5-EDF3-4472-98FC-EA77F245EBE0}">
      <dsp:nvSpPr>
        <dsp:cNvPr id="0" name=""/>
        <dsp:cNvSpPr/>
      </dsp:nvSpPr>
      <dsp:spPr>
        <a:xfrm rot="13540420" flipH="1" flipV="1">
          <a:off x="3627859" y="1831298"/>
          <a:ext cx="805026" cy="6044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3540420" flipH="1" flipV="1">
        <a:off x="3627859" y="1831298"/>
        <a:ext cx="805026" cy="604457"/>
      </dsp:txXfrm>
    </dsp:sp>
    <dsp:sp modelId="{17456D58-E0AC-410D-B701-D04AE978E513}">
      <dsp:nvSpPr>
        <dsp:cNvPr id="0" name=""/>
        <dsp:cNvSpPr/>
      </dsp:nvSpPr>
      <dsp:spPr>
        <a:xfrm>
          <a:off x="1423691" y="-93960"/>
          <a:ext cx="2930605" cy="20158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COLESTEROL ALTO</a:t>
          </a:r>
          <a:endParaRPr lang="es-ES" sz="2400" kern="1200" dirty="0"/>
        </a:p>
      </dsp:txBody>
      <dsp:txXfrm>
        <a:off x="1423691" y="-93960"/>
        <a:ext cx="2930605" cy="2015830"/>
      </dsp:txXfrm>
    </dsp:sp>
    <dsp:sp modelId="{1E3A2C2F-4CA0-435E-A06C-5F230345149D}">
      <dsp:nvSpPr>
        <dsp:cNvPr id="0" name=""/>
        <dsp:cNvSpPr/>
      </dsp:nvSpPr>
      <dsp:spPr>
        <a:xfrm rot="7963824" flipH="1" flipV="1">
          <a:off x="4039016" y="3961654"/>
          <a:ext cx="368519" cy="5854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7963824" flipH="1" flipV="1">
        <a:off x="4039016" y="3961654"/>
        <a:ext cx="368519" cy="585453"/>
      </dsp:txXfrm>
    </dsp:sp>
    <dsp:sp modelId="{9657C400-20F7-457F-B72D-DC909B0F17A8}">
      <dsp:nvSpPr>
        <dsp:cNvPr id="0" name=""/>
        <dsp:cNvSpPr/>
      </dsp:nvSpPr>
      <dsp:spPr>
        <a:xfrm>
          <a:off x="2328111" y="4267862"/>
          <a:ext cx="2088631" cy="18151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DIABETES MELLITUS</a:t>
          </a:r>
          <a:endParaRPr lang="es-ES" sz="1800" kern="1200" dirty="0"/>
        </a:p>
      </dsp:txBody>
      <dsp:txXfrm>
        <a:off x="2328111" y="4267862"/>
        <a:ext cx="2088631" cy="1815185"/>
      </dsp:txXfrm>
    </dsp:sp>
    <dsp:sp modelId="{6CFBD08B-19A6-4FA1-B024-A9DC5250B998}">
      <dsp:nvSpPr>
        <dsp:cNvPr id="0" name=""/>
        <dsp:cNvSpPr/>
      </dsp:nvSpPr>
      <dsp:spPr>
        <a:xfrm rot="10793950" flipH="1" flipV="1">
          <a:off x="3121232" y="3020894"/>
          <a:ext cx="492486" cy="6768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793950" flipH="1" flipV="1">
        <a:off x="3121232" y="3020894"/>
        <a:ext cx="492486" cy="676865"/>
      </dsp:txXfrm>
    </dsp:sp>
    <dsp:sp modelId="{FEBA556C-C169-4648-8AA1-78E7423679A3}">
      <dsp:nvSpPr>
        <dsp:cNvPr id="0" name=""/>
        <dsp:cNvSpPr/>
      </dsp:nvSpPr>
      <dsp:spPr>
        <a:xfrm>
          <a:off x="504472" y="2095065"/>
          <a:ext cx="2305365" cy="23015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TABAQUISMO</a:t>
          </a:r>
          <a:endParaRPr lang="es-ES" sz="1800" kern="1200" dirty="0"/>
        </a:p>
      </dsp:txBody>
      <dsp:txXfrm>
        <a:off x="504472" y="2095065"/>
        <a:ext cx="2305365" cy="2301507"/>
      </dsp:txXfrm>
    </dsp:sp>
    <dsp:sp modelId="{7193341E-8BD4-4FEE-AA4A-B9DEB96332EA}">
      <dsp:nvSpPr>
        <dsp:cNvPr id="0" name=""/>
        <dsp:cNvSpPr/>
      </dsp:nvSpPr>
      <dsp:spPr>
        <a:xfrm rot="7917341">
          <a:off x="5997468" y="1807264"/>
          <a:ext cx="499213" cy="6044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7917341">
        <a:off x="5997468" y="1807264"/>
        <a:ext cx="499213" cy="604457"/>
      </dsp:txXfrm>
    </dsp:sp>
    <dsp:sp modelId="{0484C137-740A-4299-8FE0-50031501AFAC}">
      <dsp:nvSpPr>
        <dsp:cNvPr id="0" name=""/>
        <dsp:cNvSpPr/>
      </dsp:nvSpPr>
      <dsp:spPr>
        <a:xfrm>
          <a:off x="5743983" y="0"/>
          <a:ext cx="3257172" cy="18774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HIPERTENSIÓN ARTERIAL</a:t>
          </a:r>
          <a:endParaRPr lang="es-ES" sz="2400" kern="1200" dirty="0"/>
        </a:p>
      </dsp:txBody>
      <dsp:txXfrm>
        <a:off x="5743983" y="0"/>
        <a:ext cx="3257172" cy="1877409"/>
      </dsp:txXfrm>
    </dsp:sp>
    <dsp:sp modelId="{3968F30F-3F31-4ECF-87B1-813323DE03B7}">
      <dsp:nvSpPr>
        <dsp:cNvPr id="0" name=""/>
        <dsp:cNvSpPr/>
      </dsp:nvSpPr>
      <dsp:spPr>
        <a:xfrm rot="13437597">
          <a:off x="5998782" y="3929865"/>
          <a:ext cx="796187" cy="5830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3437597">
        <a:off x="5998782" y="3929865"/>
        <a:ext cx="796187" cy="583089"/>
      </dsp:txXfrm>
    </dsp:sp>
    <dsp:sp modelId="{D1BF9324-52CA-458A-8646-69443A8F9641}">
      <dsp:nvSpPr>
        <dsp:cNvPr id="0" name=""/>
        <dsp:cNvSpPr/>
      </dsp:nvSpPr>
      <dsp:spPr>
        <a:xfrm>
          <a:off x="6572294" y="4289414"/>
          <a:ext cx="1777816" cy="177781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GENÉTICA</a:t>
          </a:r>
          <a:endParaRPr lang="es-ES" sz="1800" kern="1200" dirty="0"/>
        </a:p>
      </dsp:txBody>
      <dsp:txXfrm>
        <a:off x="6572294" y="4289414"/>
        <a:ext cx="1777816" cy="17778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C38C06-3E73-4DE7-83FE-548A448D73F1}">
      <dsp:nvSpPr>
        <dsp:cNvPr id="0" name=""/>
        <dsp:cNvSpPr/>
      </dsp:nvSpPr>
      <dsp:spPr>
        <a:xfrm>
          <a:off x="357199" y="428638"/>
          <a:ext cx="3563887" cy="1992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Consecuencias</a:t>
          </a:r>
          <a:endParaRPr lang="es-ES" sz="2800" kern="1200" dirty="0"/>
        </a:p>
      </dsp:txBody>
      <dsp:txXfrm>
        <a:off x="357199" y="428638"/>
        <a:ext cx="3563887" cy="1992291"/>
      </dsp:txXfrm>
    </dsp:sp>
    <dsp:sp modelId="{7FC078D2-5592-4E06-BA5A-C2DFFC6FC4C6}">
      <dsp:nvSpPr>
        <dsp:cNvPr id="0" name=""/>
        <dsp:cNvSpPr/>
      </dsp:nvSpPr>
      <dsp:spPr>
        <a:xfrm rot="3566287">
          <a:off x="2211172" y="3199618"/>
          <a:ext cx="1979726" cy="46915"/>
        </a:xfrm>
        <a:custGeom>
          <a:avLst/>
          <a:gdLst/>
          <a:ahLst/>
          <a:cxnLst/>
          <a:rect l="0" t="0" r="0" b="0"/>
          <a:pathLst>
            <a:path>
              <a:moveTo>
                <a:pt x="0" y="23457"/>
              </a:moveTo>
              <a:lnTo>
                <a:pt x="1979726" y="234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3566287">
        <a:off x="3151542" y="3173582"/>
        <a:ext cx="98986" cy="98986"/>
      </dsp:txXfrm>
    </dsp:sp>
    <dsp:sp modelId="{227FD77B-AE20-476C-BEF3-DFE01089006B}">
      <dsp:nvSpPr>
        <dsp:cNvPr id="0" name=""/>
        <dsp:cNvSpPr/>
      </dsp:nvSpPr>
      <dsp:spPr>
        <a:xfrm>
          <a:off x="3214708" y="3937042"/>
          <a:ext cx="1992311" cy="199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Embolia</a:t>
          </a:r>
          <a:endParaRPr lang="es-ES" sz="1900" kern="1200" dirty="0"/>
        </a:p>
      </dsp:txBody>
      <dsp:txXfrm>
        <a:off x="3214708" y="3937042"/>
        <a:ext cx="1992311" cy="1992311"/>
      </dsp:txXfrm>
    </dsp:sp>
    <dsp:sp modelId="{3D35CD5F-29F1-4408-A330-BC9D857F972D}">
      <dsp:nvSpPr>
        <dsp:cNvPr id="0" name=""/>
        <dsp:cNvSpPr/>
      </dsp:nvSpPr>
      <dsp:spPr>
        <a:xfrm rot="912974">
          <a:off x="3726307" y="1950769"/>
          <a:ext cx="865721" cy="46915"/>
        </a:xfrm>
        <a:custGeom>
          <a:avLst/>
          <a:gdLst/>
          <a:ahLst/>
          <a:cxnLst/>
          <a:rect l="0" t="0" r="0" b="0"/>
          <a:pathLst>
            <a:path>
              <a:moveTo>
                <a:pt x="0" y="23457"/>
              </a:moveTo>
              <a:lnTo>
                <a:pt x="865721" y="234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912974">
        <a:off x="4137525" y="1952584"/>
        <a:ext cx="43286" cy="43286"/>
      </dsp:txXfrm>
    </dsp:sp>
    <dsp:sp modelId="{F644906A-8629-4D75-9155-6DABF003089A}">
      <dsp:nvSpPr>
        <dsp:cNvPr id="0" name=""/>
        <dsp:cNvSpPr/>
      </dsp:nvSpPr>
      <dsp:spPr>
        <a:xfrm>
          <a:off x="4513768" y="1074841"/>
          <a:ext cx="3074117" cy="2827827"/>
        </a:xfrm>
        <a:prstGeom prst="ellipse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ym typeface="Symbol"/>
            </a:rPr>
            <a:t> Radio Arterial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ym typeface="Symbol"/>
            </a:rPr>
            <a:t> Flujo Sanguíneo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ym typeface="Symbol"/>
            </a:rPr>
            <a:t>Problemas en la Arterialización de la Sangre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4513768" y="1074841"/>
        <a:ext cx="3074117" cy="2827827"/>
      </dsp:txXfrm>
    </dsp:sp>
    <dsp:sp modelId="{9AE32442-D223-4414-B223-B3F950AF7A59}">
      <dsp:nvSpPr>
        <dsp:cNvPr id="0" name=""/>
        <dsp:cNvSpPr/>
      </dsp:nvSpPr>
      <dsp:spPr>
        <a:xfrm rot="6740971">
          <a:off x="1093792" y="2805167"/>
          <a:ext cx="936351" cy="46915"/>
        </a:xfrm>
        <a:custGeom>
          <a:avLst/>
          <a:gdLst/>
          <a:ahLst/>
          <a:cxnLst/>
          <a:rect l="0" t="0" r="0" b="0"/>
          <a:pathLst>
            <a:path>
              <a:moveTo>
                <a:pt x="0" y="23457"/>
              </a:moveTo>
              <a:lnTo>
                <a:pt x="936351" y="234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6740971">
        <a:off x="1538559" y="2805216"/>
        <a:ext cx="46817" cy="46817"/>
      </dsp:txXfrm>
    </dsp:sp>
    <dsp:sp modelId="{02F762AB-D5BF-45ED-AFE9-64C3AD526D9F}">
      <dsp:nvSpPr>
        <dsp:cNvPr id="0" name=""/>
        <dsp:cNvSpPr/>
      </dsp:nvSpPr>
      <dsp:spPr>
        <a:xfrm>
          <a:off x="8992" y="3186802"/>
          <a:ext cx="1992311" cy="1992311"/>
        </a:xfrm>
        <a:prstGeom prst="ellipse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Hipertensión </a:t>
          </a:r>
          <a:endParaRPr lang="es-ES" sz="1900" kern="1200" dirty="0"/>
        </a:p>
      </dsp:txBody>
      <dsp:txXfrm>
        <a:off x="8992" y="3186802"/>
        <a:ext cx="1992311" cy="1992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699A7-273D-4725-9879-8E4A4CD8E90C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08783-7642-491C-AA25-554895745F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08783-7642-491C-AA25-554895745FE8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9EA679-E5BF-43EC-BB31-DE1CEBB01B85}" type="datetimeFigureOut">
              <a:rPr lang="es-ES" smtClean="0"/>
              <a:pPr/>
              <a:t>22/11/2011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8D0C94-4482-4D9A-A61C-2263447A6C3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43808" y="1124744"/>
            <a:ext cx="6051448" cy="290892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tx1"/>
                </a:solidFill>
                <a:effectLst/>
              </a:rPr>
              <a:t>Esclerosis Vascular</a:t>
            </a:r>
            <a:br>
              <a:rPr lang="es-ES" sz="4800" dirty="0" smtClean="0">
                <a:solidFill>
                  <a:schemeClr val="tx1"/>
                </a:solidFill>
                <a:effectLst/>
              </a:rPr>
            </a:br>
            <a:r>
              <a:rPr lang="es-ES" sz="4800" dirty="0" smtClean="0">
                <a:solidFill>
                  <a:schemeClr val="tx1"/>
                </a:solidFill>
                <a:effectLst/>
              </a:rPr>
              <a:t>Embolia Pulmonar</a:t>
            </a:r>
            <a:br>
              <a:rPr lang="es-ES" sz="4800" dirty="0" smtClean="0">
                <a:solidFill>
                  <a:schemeClr val="tx1"/>
                </a:solidFill>
                <a:effectLst/>
              </a:rPr>
            </a:br>
            <a:r>
              <a:rPr lang="es-ES" sz="4800" dirty="0" smtClean="0">
                <a:solidFill>
                  <a:schemeClr val="tx1"/>
                </a:solidFill>
                <a:effectLst/>
              </a:rPr>
              <a:t>Hipertensión Pulmonar</a:t>
            </a:r>
            <a:br>
              <a:rPr lang="es-ES" sz="4800" dirty="0" smtClean="0">
                <a:solidFill>
                  <a:schemeClr val="tx1"/>
                </a:solidFill>
                <a:effectLst/>
              </a:rPr>
            </a:br>
            <a:r>
              <a:rPr lang="es-ES" sz="4800" dirty="0" smtClean="0">
                <a:solidFill>
                  <a:schemeClr val="tx1"/>
                </a:solidFill>
                <a:effectLst/>
              </a:rPr>
              <a:t>Edema Pulmonar</a:t>
            </a:r>
            <a:endParaRPr lang="es-ES" sz="4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4392488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i="1" dirty="0" smtClean="0"/>
              <a:t>Manuela </a:t>
            </a:r>
            <a:r>
              <a:rPr lang="es-ES" i="1" dirty="0" err="1" smtClean="0"/>
              <a:t>Canalejo</a:t>
            </a:r>
            <a:r>
              <a:rPr lang="es-ES" i="1" dirty="0" smtClean="0"/>
              <a:t> Fernández</a:t>
            </a:r>
          </a:p>
          <a:p>
            <a:pPr algn="l"/>
            <a:r>
              <a:rPr lang="es-ES" i="1" dirty="0" smtClean="0"/>
              <a:t>Juan Carlos Romero Fábrega</a:t>
            </a:r>
          </a:p>
          <a:p>
            <a:pPr algn="l"/>
            <a:r>
              <a:rPr lang="es-ES" i="1" dirty="0" smtClean="0"/>
              <a:t>Juan Antonio Vázquez Rodríguez</a:t>
            </a:r>
          </a:p>
          <a:p>
            <a:pPr algn="l"/>
            <a:r>
              <a:rPr lang="es-ES" i="1" dirty="0" smtClean="0"/>
              <a:t>Pablo Gómez-Millán Ruiz</a:t>
            </a:r>
            <a:endParaRPr lang="es-ES" i="1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30097"/>
            <a:ext cx="1656184" cy="306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154529"/>
            <a:ext cx="2330200" cy="227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358085" cy="5000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/>
              <a:t>¿Cómo se produce la Esclerosis Vascular?</a:t>
            </a:r>
          </a:p>
        </p:txBody>
      </p:sp>
      <p:sp>
        <p:nvSpPr>
          <p:cNvPr id="14339" name="3 Marcador de texto"/>
          <p:cNvSpPr>
            <a:spLocks noGrp="1"/>
          </p:cNvSpPr>
          <p:nvPr>
            <p:ph type="body" idx="2"/>
          </p:nvPr>
        </p:nvSpPr>
        <p:spPr>
          <a:xfrm>
            <a:off x="0" y="1428750"/>
            <a:ext cx="8286750" cy="1214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s-ES" sz="2400" smtClean="0"/>
              <a:t>    6.  Rotura de la placa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s-ES" sz="2400" smtClean="0"/>
              <a:t>         de Ateroma</a:t>
            </a:r>
          </a:p>
        </p:txBody>
      </p:sp>
      <p:pic>
        <p:nvPicPr>
          <p:cNvPr id="14340" name="5 Marcador de contenido" descr="rotura pla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7563" y="1071563"/>
            <a:ext cx="4786312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-214346" y="357166"/>
          <a:ext cx="9001156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428604"/>
          <a:ext cx="764383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7 Conector recto de flecha"/>
          <p:cNvCxnSpPr/>
          <p:nvPr/>
        </p:nvCxnSpPr>
        <p:spPr>
          <a:xfrm rot="5400000">
            <a:off x="4358481" y="2642394"/>
            <a:ext cx="1571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DIAGNÓSTICO  &amp;  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8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 </a:t>
            </a:r>
            <a:r>
              <a:rPr lang="es-ES" sz="2400" dirty="0" smtClean="0"/>
              <a:t>Primeros 10-20 años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dirty="0" smtClean="0">
                <a:sym typeface="Symbol"/>
              </a:rPr>
              <a:t>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dirty="0" smtClean="0">
                <a:sym typeface="Wingdings" pitchFamily="2" charset="2"/>
              </a:rPr>
              <a:t>Fase Latente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3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dirty="0" smtClean="0">
                <a:sym typeface="Wingdings" pitchFamily="2" charset="2"/>
              </a:rPr>
              <a:t>Durante los 30–40 años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dirty="0" smtClean="0">
                <a:sym typeface="Symbol"/>
              </a:rPr>
              <a:t>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dirty="0" smtClean="0">
                <a:sym typeface="Wingdings" pitchFamily="2" charset="2"/>
              </a:rPr>
              <a:t>Comienzan a apreciarse los síntomas.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2400" dirty="0" smtClean="0">
              <a:sym typeface="Wingdings" pitchFamily="2" charset="2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2400" dirty="0" smtClean="0">
                <a:sym typeface="Wingdings" pitchFamily="2" charset="2"/>
              </a:rPr>
              <a:t>Exámenes periódicos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2400" dirty="0" smtClean="0">
                <a:sym typeface="Wingdings" pitchFamily="2" charset="2"/>
              </a:rPr>
              <a:t>Técnicas de Imagen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465513" cy="27574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 Preventivo: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2000" dirty="0" smtClean="0"/>
              <a:t>Evitar factores de Riesgo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endParaRPr lang="es-ES" sz="16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2000" dirty="0" smtClean="0"/>
              <a:t>Estatina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endParaRPr lang="es-ES" sz="16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2000" dirty="0" smtClean="0"/>
              <a:t>Extracción Quirúrgica de la placa.</a:t>
            </a:r>
            <a:endParaRPr lang="es-ES" dirty="0"/>
          </a:p>
        </p:txBody>
      </p:sp>
      <p:pic>
        <p:nvPicPr>
          <p:cNvPr id="6" name="5 Imagen" descr="obesidad.fum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4375" y="4121150"/>
            <a:ext cx="3262313" cy="259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Embolia Pulmonar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Juan Carlos Romero Fábrega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932040" y="90872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s-ES" sz="4800" dirty="0" smtClean="0">
                <a:cs typeface="Aharoni" pitchFamily="2" charset="-79"/>
              </a:rPr>
              <a:t>EMBOLIA</a:t>
            </a:r>
            <a:endParaRPr lang="es-ES" sz="4800" dirty="0">
              <a:cs typeface="Aharoni" pitchFamily="2" charset="-79"/>
            </a:endParaRPr>
          </a:p>
        </p:txBody>
      </p:sp>
      <p:pic>
        <p:nvPicPr>
          <p:cNvPr id="9" name="8 Marcador de contenido" descr="Émbolo trombocític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744416" cy="4377071"/>
          </a:xfrm>
        </p:spPr>
      </p:pic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395536" y="908720"/>
            <a:ext cx="4248472" cy="639762"/>
          </a:xfrm>
        </p:spPr>
        <p:txBody>
          <a:bodyPr>
            <a:noAutofit/>
          </a:bodyPr>
          <a:lstStyle/>
          <a:p>
            <a:r>
              <a:rPr lang="es-ES" sz="4800" dirty="0" smtClean="0"/>
              <a:t>TROMBOSIS</a:t>
            </a:r>
            <a:endParaRPr lang="es-ES" sz="4800" dirty="0"/>
          </a:p>
        </p:txBody>
      </p:sp>
      <p:pic>
        <p:nvPicPr>
          <p:cNvPr id="13" name="12 Marcador de contenido" descr="www.thrombosisadviser.co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3960813" cy="3816424"/>
          </a:xfrm>
        </p:spPr>
      </p:pic>
      <p:sp>
        <p:nvSpPr>
          <p:cNvPr id="10" name="9 CuadroTexto"/>
          <p:cNvSpPr txBox="1"/>
          <p:nvPr/>
        </p:nvSpPr>
        <p:spPr>
          <a:xfrm>
            <a:off x="5364088" y="602128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Imagen obtenida de: www.adam.com/healthsolutions.aspx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71600" y="602128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Imagen obtenida de: </a:t>
            </a:r>
          </a:p>
          <a:p>
            <a:r>
              <a:rPr lang="es-ES" sz="1400" b="1" dirty="0" smtClean="0">
                <a:solidFill>
                  <a:srgbClr val="002060"/>
                </a:solidFill>
              </a:rPr>
              <a:t>www.thrombosisadviser.com</a:t>
            </a:r>
            <a:endParaRPr lang="es-E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1162050"/>
          </a:xfrm>
        </p:spPr>
        <p:txBody>
          <a:bodyPr>
            <a:noAutofit/>
          </a:bodyPr>
          <a:lstStyle/>
          <a:p>
            <a:pPr algn="ctr"/>
            <a:r>
              <a:rPr lang="es-ES" sz="4800" dirty="0" smtClean="0">
                <a:latin typeface="+mn-lt"/>
              </a:rPr>
              <a:t>ETIOLOGÍA</a:t>
            </a:r>
            <a:endParaRPr lang="es-ES" sz="4800" dirty="0">
              <a:latin typeface="+mn-lt"/>
            </a:endParaRPr>
          </a:p>
        </p:txBody>
      </p:sp>
      <p:pic>
        <p:nvPicPr>
          <p:cNvPr id="12" name="11 Marcador de contenido" descr="Tromboembolia Pulmonar definitivo (Netter. Cardiología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375" y="1854223"/>
            <a:ext cx="5111750" cy="4014742"/>
          </a:xfrm>
        </p:spPr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312368" cy="4497363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Georgia" pitchFamily="18" charset="0"/>
              </a:rPr>
              <a:t>TROMBOSIS VENOSA PROFUNDA EN MIEMBROS INFERIORES</a:t>
            </a:r>
          </a:p>
          <a:p>
            <a:pPr algn="ctr"/>
            <a:r>
              <a:rPr lang="es-ES" sz="2000" u="sng" dirty="0" smtClean="0">
                <a:solidFill>
                  <a:srgbClr val="002060"/>
                </a:solidFill>
                <a:latin typeface="Georgia" pitchFamily="18" charset="0"/>
              </a:rPr>
              <a:t>(TRÍADA DE VIRCHOW)</a:t>
            </a:r>
          </a:p>
          <a:p>
            <a:pPr algn="ctr"/>
            <a:endParaRPr lang="es-ES" sz="2400" dirty="0">
              <a:latin typeface="Georgia" pitchFamily="18" charset="0"/>
            </a:endParaRPr>
          </a:p>
          <a:p>
            <a:pPr algn="ctr"/>
            <a:endParaRPr lang="es-ES" sz="2400" dirty="0" smtClean="0">
              <a:latin typeface="Georgia" pitchFamily="18" charset="0"/>
            </a:endParaRPr>
          </a:p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Georgia" pitchFamily="18" charset="0"/>
              </a:rPr>
              <a:t>TROMBOEMBOLIA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Georgia" pitchFamily="18" charset="0"/>
              </a:rPr>
              <a:t> PULMONAR</a:t>
            </a:r>
          </a:p>
          <a:p>
            <a:pPr algn="ctr"/>
            <a:r>
              <a:rPr lang="es-ES" sz="2000" dirty="0" smtClean="0">
                <a:solidFill>
                  <a:srgbClr val="002060"/>
                </a:solidFill>
                <a:latin typeface="Georgia" pitchFamily="18" charset="0"/>
              </a:rPr>
              <a:t>MÁS DEL 95% DE LOS CASOS</a:t>
            </a:r>
          </a:p>
          <a:p>
            <a:pPr algn="ctr"/>
            <a:endParaRPr lang="es-ES" sz="2400" dirty="0">
              <a:latin typeface="Georgia" pitchFamily="18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1763688" y="371703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635896" y="6021288"/>
            <a:ext cx="529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Imagen conseguida de: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Netter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. Cardiología. Ed.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Masson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latin typeface="+mn-lt"/>
              </a:rPr>
              <a:t>CONSECUENCIAS</a:t>
            </a:r>
            <a:endParaRPr lang="es-ES" sz="4800" b="1" dirty="0">
              <a:latin typeface="+mn-lt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63976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ISQUEMIA ALVEOLAR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12 Marcador de contenido" descr="Isquemia pulmonar en ductos alveolares y alvéolo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10246848" cy="5184576"/>
          </a:xfrm>
        </p:spPr>
      </p:pic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6548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DISMINUCIÓN PERFUSIÓN (HIPOXEMIA)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Imagen" descr="Émbolo en arteria alveo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76872"/>
            <a:ext cx="3528392" cy="387371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823520" y="623731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Imagen obtenida de: www.sciencephoto.com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0" y="623731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Imagen conseguida de: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Netter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. Cardiología. Ed.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Masson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512" y="2166937"/>
            <a:ext cx="3384376" cy="46910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MÁS DEL 50% DE LOS PACIENTES CON EMBOLIA PULMONAR SE DIAGNOSTICAN POST MORTEM</a:t>
            </a:r>
            <a:endParaRPr lang="es-ES" sz="3200" b="1" dirty="0">
              <a:solidFill>
                <a:srgbClr val="002060"/>
              </a:solidFill>
            </a:endParaRPr>
          </a:p>
        </p:txBody>
      </p:sp>
      <p:pic>
        <p:nvPicPr>
          <p:cNvPr id="9" name="8 Marcador de contenido" descr="Síntomas Sospechosos de Embolia Pulmon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124744"/>
            <a:ext cx="4561905" cy="5304762"/>
          </a:xfrm>
        </p:spPr>
      </p:pic>
      <p:sp>
        <p:nvSpPr>
          <p:cNvPr id="10" name="9 CuadroTexto"/>
          <p:cNvSpPr txBox="1"/>
          <p:nvPr/>
        </p:nvSpPr>
        <p:spPr>
          <a:xfrm>
            <a:off x="3779912" y="6309320"/>
            <a:ext cx="5148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Imagen conseguida de: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Netter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. Cardiología. Ed.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</a:rPr>
              <a:t>Masson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4046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tx2"/>
                </a:solidFill>
              </a:rPr>
              <a:t>SÍNTOMAS SOSPECHOSOS</a:t>
            </a:r>
            <a:endParaRPr lang="es-ES" sz="4800" b="1" dirty="0">
              <a:solidFill>
                <a:schemeClr val="tx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668344" y="19888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sto MT" pitchFamily="18" charset="0"/>
              </a:rPr>
              <a:t>DISNEA</a:t>
            </a:r>
            <a:endParaRPr lang="es-ES" sz="1400" b="1" dirty="0">
              <a:latin typeface="Calisto MT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16016" y="5877272"/>
            <a:ext cx="154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sto MT" pitchFamily="18" charset="0"/>
              </a:rPr>
              <a:t>TAQUICARDIA</a:t>
            </a:r>
            <a:endParaRPr lang="es-ES" sz="1400" b="1" dirty="0">
              <a:latin typeface="Calisto MT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092280" y="3717032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sto MT" pitchFamily="18" charset="0"/>
              </a:rPr>
              <a:t>DISMINUCIÓN DEL MURMULLO VESICULAR</a:t>
            </a:r>
            <a:endParaRPr lang="es-ES" sz="1400" b="1" dirty="0">
              <a:latin typeface="Calisto MT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96336" y="263691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sto MT" pitchFamily="18" charset="0"/>
              </a:rPr>
              <a:t>TAQUIPNEA</a:t>
            </a:r>
            <a:endParaRPr lang="es-ES" sz="1400" b="1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Marcador de contenido" descr="httpwww.revespcardiol.orgesrevistasrevista-espa%C3%B1ola-cardiologia-25tecnicas-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2504" y="1335455"/>
            <a:ext cx="4671544" cy="4786439"/>
          </a:xfrm>
        </p:spPr>
      </p:pic>
      <p:sp>
        <p:nvSpPr>
          <p:cNvPr id="11" name="10 CuadroTexto"/>
          <p:cNvSpPr txBox="1"/>
          <p:nvPr/>
        </p:nvSpPr>
        <p:spPr>
          <a:xfrm>
            <a:off x="827584" y="260648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TÉCNICAS DIAGNÓSTICAS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528" y="616530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Imagen conseguida de: www.revespcardiol.org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76056" y="908720"/>
            <a:ext cx="406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TRATAMIENTO</a:t>
            </a:r>
            <a:endParaRPr lang="es-ES" sz="4000" b="1" dirty="0"/>
          </a:p>
        </p:txBody>
      </p:sp>
      <p:sp>
        <p:nvSpPr>
          <p:cNvPr id="15" name="14 Flecha abajo"/>
          <p:cNvSpPr/>
          <p:nvPr/>
        </p:nvSpPr>
        <p:spPr>
          <a:xfrm>
            <a:off x="6732240" y="170080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292080" y="249289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PREVENCIÓN O TRATAMIENTO DE LA </a:t>
            </a:r>
            <a:r>
              <a:rPr lang="es-ES" sz="2800" b="1" dirty="0" smtClean="0">
                <a:solidFill>
                  <a:srgbClr val="002060"/>
                </a:solidFill>
              </a:rPr>
              <a:t>TRÍADA DE VIRCHOW</a:t>
            </a:r>
          </a:p>
          <a:p>
            <a:endParaRPr lang="es-ES" sz="2400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5220072" y="4509120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AGENTES HEMOLÍTICOS O ANTICOAGULANTES (</a:t>
            </a:r>
            <a:r>
              <a:rPr lang="es-ES" sz="2800" b="1" dirty="0" smtClean="0">
                <a:solidFill>
                  <a:srgbClr val="002060"/>
                </a:solidFill>
              </a:rPr>
              <a:t>HEPARINA</a:t>
            </a:r>
            <a:r>
              <a:rPr lang="es-ES" sz="2800" dirty="0" smtClean="0">
                <a:solidFill>
                  <a:srgbClr val="002060"/>
                </a:solidFill>
              </a:rPr>
              <a:t>)</a:t>
            </a:r>
            <a:endParaRPr lang="es-E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Esclerosis Vascular</a:t>
            </a:r>
            <a:endParaRPr lang="es-ES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Manuela </a:t>
            </a:r>
            <a:r>
              <a:rPr lang="es-ES" dirty="0" err="1" smtClean="0"/>
              <a:t>Canalejo</a:t>
            </a:r>
            <a:r>
              <a:rPr lang="es-ES" dirty="0" smtClean="0"/>
              <a:t> Fernández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Hipertensión Pulmonar</a:t>
            </a:r>
            <a:endParaRPr lang="es-ES" dirty="0"/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Juan Antonio Vázquez Rodríguez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5540152" cy="993353"/>
          </a:xfrm>
        </p:spPr>
        <p:txBody>
          <a:bodyPr>
            <a:normAutofit/>
          </a:bodyPr>
          <a:lstStyle/>
          <a:p>
            <a:pPr algn="l"/>
            <a:r>
              <a:rPr lang="es-ES" sz="5400" b="0" i="1" dirty="0" smtClean="0">
                <a:solidFill>
                  <a:schemeClr val="tx2"/>
                </a:solidFill>
                <a:effectLst/>
                <a:latin typeface="+mn-lt"/>
                <a:cs typeface="Andalus" pitchFamily="18" charset="-78"/>
              </a:rPr>
              <a:t>Concepto  y  Tipos</a:t>
            </a:r>
            <a:endParaRPr lang="es-ES" sz="5400" b="0" i="1" dirty="0">
              <a:solidFill>
                <a:schemeClr val="tx2"/>
              </a:solidFill>
              <a:effectLst/>
              <a:latin typeface="+mn-lt"/>
              <a:cs typeface="Andalus" pitchFamily="18" charset="-78"/>
            </a:endParaRPr>
          </a:p>
        </p:txBody>
      </p:sp>
      <p:pic>
        <p:nvPicPr>
          <p:cNvPr id="4" name="3 Imagen" descr="http://globedia.com/imagenes/noticias/2011/5/21/hipertension-pulmonar-neonatal_1_760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7444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87624" y="227687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/>
              <a:t>Pap</a:t>
            </a:r>
            <a:r>
              <a:rPr lang="es-ES" sz="4000" b="1" dirty="0" smtClean="0"/>
              <a:t> &gt; 25 </a:t>
            </a:r>
            <a:r>
              <a:rPr lang="es-ES" sz="4000" b="1" dirty="0" err="1" smtClean="0"/>
              <a:t>mmHg</a:t>
            </a:r>
            <a:endParaRPr lang="es-ES" sz="4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393305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Hipertensión  pulmonar  primaria         o  idiopática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Hipertensión  pulmonar  familiar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Hipertensión  pulmonar  secundaria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580112" y="5373216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/>
              <a:t>http://globedia.com/imagenes/noticias/2011/5/21/hipertension-pulmonar-neonatal_1_760639.jpg</a:t>
            </a:r>
            <a:endParaRPr lang="es-E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3059832" y="4437112"/>
            <a:ext cx="460851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580112" y="2996952"/>
            <a:ext cx="29523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467544" y="2924944"/>
            <a:ext cx="2808312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416824" cy="792088"/>
          </a:xfrm>
        </p:spPr>
        <p:txBody>
          <a:bodyPr>
            <a:noAutofit/>
          </a:bodyPr>
          <a:lstStyle/>
          <a:p>
            <a:r>
              <a:rPr lang="es-ES" sz="5400" i="1" dirty="0" smtClean="0">
                <a:latin typeface="+mn-lt"/>
                <a:cs typeface="Andalus" pitchFamily="18" charset="-78"/>
              </a:rPr>
              <a:t>Hipertensión Pulmonar</a:t>
            </a:r>
            <a:endParaRPr lang="es-ES" sz="5400" i="1" dirty="0">
              <a:latin typeface="+mn-lt"/>
              <a:cs typeface="Andalus" pitchFamily="18" charset="-78"/>
            </a:endParaRPr>
          </a:p>
        </p:txBody>
      </p:sp>
      <p:sp>
        <p:nvSpPr>
          <p:cNvPr id="14" name="13 Flecha abajo"/>
          <p:cNvSpPr/>
          <p:nvPr/>
        </p:nvSpPr>
        <p:spPr>
          <a:xfrm rot="19600266" flipV="1">
            <a:off x="6210711" y="1436301"/>
            <a:ext cx="504056" cy="139784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1999734" flipH="1" flipV="1">
            <a:off x="2329373" y="1429649"/>
            <a:ext cx="504056" cy="14236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043608" y="292494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Resistencias circulación  pulmonar</a:t>
            </a:r>
            <a:endParaRPr lang="es-ES" sz="2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228184" y="299695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Presión  en  la aurícula  izquierda</a:t>
            </a:r>
            <a:endParaRPr lang="es-ES" sz="2400" dirty="0"/>
          </a:p>
        </p:txBody>
      </p:sp>
      <p:sp>
        <p:nvSpPr>
          <p:cNvPr id="18" name="17 Extracto"/>
          <p:cNvSpPr/>
          <p:nvPr/>
        </p:nvSpPr>
        <p:spPr>
          <a:xfrm>
            <a:off x="683568" y="3068960"/>
            <a:ext cx="360040" cy="432048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xtracto"/>
          <p:cNvSpPr/>
          <p:nvPr/>
        </p:nvSpPr>
        <p:spPr>
          <a:xfrm>
            <a:off x="5868144" y="3140968"/>
            <a:ext cx="360040" cy="432048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flipV="1">
            <a:off x="4283968" y="1628800"/>
            <a:ext cx="504056" cy="266429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xtracto"/>
          <p:cNvSpPr/>
          <p:nvPr/>
        </p:nvSpPr>
        <p:spPr>
          <a:xfrm>
            <a:off x="3347864" y="4509120"/>
            <a:ext cx="360040" cy="432048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707904" y="4509120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Flujo  sanguíneo  pulmonar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03648" y="544522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/>
              <a:t>Pap</a:t>
            </a:r>
            <a:r>
              <a:rPr lang="es-ES" sz="4000" b="1" dirty="0" smtClean="0"/>
              <a:t> = ( GC x RVP ) + </a:t>
            </a:r>
            <a:r>
              <a:rPr lang="es-ES" sz="4000" b="1" dirty="0" err="1" smtClean="0"/>
              <a:t>Pvp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408712" cy="710952"/>
          </a:xfrm>
        </p:spPr>
        <p:txBody>
          <a:bodyPr>
            <a:noAutofit/>
          </a:bodyPr>
          <a:lstStyle/>
          <a:p>
            <a:r>
              <a:rPr lang="es-ES" sz="5400" i="1" dirty="0" smtClean="0">
                <a:latin typeface="+mn-lt"/>
              </a:rPr>
              <a:t>Consecuencias</a:t>
            </a:r>
            <a:endParaRPr lang="es-ES" sz="5400" i="1" dirty="0">
              <a:latin typeface="+mn-lt"/>
            </a:endParaRPr>
          </a:p>
        </p:txBody>
      </p:sp>
      <p:pic>
        <p:nvPicPr>
          <p:cNvPr id="37" name="3 Marcador de contenido" descr="http://recursos.cnice.mec.es/biosfera/alumno/3ESO/diges/img/Respiratorio4F1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63888" y="3212976"/>
            <a:ext cx="536408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Llamada de flecha a la derecha"/>
          <p:cNvSpPr/>
          <p:nvPr/>
        </p:nvSpPr>
        <p:spPr>
          <a:xfrm>
            <a:off x="395536" y="2636912"/>
            <a:ext cx="3240360" cy="576064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Llamada de flecha hacia abajo"/>
          <p:cNvSpPr/>
          <p:nvPr/>
        </p:nvSpPr>
        <p:spPr>
          <a:xfrm>
            <a:off x="323528" y="1484784"/>
            <a:ext cx="2736304" cy="1080120"/>
          </a:xfrm>
          <a:prstGeom prst="downArrowCallout">
            <a:avLst>
              <a:gd name="adj1" fmla="val 25000"/>
              <a:gd name="adj2" fmla="val 26503"/>
              <a:gd name="adj3" fmla="val 25000"/>
              <a:gd name="adj4" fmla="val 546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64 Extracto"/>
          <p:cNvSpPr/>
          <p:nvPr/>
        </p:nvSpPr>
        <p:spPr>
          <a:xfrm>
            <a:off x="539552" y="1628800"/>
            <a:ext cx="216024" cy="288032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65 CuadroTexto"/>
          <p:cNvSpPr txBox="1"/>
          <p:nvPr/>
        </p:nvSpPr>
        <p:spPr>
          <a:xfrm>
            <a:off x="683568" y="1556792"/>
            <a:ext cx="680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RVP</a:t>
            </a:r>
            <a:endParaRPr lang="es-ES" sz="2400" dirty="0"/>
          </a:p>
        </p:txBody>
      </p:sp>
      <p:sp>
        <p:nvSpPr>
          <p:cNvPr id="67" name="66 Extracto"/>
          <p:cNvSpPr/>
          <p:nvPr/>
        </p:nvSpPr>
        <p:spPr>
          <a:xfrm>
            <a:off x="1763688" y="1628800"/>
            <a:ext cx="216024" cy="288032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979712" y="1556792"/>
            <a:ext cx="611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s-E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AI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68 Llamada de flecha hacia abajo"/>
          <p:cNvSpPr/>
          <p:nvPr/>
        </p:nvSpPr>
        <p:spPr>
          <a:xfrm>
            <a:off x="323528" y="2636912"/>
            <a:ext cx="2736304" cy="1080120"/>
          </a:xfrm>
          <a:prstGeom prst="downArrowCallout">
            <a:avLst>
              <a:gd name="adj1" fmla="val 25000"/>
              <a:gd name="adj2" fmla="val 26503"/>
              <a:gd name="adj3" fmla="val 25000"/>
              <a:gd name="adj4" fmla="val 611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Riego pulmonar</a:t>
            </a:r>
            <a:endParaRPr lang="es-ES" sz="2400" dirty="0"/>
          </a:p>
        </p:txBody>
      </p:sp>
      <p:sp>
        <p:nvSpPr>
          <p:cNvPr id="70" name="69 Extracto"/>
          <p:cNvSpPr/>
          <p:nvPr/>
        </p:nvSpPr>
        <p:spPr>
          <a:xfrm flipV="1">
            <a:off x="395536" y="2852936"/>
            <a:ext cx="216024" cy="288032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70 Rectángulo"/>
          <p:cNvSpPr/>
          <p:nvPr/>
        </p:nvSpPr>
        <p:spPr>
          <a:xfrm>
            <a:off x="323528" y="3789040"/>
            <a:ext cx="27363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Intercambio</a:t>
            </a:r>
            <a:endParaRPr lang="es-ES" sz="2400" dirty="0"/>
          </a:p>
        </p:txBody>
      </p:sp>
      <p:sp>
        <p:nvSpPr>
          <p:cNvPr id="72" name="71 Extracto"/>
          <p:cNvSpPr/>
          <p:nvPr/>
        </p:nvSpPr>
        <p:spPr>
          <a:xfrm flipV="1">
            <a:off x="467544" y="3933056"/>
            <a:ext cx="216024" cy="288032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72 Rectángulo"/>
          <p:cNvSpPr/>
          <p:nvPr/>
        </p:nvSpPr>
        <p:spPr>
          <a:xfrm>
            <a:off x="3779912" y="6596390"/>
            <a:ext cx="5364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/>
              <a:t>http://recursos.cnice.mec.es/biosfera/alumno/3ESO/diges/img/Respiratorio4F10.jpg</a:t>
            </a:r>
            <a:endParaRPr lang="es-ES" sz="1100" i="1" dirty="0"/>
          </a:p>
        </p:txBody>
      </p:sp>
      <p:sp>
        <p:nvSpPr>
          <p:cNvPr id="29" name="28 Llamada de flecha a la derecha"/>
          <p:cNvSpPr/>
          <p:nvPr/>
        </p:nvSpPr>
        <p:spPr>
          <a:xfrm>
            <a:off x="3779912" y="2636912"/>
            <a:ext cx="2520280" cy="57606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6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Surfactante</a:t>
            </a:r>
            <a:endParaRPr lang="es-ES" sz="2400" dirty="0"/>
          </a:p>
        </p:txBody>
      </p:sp>
      <p:sp>
        <p:nvSpPr>
          <p:cNvPr id="31" name="30 Extracto"/>
          <p:cNvSpPr/>
          <p:nvPr/>
        </p:nvSpPr>
        <p:spPr>
          <a:xfrm flipV="1">
            <a:off x="3851920" y="2780928"/>
            <a:ext cx="216024" cy="288032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Rectángulo"/>
          <p:cNvSpPr/>
          <p:nvPr/>
        </p:nvSpPr>
        <p:spPr>
          <a:xfrm>
            <a:off x="6372200" y="2492896"/>
            <a:ext cx="252028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Trabajo   inspiratorio</a:t>
            </a:r>
            <a:endParaRPr lang="es-ES" sz="2400" dirty="0"/>
          </a:p>
        </p:txBody>
      </p:sp>
      <p:sp>
        <p:nvSpPr>
          <p:cNvPr id="33" name="32 Extracto"/>
          <p:cNvSpPr/>
          <p:nvPr/>
        </p:nvSpPr>
        <p:spPr>
          <a:xfrm>
            <a:off x="6876256" y="2636912"/>
            <a:ext cx="216024" cy="288032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8" name="3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316835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Rectángulo"/>
          <p:cNvSpPr/>
          <p:nvPr/>
        </p:nvSpPr>
        <p:spPr>
          <a:xfrm rot="16200000">
            <a:off x="-1408239" y="5188151"/>
            <a:ext cx="3078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/>
              <a:t>http://www.webfisio.es/fisiologia/fisioflash.htm</a:t>
            </a:r>
            <a:endParaRPr lang="es-ES" sz="1100" i="1" dirty="0"/>
          </a:p>
        </p:txBody>
      </p:sp>
      <p:sp>
        <p:nvSpPr>
          <p:cNvPr id="22" name="21 Rectángulo"/>
          <p:cNvSpPr/>
          <p:nvPr/>
        </p:nvSpPr>
        <p:spPr>
          <a:xfrm>
            <a:off x="3707904" y="1484784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 smtClean="0"/>
              <a:t>F = ( </a:t>
            </a:r>
            <a:r>
              <a:rPr lang="es-ES" sz="4000" b="1" dirty="0" err="1" smtClean="0"/>
              <a:t>Ps</a:t>
            </a:r>
            <a:r>
              <a:rPr lang="es-ES" sz="4000" b="1" dirty="0" smtClean="0"/>
              <a:t> - </a:t>
            </a:r>
            <a:r>
              <a:rPr lang="es-ES" sz="4000" b="1" dirty="0" smtClean="0">
                <a:ea typeface="Calibri" pitchFamily="34" charset="0"/>
                <a:cs typeface="Times New Roman" pitchFamily="18" charset="0"/>
              </a:rPr>
              <a:t>P</a:t>
            </a:r>
            <a:r>
              <a:rPr lang="es-ES" sz="4000" b="1" baseline="-30000" dirty="0" smtClean="0">
                <a:ea typeface="Calibri" pitchFamily="34" charset="0"/>
                <a:cs typeface="Times New Roman" pitchFamily="18" charset="0"/>
              </a:rPr>
              <a:t>AI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000" b="1" dirty="0" smtClean="0"/>
              <a:t>/ RVP</a:t>
            </a:r>
            <a:r>
              <a:rPr lang="es-ES" sz="4000" dirty="0" smtClean="0"/>
              <a:t> 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48680"/>
            <a:ext cx="3888432" cy="720080"/>
          </a:xfrm>
        </p:spPr>
        <p:txBody>
          <a:bodyPr>
            <a:noAutofit/>
          </a:bodyPr>
          <a:lstStyle/>
          <a:p>
            <a:r>
              <a:rPr lang="es-ES" sz="5400" i="1" dirty="0" smtClean="0">
                <a:latin typeface="+mn-lt"/>
              </a:rPr>
              <a:t>Diagnóstico</a:t>
            </a:r>
            <a:endParaRPr lang="es-ES" sz="5400" i="1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600401" cy="270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9080"/>
            <a:ext cx="43204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24482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364088" y="3933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i="1" dirty="0" smtClean="0"/>
              <a:t>http://www.scielo.sa.cr/img/fbpe/rcc/v6n1/2388i02.JPG</a:t>
            </a:r>
            <a:endParaRPr lang="es-ES" sz="1100" i="1" dirty="0"/>
          </a:p>
        </p:txBody>
      </p:sp>
      <p:sp>
        <p:nvSpPr>
          <p:cNvPr id="14" name="13 Rectángulo"/>
          <p:cNvSpPr/>
          <p:nvPr/>
        </p:nvSpPr>
        <p:spPr>
          <a:xfrm>
            <a:off x="5148064" y="645333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i="1" dirty="0" smtClean="0"/>
              <a:t>http://www.medspain.com/curso_ekg/leccion21_a.jpg</a:t>
            </a:r>
            <a:endParaRPr lang="es-ES" sz="1100" i="1" dirty="0"/>
          </a:p>
        </p:txBody>
      </p:sp>
      <p:sp>
        <p:nvSpPr>
          <p:cNvPr id="15" name="14 Rectángulo"/>
          <p:cNvSpPr/>
          <p:nvPr/>
        </p:nvSpPr>
        <p:spPr>
          <a:xfrm>
            <a:off x="323528" y="645333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i="1" dirty="0" smtClean="0"/>
              <a:t>http://www.uninet.edu/cimc99/cursos/ecocardio/ayuela/Fig9.jpg</a:t>
            </a:r>
            <a:endParaRPr lang="es-ES" sz="1100" i="1" dirty="0"/>
          </a:p>
        </p:txBody>
      </p:sp>
      <p:sp>
        <p:nvSpPr>
          <p:cNvPr id="16" name="15 Rectángulo"/>
          <p:cNvSpPr/>
          <p:nvPr/>
        </p:nvSpPr>
        <p:spPr>
          <a:xfrm>
            <a:off x="2771800" y="3356992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/>
              <a:t>http://www.nlm.nih.gov/medlineplus/spanish/ency/images/ency/fullsize/9081.jpg</a:t>
            </a:r>
            <a:endParaRPr lang="es-E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4032448" cy="854968"/>
          </a:xfrm>
        </p:spPr>
        <p:txBody>
          <a:bodyPr>
            <a:noAutofit/>
          </a:bodyPr>
          <a:lstStyle/>
          <a:p>
            <a:r>
              <a:rPr lang="es-ES" sz="5400" i="1" dirty="0" smtClean="0">
                <a:latin typeface="+mn-lt"/>
              </a:rPr>
              <a:t>Tratamiento</a:t>
            </a:r>
            <a:endParaRPr lang="es-ES" sz="5400" i="1" dirty="0">
              <a:latin typeface="+mn-lt"/>
            </a:endParaRPr>
          </a:p>
        </p:txBody>
      </p:sp>
      <p:pic>
        <p:nvPicPr>
          <p:cNvPr id="5" name="4 Imagen" descr="http://www.airetxp.org/mm/image/94246485_0fb1b6e13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968552" cy="41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es.globedia.com/imagenes/noticias/2011/5/10/farmacos-hipertension-eficaces-administran-noche_1_703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95536" y="616530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i="1" dirty="0" smtClean="0"/>
              <a:t>http://www.airetxp.org/mm/image/94246485_0fb1b6e13d.jpg</a:t>
            </a:r>
            <a:endParaRPr lang="es-ES" sz="1100" i="1" dirty="0"/>
          </a:p>
        </p:txBody>
      </p:sp>
      <p:sp>
        <p:nvSpPr>
          <p:cNvPr id="8" name="7 Rectángulo"/>
          <p:cNvSpPr/>
          <p:nvPr/>
        </p:nvSpPr>
        <p:spPr>
          <a:xfrm>
            <a:off x="5220072" y="4437112"/>
            <a:ext cx="3923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/>
              <a:t>http://es.globedia.com/imagenes/noticias/2011/5/10/farmacos-hipertension-eficaces-administran-noche_1_703535.jpg</a:t>
            </a:r>
            <a:endParaRPr lang="es-E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Edema Pulmonar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Pablo Gómez-Millán Ruiz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9140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6468"/>
            <a:ext cx="8495928" cy="5831532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Concepto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516216" y="1988840"/>
            <a:ext cx="33123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©http://fdgvfd-67.edu.ms/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1143000"/>
          </a:xfrm>
        </p:spPr>
        <p:txBody>
          <a:bodyPr/>
          <a:lstStyle/>
          <a:p>
            <a:pPr algn="r"/>
            <a:r>
              <a:rPr lang="es-ES" dirty="0" smtClean="0"/>
              <a:t>Filtración Capilar</a:t>
            </a:r>
            <a:endParaRPr lang="es-ES" dirty="0"/>
          </a:p>
        </p:txBody>
      </p:sp>
      <p:pic>
        <p:nvPicPr>
          <p:cNvPr id="8" name="7 Marcador de contenido" descr="42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92888" cy="500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1403648" y="6021288"/>
            <a:ext cx="6336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Q=K(</a:t>
            </a:r>
            <a:r>
              <a:rPr lang="es-ES" sz="3200" b="1" dirty="0" err="1"/>
              <a:t>Pc</a:t>
            </a:r>
            <a:r>
              <a:rPr lang="es-ES" sz="3200" b="1" dirty="0"/>
              <a:t> – </a:t>
            </a:r>
            <a:r>
              <a:rPr lang="es-ES" sz="3200" b="1" dirty="0" err="1"/>
              <a:t>Pint</a:t>
            </a:r>
            <a:r>
              <a:rPr lang="es-ES" sz="3200" b="1" dirty="0"/>
              <a:t>) – δ ( </a:t>
            </a:r>
            <a:r>
              <a:rPr lang="es-ES" sz="3200" b="1" dirty="0" err="1"/>
              <a:t>πc</a:t>
            </a:r>
            <a:r>
              <a:rPr lang="es-ES" sz="3200" b="1" dirty="0"/>
              <a:t> – </a:t>
            </a:r>
            <a:r>
              <a:rPr lang="en-US" sz="3200" b="1" dirty="0"/>
              <a:t>π</a:t>
            </a:r>
            <a:r>
              <a:rPr lang="es-ES" sz="3200" b="1" dirty="0" err="1"/>
              <a:t>int</a:t>
            </a:r>
            <a:r>
              <a:rPr lang="es-ES" sz="3200" b="1" dirty="0"/>
              <a:t>)</a:t>
            </a:r>
          </a:p>
          <a:p>
            <a:pPr algn="ctr"/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3999" cy="47251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r"/>
            <a:r>
              <a:rPr lang="es-ES" dirty="0" smtClean="0"/>
              <a:t>Tipos de Edema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1080119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s-ES" dirty="0" smtClean="0"/>
              <a:t>Edema </a:t>
            </a:r>
            <a:r>
              <a:rPr lang="es-ES" dirty="0" err="1" smtClean="0"/>
              <a:t>cardiogénico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604084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© catalog.nucleusinc.com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4686300" cy="172722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400" dirty="0"/>
              <a:t>¿Qué es la </a:t>
            </a:r>
            <a:r>
              <a:rPr lang="es-ES" sz="4400" dirty="0" smtClean="0"/>
              <a:t>Esclerosis </a:t>
            </a:r>
            <a:r>
              <a:rPr lang="es-ES" sz="4400" dirty="0"/>
              <a:t>Vascular?</a:t>
            </a:r>
          </a:p>
        </p:txBody>
      </p:sp>
      <p:sp>
        <p:nvSpPr>
          <p:cNvPr id="3075" name="3 Marcador de texto"/>
          <p:cNvSpPr>
            <a:spLocks noGrp="1"/>
          </p:cNvSpPr>
          <p:nvPr>
            <p:ph type="body" idx="2"/>
          </p:nvPr>
        </p:nvSpPr>
        <p:spPr>
          <a:xfrm>
            <a:off x="285750" y="2286000"/>
            <a:ext cx="4500563" cy="2643188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buFontTx/>
              <a:buChar char="-"/>
              <a:defRPr/>
            </a:pPr>
            <a:r>
              <a:rPr lang="es-ES" sz="2400" dirty="0" smtClean="0"/>
              <a:t>  Endurecimiento de las arterias.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s-ES" sz="2400" dirty="0" smtClean="0"/>
              <a:t> </a:t>
            </a:r>
          </a:p>
          <a:p>
            <a:pPr algn="ctr" eaLnBrk="1" fontAlgn="auto" hangingPunct="1">
              <a:buFont typeface="Wingdings 2"/>
              <a:buNone/>
              <a:defRPr/>
            </a:pPr>
            <a:r>
              <a:rPr lang="es-ES" sz="2400" dirty="0" smtClean="0"/>
              <a:t>Formación </a:t>
            </a:r>
            <a:r>
              <a:rPr lang="es-ES" sz="2400" b="1" dirty="0" smtClean="0"/>
              <a:t>placa de ateroma </a:t>
            </a:r>
          </a:p>
          <a:p>
            <a:pPr algn="ctr" eaLnBrk="1" fontAlgn="auto" hangingPunct="1">
              <a:buFont typeface="Wingdings 2"/>
              <a:buNone/>
              <a:defRPr/>
            </a:pPr>
            <a:r>
              <a:rPr lang="es-ES" sz="2400" dirty="0" smtClean="0">
                <a:sym typeface="Symbol"/>
              </a:rPr>
              <a:t></a:t>
            </a:r>
          </a:p>
          <a:p>
            <a:pPr algn="ctr" eaLnBrk="1" fontAlgn="auto" hangingPunct="1">
              <a:buFont typeface="Wingdings 2"/>
              <a:buNone/>
              <a:defRPr/>
            </a:pPr>
            <a:r>
              <a:rPr lang="es-ES" sz="2400" dirty="0" smtClean="0"/>
              <a:t>Disminuye la luz del vaso </a:t>
            </a:r>
          </a:p>
          <a:p>
            <a:pPr algn="ctr" eaLnBrk="1" fontAlgn="auto" hangingPunct="1">
              <a:buFont typeface="Wingdings 2"/>
              <a:buNone/>
              <a:defRPr/>
            </a:pPr>
            <a:r>
              <a:rPr lang="es-ES" sz="2400" dirty="0" smtClean="0"/>
              <a:t>Disminución del flujo de sangre</a:t>
            </a:r>
          </a:p>
          <a:p>
            <a:pPr eaLnBrk="1" fontAlgn="auto" hangingPunct="1">
              <a:buFont typeface="Wingdings 2"/>
              <a:buNone/>
              <a:defRPr/>
            </a:pPr>
            <a:endParaRPr lang="es-ES" sz="2400" dirty="0" smtClean="0"/>
          </a:p>
          <a:p>
            <a:pPr eaLnBrk="1" fontAlgn="auto" hangingPunct="1">
              <a:buFontTx/>
              <a:buChar char="-"/>
              <a:defRPr/>
            </a:pPr>
            <a:r>
              <a:rPr lang="es-ES" sz="2400" dirty="0" smtClean="0"/>
              <a:t>  Pérdida de la elasticidad arterial.</a:t>
            </a:r>
          </a:p>
        </p:txBody>
      </p:sp>
      <p:pic>
        <p:nvPicPr>
          <p:cNvPr id="7172" name="8 Marcador de contenido" descr="481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1858" y="1676400"/>
            <a:ext cx="291813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340768"/>
            <a:ext cx="5969395" cy="5733256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algn="r"/>
            <a:r>
              <a:rPr lang="es-ES" dirty="0" smtClean="0"/>
              <a:t>Tipos de Edema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3491880" cy="2016224"/>
          </a:xfrm>
          <a:noFill/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2"/>
            </a:pPr>
            <a:r>
              <a:rPr lang="es-ES" dirty="0" smtClean="0"/>
              <a:t>Síndrome de </a:t>
            </a:r>
            <a:r>
              <a:rPr lang="es-ES" dirty="0" err="1" smtClean="0"/>
              <a:t>distrés</a:t>
            </a:r>
            <a:r>
              <a:rPr lang="es-ES" dirty="0" smtClean="0"/>
              <a:t> respiratorio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ilar-linfat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8495" y="3380631"/>
            <a:ext cx="4555505" cy="3477369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r"/>
            <a:r>
              <a:rPr lang="es-ES" dirty="0" smtClean="0"/>
              <a:t>Tipos de Edema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3"/>
            </a:pPr>
            <a:r>
              <a:rPr lang="es-ES" dirty="0" smtClean="0"/>
              <a:t>Edema </a:t>
            </a:r>
            <a:r>
              <a:rPr lang="es-ES" dirty="0" err="1" smtClean="0"/>
              <a:t>neurogénico</a:t>
            </a:r>
            <a:endParaRPr lang="es-ES" dirty="0" smtClean="0"/>
          </a:p>
          <a:p>
            <a:pPr marL="624078" indent="-514350">
              <a:buFont typeface="+mj-lt"/>
              <a:buAutoNum type="arabicPeriod" startAt="3"/>
            </a:pPr>
            <a:r>
              <a:rPr lang="es-ES" dirty="0" smtClean="0"/>
              <a:t>Insuficiencia linfática</a:t>
            </a:r>
          </a:p>
          <a:p>
            <a:pPr marL="624078" indent="-514350">
              <a:buFont typeface="+mj-lt"/>
              <a:buAutoNum type="arabicPeriod" startAt="3"/>
            </a:pPr>
            <a:r>
              <a:rPr lang="es-ES" dirty="0" err="1" smtClean="0"/>
              <a:t>Hipoproteinemias</a:t>
            </a:r>
            <a:endParaRPr lang="es-ES" dirty="0" smtClean="0"/>
          </a:p>
          <a:p>
            <a:pPr marL="624078" indent="-514350">
              <a:buFont typeface="+mj-lt"/>
              <a:buAutoNum type="arabicPeriod" startAt="3"/>
            </a:pPr>
            <a:r>
              <a:rPr lang="es-ES" dirty="0" smtClean="0"/>
              <a:t>Debido al neumotórax</a:t>
            </a:r>
          </a:p>
        </p:txBody>
      </p:sp>
      <p:pic>
        <p:nvPicPr>
          <p:cNvPr id="4" name="3 Imagen" descr="golpe-c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628800"/>
            <a:ext cx="3491880" cy="2574772"/>
          </a:xfrm>
          <a:prstGeom prst="rect">
            <a:avLst/>
          </a:prstGeom>
        </p:spPr>
      </p:pic>
      <p:pic>
        <p:nvPicPr>
          <p:cNvPr id="5" name="4 Imagen" descr="195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76464"/>
            <a:ext cx="3851920" cy="308153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427984" y="3284984"/>
            <a:ext cx="122413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Alteraciones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24078" indent="-514350"/>
            <a:r>
              <a:rPr lang="es-ES" dirty="0" smtClean="0"/>
              <a:t>los alvéolos se colapsan </a:t>
            </a:r>
          </a:p>
          <a:p>
            <a:pPr marL="624078" indent="-514350"/>
            <a:r>
              <a:rPr lang="es-ES" dirty="0" smtClean="0"/>
              <a:t>estenosis de las vías respiratorias</a:t>
            </a:r>
          </a:p>
          <a:p>
            <a:pPr marL="624078" indent="-514350"/>
            <a:r>
              <a:rPr lang="es-ES" dirty="0" smtClean="0"/>
              <a:t>menor intercambio </a:t>
            </a:r>
            <a:r>
              <a:rPr lang="es-ES" dirty="0" err="1" smtClean="0"/>
              <a:t>hemato</a:t>
            </a:r>
            <a:r>
              <a:rPr lang="es-ES" dirty="0" smtClean="0"/>
              <a:t>-gaseoso</a:t>
            </a:r>
          </a:p>
          <a:p>
            <a:pPr marL="624078" indent="-514350"/>
            <a:r>
              <a:rPr lang="es-ES" dirty="0" smtClean="0"/>
              <a:t>alteración de la ventilación-perfusión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Manifestaciones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Disnea</a:t>
            </a:r>
          </a:p>
          <a:p>
            <a:r>
              <a:rPr lang="es-ES" dirty="0" smtClean="0"/>
              <a:t>Tos</a:t>
            </a:r>
          </a:p>
          <a:p>
            <a:r>
              <a:rPr lang="es-ES" dirty="0" smtClean="0"/>
              <a:t>Estertores</a:t>
            </a:r>
          </a:p>
          <a:p>
            <a:r>
              <a:rPr lang="es-ES" dirty="0" smtClean="0"/>
              <a:t>Radiografías características</a:t>
            </a:r>
          </a:p>
        </p:txBody>
      </p:sp>
      <p:pic>
        <p:nvPicPr>
          <p:cNvPr id="4" name="3 Imagen" descr="shortnessofbre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797017"/>
            <a:ext cx="3131840" cy="3060983"/>
          </a:xfrm>
          <a:prstGeom prst="rect">
            <a:avLst/>
          </a:prstGeom>
        </p:spPr>
      </p:pic>
      <p:pic>
        <p:nvPicPr>
          <p:cNvPr id="5" name="4 Imagen" descr="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763229"/>
            <a:ext cx="2664295" cy="3094771"/>
          </a:xfrm>
          <a:prstGeom prst="rect">
            <a:avLst/>
          </a:prstGeom>
        </p:spPr>
      </p:pic>
      <p:pic>
        <p:nvPicPr>
          <p:cNvPr id="7" name="6 Imagen" descr="fig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22201"/>
            <a:ext cx="7236296" cy="563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02248"/>
            <a:ext cx="7596336" cy="555575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572000" y="2924944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Sentar al paciente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Administrar oxígeno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Medicamentos diuréticos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NO a nivel pulmonar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d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8833095" cy="420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3 Marcador de texto"/>
          <p:cNvSpPr>
            <a:spLocks noGrp="1"/>
          </p:cNvSpPr>
          <p:nvPr>
            <p:ph type="body" idx="2"/>
          </p:nvPr>
        </p:nvSpPr>
        <p:spPr>
          <a:xfrm>
            <a:off x="571500" y="1500188"/>
            <a:ext cx="2894013" cy="4625975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endParaRPr lang="es-ES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s-ES" dirty="0" smtClean="0"/>
          </a:p>
        </p:txBody>
      </p:sp>
      <p:pic>
        <p:nvPicPr>
          <p:cNvPr id="8196" name="4 Marcador de contenido" descr="0004172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16437" y="2200275"/>
            <a:ext cx="3228975" cy="3524250"/>
          </a:xfr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6046440" cy="754408"/>
          </a:xfrm>
        </p:spPr>
        <p:txBody>
          <a:bodyPr/>
          <a:lstStyle/>
          <a:p>
            <a:r>
              <a:rPr lang="es-ES" sz="4800" dirty="0" smtClean="0"/>
              <a:t>Arterias. Pared Arterial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Marcador de texto"/>
          <p:cNvSpPr>
            <a:spLocks noGrp="1"/>
          </p:cNvSpPr>
          <p:nvPr>
            <p:ph type="body" idx="2"/>
          </p:nvPr>
        </p:nvSpPr>
        <p:spPr>
          <a:xfrm>
            <a:off x="571500" y="1500188"/>
            <a:ext cx="2894013" cy="4625975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endParaRPr lang="es-ES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s-ES" smtClean="0"/>
          </a:p>
        </p:txBody>
      </p:sp>
      <p:pic>
        <p:nvPicPr>
          <p:cNvPr id="9220" name="4 Marcador de contenido" descr="0004172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16437" y="2200275"/>
            <a:ext cx="3228975" cy="3524250"/>
          </a:xfrm>
        </p:spPr>
      </p:pic>
      <p:sp>
        <p:nvSpPr>
          <p:cNvPr id="9221" name="3 Marcador de texto"/>
          <p:cNvSpPr txBox="1">
            <a:spLocks/>
          </p:cNvSpPr>
          <p:nvPr/>
        </p:nvSpPr>
        <p:spPr bwMode="auto">
          <a:xfrm>
            <a:off x="457200" y="1435100"/>
            <a:ext cx="382905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>
                <a:latin typeface="Calibri" pitchFamily="34" charset="0"/>
              </a:rPr>
              <a:t> Capas de la Pared Arterial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s-ES" sz="2400">
                <a:latin typeface="Calibri" pitchFamily="34" charset="0"/>
              </a:rPr>
              <a:t>  Túnica Intima </a:t>
            </a:r>
          </a:p>
          <a:p>
            <a:pPr lvl="1">
              <a:spcBef>
                <a:spcPct val="20000"/>
              </a:spcBef>
            </a:pPr>
            <a:endParaRPr lang="es-ES" sz="2400">
              <a:latin typeface="Calibri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s-ES" sz="2400">
                <a:latin typeface="Calibri" pitchFamily="34" charset="0"/>
              </a:rPr>
              <a:t>            </a:t>
            </a:r>
            <a:r>
              <a:rPr lang="es-ES" sz="2400" i="1">
                <a:latin typeface="Calibri" pitchFamily="34" charset="0"/>
              </a:rPr>
              <a:t>LEI</a:t>
            </a:r>
          </a:p>
          <a:p>
            <a:pPr lvl="1">
              <a:spcBef>
                <a:spcPct val="20000"/>
              </a:spcBef>
            </a:pPr>
            <a:endParaRPr lang="es-ES" sz="24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s-ES" sz="2400">
                <a:latin typeface="Calibri" pitchFamily="34" charset="0"/>
              </a:rPr>
              <a:t>  Túnica Media</a:t>
            </a:r>
          </a:p>
          <a:p>
            <a:pPr lvl="1">
              <a:spcBef>
                <a:spcPct val="20000"/>
              </a:spcBef>
            </a:pPr>
            <a:endParaRPr lang="es-ES" sz="2400">
              <a:latin typeface="Calibri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s-ES" sz="2400">
                <a:latin typeface="Calibri" pitchFamily="34" charset="0"/>
              </a:rPr>
              <a:t>            </a:t>
            </a:r>
            <a:r>
              <a:rPr lang="es-ES" sz="2400" i="1">
                <a:latin typeface="Calibri" pitchFamily="34" charset="0"/>
              </a:rPr>
              <a:t>LEE</a:t>
            </a:r>
          </a:p>
          <a:p>
            <a:pPr lvl="1">
              <a:spcBef>
                <a:spcPct val="20000"/>
              </a:spcBef>
            </a:pPr>
            <a:endParaRPr lang="es-ES" sz="24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s-ES" sz="2400">
                <a:latin typeface="Calibri" pitchFamily="34" charset="0"/>
              </a:rPr>
              <a:t>  Túnica Adventicia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s-ES" sz="24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s-ES" sz="2400">
              <a:latin typeface="Calibri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s-ES" sz="2400">
                <a:latin typeface="Calibri" pitchFamily="34" charset="0"/>
              </a:rPr>
              <a:t>  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6406480" cy="826416"/>
          </a:xfrm>
        </p:spPr>
        <p:txBody>
          <a:bodyPr/>
          <a:lstStyle/>
          <a:p>
            <a:r>
              <a:rPr lang="es-ES" sz="4800" dirty="0" smtClean="0"/>
              <a:t>Arterias. Pared Arterial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7358085" cy="5000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/>
              <a:t>¿Cómo se produce la Esclerosis Vascular?</a:t>
            </a:r>
          </a:p>
        </p:txBody>
      </p:sp>
      <p:sp>
        <p:nvSpPr>
          <p:cNvPr id="10243" name="3 Marcador de texto"/>
          <p:cNvSpPr>
            <a:spLocks noGrp="1"/>
          </p:cNvSpPr>
          <p:nvPr>
            <p:ph type="body" idx="2"/>
          </p:nvPr>
        </p:nvSpPr>
        <p:spPr>
          <a:xfrm>
            <a:off x="571500" y="1285875"/>
            <a:ext cx="7643813" cy="1571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/>
              <a:t>1. Se produce daño endotelial.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/>
              <a:t>2. Entrada de monocitos y macrófagos en la pared.</a:t>
            </a:r>
          </a:p>
        </p:txBody>
      </p:sp>
      <p:pic>
        <p:nvPicPr>
          <p:cNvPr id="10244" name="4 Marcador de contenido" descr="medicinainterna_clip_image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2428875"/>
            <a:ext cx="6286500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7358085" cy="5000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/>
              <a:t>¿Cómo se produce la Esclerosis Vascular?</a:t>
            </a:r>
          </a:p>
        </p:txBody>
      </p:sp>
      <p:pic>
        <p:nvPicPr>
          <p:cNvPr id="11267" name="11 Marcador de contenido" descr="Aterosclerosi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000250"/>
            <a:ext cx="7786687" cy="4857750"/>
          </a:xfrm>
        </p:spPr>
      </p:pic>
      <p:sp>
        <p:nvSpPr>
          <p:cNvPr id="6" name="3 Marcador de texto"/>
          <p:cNvSpPr txBox="1">
            <a:spLocks/>
          </p:cNvSpPr>
          <p:nvPr/>
        </p:nvSpPr>
        <p:spPr bwMode="auto">
          <a:xfrm>
            <a:off x="-285750" y="1143000"/>
            <a:ext cx="8643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" sz="2400" dirty="0">
                <a:latin typeface="+mn-lt"/>
                <a:cs typeface="+mn-cs"/>
              </a:rPr>
              <a:t>3.Monocitos y Macrófagos fagocitan </a:t>
            </a:r>
            <a:r>
              <a:rPr lang="es-ES" sz="2400" dirty="0" smtClean="0">
                <a:latin typeface="+mn-lt"/>
                <a:cs typeface="+mn-cs"/>
              </a:rPr>
              <a:t>lípidos en </a:t>
            </a:r>
            <a:r>
              <a:rPr lang="es-ES" sz="2400" dirty="0">
                <a:latin typeface="+mn-lt"/>
                <a:cs typeface="+mn-cs"/>
              </a:rPr>
              <a:t>exceso  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" sz="2400" b="1" u="sng" dirty="0">
                <a:sym typeface="Wingdings" pitchFamily="2" charset="2"/>
              </a:rPr>
              <a:t>C</a:t>
            </a:r>
            <a:r>
              <a:rPr lang="es-ES" sz="2400" b="1" u="sng" dirty="0" smtClean="0">
                <a:latin typeface="+mn-lt"/>
                <a:cs typeface="+mn-cs"/>
                <a:sym typeface="Wingdings" pitchFamily="2" charset="2"/>
              </a:rPr>
              <a:t>élulas </a:t>
            </a:r>
            <a:r>
              <a:rPr lang="es-ES" sz="2400" b="1" u="sng" dirty="0" smtClean="0">
                <a:sym typeface="Wingdings" pitchFamily="2" charset="2"/>
              </a:rPr>
              <a:t>E</a:t>
            </a:r>
            <a:r>
              <a:rPr lang="es-ES" sz="2400" b="1" u="sng" dirty="0" smtClean="0">
                <a:latin typeface="+mn-lt"/>
                <a:cs typeface="+mn-cs"/>
                <a:sym typeface="Wingdings" pitchFamily="2" charset="2"/>
              </a:rPr>
              <a:t>spumosas</a:t>
            </a:r>
            <a:endParaRPr lang="es-ES" sz="2400" b="1" dirty="0">
              <a:latin typeface="+mn-lt"/>
              <a:cs typeface="+mn-cs"/>
              <a:sym typeface="Wingdings" pitchFamily="2" charset="2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" sz="2000" dirty="0">
              <a:latin typeface="+mn-lt"/>
              <a:cs typeface="+mn-cs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1691680" y="1628800"/>
            <a:ext cx="785813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0800000" flipV="1">
            <a:off x="5500688" y="1643063"/>
            <a:ext cx="71437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28625" y="500063"/>
            <a:ext cx="7358085" cy="5000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/>
              <a:t>¿Cómo se produce la Esclerosis Vascular?</a:t>
            </a:r>
          </a:p>
        </p:txBody>
      </p:sp>
      <p:sp>
        <p:nvSpPr>
          <p:cNvPr id="12291" name="3 Marcador de texto"/>
          <p:cNvSpPr>
            <a:spLocks noGrp="1"/>
          </p:cNvSpPr>
          <p:nvPr>
            <p:ph type="body" idx="2"/>
          </p:nvPr>
        </p:nvSpPr>
        <p:spPr>
          <a:xfrm>
            <a:off x="323528" y="1124744"/>
            <a:ext cx="8072438" cy="1428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s-ES" dirty="0" smtClean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ym typeface="Wingdings" pitchFamily="2" charset="2"/>
              </a:rPr>
              <a:t>4. Células espumosas producen cambios</a:t>
            </a:r>
          </a:p>
        </p:txBody>
      </p:sp>
      <p:pic>
        <p:nvPicPr>
          <p:cNvPr id="12292" name="7 Marcador de contenido" descr="Ateroscleros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24075"/>
            <a:ext cx="6892925" cy="4733925"/>
          </a:xfrm>
        </p:spPr>
      </p:pic>
      <p:sp>
        <p:nvSpPr>
          <p:cNvPr id="9" name="8 Abrir llave"/>
          <p:cNvSpPr/>
          <p:nvPr/>
        </p:nvSpPr>
        <p:spPr>
          <a:xfrm>
            <a:off x="5796136" y="980728"/>
            <a:ext cx="357188" cy="13573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294" name="9 CuadroTexto"/>
          <p:cNvSpPr txBox="1">
            <a:spLocks noChangeArrowheads="1"/>
          </p:cNvSpPr>
          <p:nvPr/>
        </p:nvSpPr>
        <p:spPr bwMode="auto">
          <a:xfrm>
            <a:off x="5643562" y="1052736"/>
            <a:ext cx="350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sz="2000" dirty="0">
                <a:sym typeface="Wingdings" pitchFamily="2" charset="2"/>
              </a:rPr>
              <a:t>Proliferación células musculares lisas</a:t>
            </a:r>
          </a:p>
        </p:txBody>
      </p:sp>
      <p:sp>
        <p:nvSpPr>
          <p:cNvPr id="12295" name="10 CuadroTexto"/>
          <p:cNvSpPr txBox="1">
            <a:spLocks noChangeArrowheads="1"/>
          </p:cNvSpPr>
          <p:nvPr/>
        </p:nvSpPr>
        <p:spPr bwMode="auto">
          <a:xfrm>
            <a:off x="5652120" y="1916832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sz="2000" dirty="0"/>
              <a:t>Capa fibrosa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7358085" cy="5000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/>
              <a:t>¿Cómo se produce la Esclerosis Vascular?</a:t>
            </a:r>
          </a:p>
        </p:txBody>
      </p:sp>
      <p:sp>
        <p:nvSpPr>
          <p:cNvPr id="13315" name="3 Marcador de texto"/>
          <p:cNvSpPr>
            <a:spLocks noGrp="1"/>
          </p:cNvSpPr>
          <p:nvPr>
            <p:ph type="body" idx="2"/>
          </p:nvPr>
        </p:nvSpPr>
        <p:spPr>
          <a:xfrm>
            <a:off x="0" y="1428750"/>
            <a:ext cx="8286750" cy="12144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/>
              <a:t>5.  La placa crece </a:t>
            </a:r>
            <a:r>
              <a:rPr lang="es-ES" sz="2400" dirty="0" smtClean="0">
                <a:sym typeface="Wingdings" pitchFamily="2" charset="2"/>
              </a:rPr>
              <a:t> reduce cada vez más el radio</a:t>
            </a:r>
            <a:endParaRPr lang="es-ES" sz="2400" dirty="0" smtClean="0"/>
          </a:p>
        </p:txBody>
      </p:sp>
      <p:pic>
        <p:nvPicPr>
          <p:cNvPr id="13316" name="7 Marcador de contenido" descr="arterioesclerosis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2286000"/>
            <a:ext cx="6072187" cy="428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571</Words>
  <Application>Microsoft Office PowerPoint</Application>
  <PresentationFormat>Presentación en pantalla (4:3)</PresentationFormat>
  <Paragraphs>173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Flujo</vt:lpstr>
      <vt:lpstr>Esclerosis Vascular Embolia Pulmonar Hipertensión Pulmonar Edema Pulmonar</vt:lpstr>
      <vt:lpstr>Esclerosis Vascular</vt:lpstr>
      <vt:lpstr>¿Qué es la Esclerosis Vascular?</vt:lpstr>
      <vt:lpstr>Arterias. Pared Arterial</vt:lpstr>
      <vt:lpstr>Arterias. Pared Arterial</vt:lpstr>
      <vt:lpstr>¿Cómo se produce la Esclerosis Vascular?</vt:lpstr>
      <vt:lpstr>¿Cómo se produce la Esclerosis Vascular?</vt:lpstr>
      <vt:lpstr>¿Cómo se produce la Esclerosis Vascular?</vt:lpstr>
      <vt:lpstr>¿Cómo se produce la Esclerosis Vascular?</vt:lpstr>
      <vt:lpstr>¿Cómo se produce la Esclerosis Vascular?</vt:lpstr>
      <vt:lpstr>Diapositiva 11</vt:lpstr>
      <vt:lpstr>Diapositiva 12</vt:lpstr>
      <vt:lpstr>DIAGNÓSTICO  &amp;  TRATAMIENTO</vt:lpstr>
      <vt:lpstr>Embolia Pulmonar</vt:lpstr>
      <vt:lpstr>Diapositiva 15</vt:lpstr>
      <vt:lpstr>ETIOLOGÍA</vt:lpstr>
      <vt:lpstr>CONSECUENCIAS</vt:lpstr>
      <vt:lpstr>Diapositiva 18</vt:lpstr>
      <vt:lpstr>Diapositiva 19</vt:lpstr>
      <vt:lpstr>Hipertensión Pulmonar</vt:lpstr>
      <vt:lpstr>Concepto  y  Tipos</vt:lpstr>
      <vt:lpstr>Hipertensión Pulmonar</vt:lpstr>
      <vt:lpstr>Consecuencias</vt:lpstr>
      <vt:lpstr>Diagnóstico</vt:lpstr>
      <vt:lpstr>Tratamiento</vt:lpstr>
      <vt:lpstr>Edema Pulmonar</vt:lpstr>
      <vt:lpstr>Concepto</vt:lpstr>
      <vt:lpstr>Filtración Capilar</vt:lpstr>
      <vt:lpstr>Tipos de Edema</vt:lpstr>
      <vt:lpstr>Tipos de Edema</vt:lpstr>
      <vt:lpstr>Tipos de Edema</vt:lpstr>
      <vt:lpstr>Alteraciones</vt:lpstr>
      <vt:lpstr>Manifestaciones</vt:lpstr>
      <vt:lpstr>Tratamiento</vt:lpstr>
      <vt:lpstr>Diapositiva 35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21</cp:revision>
  <dcterms:created xsi:type="dcterms:W3CDTF">2011-11-21T15:07:49Z</dcterms:created>
  <dcterms:modified xsi:type="dcterms:W3CDTF">2011-11-22T08:59:58Z</dcterms:modified>
</cp:coreProperties>
</file>