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27"/>
  </p:notesMasterIdLst>
  <p:sldIdLst>
    <p:sldId id="268" r:id="rId3"/>
    <p:sldId id="282" r:id="rId4"/>
    <p:sldId id="283" r:id="rId5"/>
    <p:sldId id="286" r:id="rId6"/>
    <p:sldId id="287" r:id="rId7"/>
    <p:sldId id="288" r:id="rId8"/>
    <p:sldId id="289" r:id="rId9"/>
    <p:sldId id="256" r:id="rId10"/>
    <p:sldId id="258" r:id="rId11"/>
    <p:sldId id="264" r:id="rId12"/>
    <p:sldId id="262" r:id="rId13"/>
    <p:sldId id="263" r:id="rId14"/>
    <p:sldId id="259" r:id="rId15"/>
    <p:sldId id="260" r:id="rId16"/>
    <p:sldId id="269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91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0066"/>
    <a:srgbClr val="800080"/>
    <a:srgbClr val="FF99FF"/>
    <a:srgbClr val="FFFF00"/>
    <a:srgbClr val="FF7C80"/>
    <a:srgbClr val="66FFCC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24" autoAdjust="0"/>
  </p:normalViewPr>
  <p:slideViewPr>
    <p:cSldViewPr>
      <p:cViewPr>
        <p:scale>
          <a:sx n="75" d="100"/>
          <a:sy n="75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5B38-C327-40DE-ACC9-F3C1E08FE146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B7D83-1E2D-4C98-9FCD-E6BDF2C7E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B7D83-1E2D-4C98-9FCD-E6BDF2C7E1A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1FBFC3-1DD6-4CDA-A123-849F9A813E66}" type="slidenum">
              <a:rPr lang="es-ES"/>
              <a:pPr/>
              <a:t>15</a:t>
            </a:fld>
            <a:endParaRPr lang="es-E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153A7-7DD6-4626-8C9F-9CEDFCC1DED4}" type="slidenum">
              <a:rPr lang="es-ES"/>
              <a:pPr/>
              <a:t>16</a:t>
            </a:fld>
            <a:endParaRPr lang="es-E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B958D-A89D-452B-A7DD-DBDB9EBD79BD}" type="slidenum">
              <a:rPr lang="es-ES"/>
              <a:pPr/>
              <a:t>17</a:t>
            </a:fld>
            <a:endParaRPr lang="es-E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C1081-E112-4600-B66B-0A3C0FD80EE1}" type="slidenum">
              <a:rPr lang="es-ES"/>
              <a:pPr/>
              <a:t>18</a:t>
            </a:fld>
            <a:endParaRPr lang="es-E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188779-B3DC-4A61-8567-721864B3715A}" type="slidenum">
              <a:rPr lang="es-ES"/>
              <a:pPr/>
              <a:t>19</a:t>
            </a:fld>
            <a:endParaRPr lang="es-E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298B0-ED33-4B5F-891B-B2341CF52D35}" type="slidenum">
              <a:rPr lang="es-ES"/>
              <a:pPr/>
              <a:t>20</a:t>
            </a:fld>
            <a:endParaRPr lang="es-E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58523-5564-4011-8A0C-0D76A298FA62}" type="slidenum">
              <a:rPr lang="es-ES"/>
              <a:pPr/>
              <a:t>21</a:t>
            </a:fld>
            <a:endParaRPr lang="es-E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21C5BD-D653-4733-A3FF-9D168F89364A}" type="slidenum">
              <a:rPr lang="es-ES"/>
              <a:pPr/>
              <a:t>22</a:t>
            </a:fld>
            <a:endParaRPr lang="es-E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105400"/>
            <a:ext cx="8229600" cy="6858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87630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D77F3BFA-5959-4A6E-851A-B1BB1ADE5E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E3863-A543-48F7-AD65-AE5F842150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400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400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02DD-FAD3-4362-83A5-440A618C10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038600"/>
            <a:ext cx="8839200" cy="685800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8006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7F3BFA-5959-4A6E-851A-B1BB1ADE5E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92C2-D47C-4944-801B-F972B7F5AE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81A0-FA86-434D-886B-FFA55AE2668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38E7-F3D2-463D-9460-D407963864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0931-A0BD-4A84-B9D2-98B7A943843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FA82-E3E8-4F8C-888C-91A83B0D0BF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7532-105C-4D6D-A482-4FB865AAC83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88F5-7DD1-4490-AC3A-395D0BF7D4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92C2-D47C-4944-801B-F972B7F5AEE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39B2-BBF6-4D0E-9DF0-796C5E09F3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E3863-A543-48F7-AD65-AE5F842150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02DD-FAD3-4362-83A5-440A618C10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81A0-FA86-434D-886B-FFA55AE2668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47800" y="1066800"/>
            <a:ext cx="3695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95900" y="1066800"/>
            <a:ext cx="3695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38E7-F3D2-463D-9460-D407963864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0931-A0BD-4A84-B9D2-98B7A943843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FA82-E3E8-4F8C-888C-91A83B0D0BF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7532-105C-4D6D-A482-4FB865AAC83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88F5-7DD1-4490-AC3A-395D0BF7D4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39B2-BBF6-4D0E-9DF0-796C5E09F3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0668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82CAB758-2EAE-4835-BCED-D721F7F574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mi Head 426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2CAB758-2EAE-4835-BCED-D721F7F5741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36" name="Picture 12" descr="Z:\newtek\_backgrounds_1.02\Tim\powerpoint templates\41-60\perpetual_confetti\elements\perpetual_confett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28600" y="4843463"/>
            <a:ext cx="1849438" cy="20145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Franklin Gothic Heavy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600" b="1">
          <a:solidFill>
            <a:srgbClr val="3A5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b="1">
          <a:solidFill>
            <a:srgbClr val="3A5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b="1">
          <a:solidFill>
            <a:srgbClr val="3A5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rgbClr val="3A53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s.wikipedia.org/wiki/Archivo:Space_fluid_shift.gi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ringa.net/posts/info/1105619/Aceleraciones-y-Fuerzas-G.html" TargetMode="External"/><Relationship Id="rId3" Type="http://schemas.openxmlformats.org/officeDocument/2006/relationships/hyperlink" Target="http://astroseti.org/articulo/267/medicina-espacial" TargetMode="External"/><Relationship Id="rId7" Type="http://schemas.openxmlformats.org/officeDocument/2006/relationships/hyperlink" Target="http://www.portalplanetasedna.com.ar/humanos_espacio.htm" TargetMode="External"/><Relationship Id="rId2" Type="http://schemas.openxmlformats.org/officeDocument/2006/relationships/hyperlink" Target="http://escuela.med.puc.cl/publ/AparatoRespiratorio/04Circulacio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quamtum.blogspot.com/2010/02/la-gravedad-y-sus-efectos-en-los.html" TargetMode="External"/><Relationship Id="rId5" Type="http://schemas.openxmlformats.org/officeDocument/2006/relationships/hyperlink" Target="http://www.sre.urv.es/sre/web/modules/exemples/.../M4Contingut2.pdf" TargetMode="External"/><Relationship Id="rId4" Type="http://schemas.openxmlformats.org/officeDocument/2006/relationships/hyperlink" Target="http://www.concursoespacial.com/uploads/B19A.do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s.wikipedia.org/wiki/Archivo:Kolchak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3168352" cy="1844824"/>
          </a:xfrm>
        </p:spPr>
        <p:txBody>
          <a:bodyPr/>
          <a:lstStyle/>
          <a:p>
            <a:pPr algn="just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JORGE JUAN VEGA CASTILLO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INÉS Mª GÁLVEZ GARCÍA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PEDRO ROMERO PAREJA</a:t>
            </a:r>
          </a:p>
          <a:p>
            <a:pPr algn="just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DIANA FORTET CORTÉS</a:t>
            </a:r>
            <a:endParaRPr lang="es-ES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http://1.bp.blogspot.com/_svvbK9Ikqb4/S9d0Zt7mp5I/AAAAAAAABNI/TugabnsMNiw/s1600/marci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4680520" cy="351226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260648"/>
            <a:ext cx="8477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DE LA GRAVEDAD EN EL APARATO RESPIRATORIO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685800"/>
          </a:xfrm>
        </p:spPr>
        <p:txBody>
          <a:bodyPr/>
          <a:lstStyle/>
          <a:p>
            <a:pPr algn="ctr"/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CINETOSIS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G:\consmed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3312368" cy="368736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11560" y="1340768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producen durante los primeros 5 días de viaje</a:t>
            </a:r>
          </a:p>
          <a:p>
            <a:endParaRPr lang="es-E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Síntomas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Mareos y vómitos </a:t>
            </a:r>
          </a:p>
          <a:p>
            <a:endParaRPr lang="es-E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Síndrome de adaptación espacial</a:t>
            </a:r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712968" cy="720080"/>
          </a:xfrm>
        </p:spPr>
        <p:txBody>
          <a:bodyPr/>
          <a:lstStyle/>
          <a:p>
            <a:pPr lvl="0"/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Desplazamiento de líquidos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ulmones y tórax se inundan de líquido. </a:t>
            </a:r>
          </a:p>
        </p:txBody>
      </p:sp>
      <p:pic>
        <p:nvPicPr>
          <p:cNvPr id="4" name="3 Imagen" descr="http://upload.wikimedia.org/wikipedia/commons/5/50/Space_fluid_shift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81527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229600" cy="685800"/>
          </a:xfrm>
        </p:spPr>
        <p:txBody>
          <a:bodyPr/>
          <a:lstStyle/>
          <a:p>
            <a:pPr lvl="0" algn="l"/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       </a:t>
            </a:r>
            <a:r>
              <a:rPr lang="es-E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Desacondicionamiento</a:t>
            </a:r>
            <a:r>
              <a:rPr lang="es-ES" sz="4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Aparato cardiovascular</a:t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Músculo esquelético</a:t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Hueso </a:t>
            </a:r>
            <a:br>
              <a:rPr lang="es-ES" sz="2800" b="1" dirty="0" smtClean="0"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endParaRPr lang="es-ES" dirty="0"/>
          </a:p>
        </p:txBody>
      </p:sp>
      <p:pic>
        <p:nvPicPr>
          <p:cNvPr id="4" name="3 Imagen" descr="http://www.redorbit.com/media/uploads/2006/09/281a58e0d5ffe12ab454fad5b1548f341-617x420.jpg"/>
          <p:cNvPicPr>
            <a:picLocks noChangeAspect="1"/>
          </p:cNvPicPr>
          <p:nvPr/>
        </p:nvPicPr>
        <p:blipFill>
          <a:blip r:embed="rId2" cstate="print"/>
          <a:srcRect b="2931"/>
          <a:stretch>
            <a:fillRect/>
          </a:stretch>
        </p:blipFill>
        <p:spPr bwMode="auto">
          <a:xfrm>
            <a:off x="2980715" y="2924944"/>
            <a:ext cx="595230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576064"/>
          </a:xfrm>
        </p:spPr>
        <p:txBody>
          <a:bodyPr/>
          <a:lstStyle/>
          <a:p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INTERACCIÓN ENTRE PPL Y PRESIÓN INTERSTICIAL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763000" cy="609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/>
              <a:t>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microgravedad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dema intersticial en el pulmón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Disminución en la presión pulmonar de retroceso</a:t>
            </a:r>
          </a:p>
          <a:p>
            <a:pPr algn="just"/>
            <a:endParaRPr lang="es-E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5040560" cy="4032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229600" cy="685800"/>
          </a:xfrm>
        </p:spPr>
        <p:txBody>
          <a:bodyPr/>
          <a:lstStyle/>
          <a:p>
            <a:pPr lvl="0"/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RECICLADO DE OXÍGENO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86409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Proceso de reciclado físico </a:t>
            </a:r>
            <a:r>
              <a:rPr lang="es-E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E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lectrolisis del agua para liberar oxígeno.</a:t>
            </a:r>
          </a:p>
          <a:p>
            <a:pPr algn="just">
              <a:buFont typeface="Wingdings" pitchFamily="2" charset="2"/>
              <a:buChar char="Ø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Proceso biológico</a:t>
            </a:r>
            <a:r>
              <a:rPr lang="es-E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Utilización de algas con su gran almacén de clorofila para liberar oxígeno a partir del dióxido de carbono mediante  la fotosíntesis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s-E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ES" dirty="0"/>
          </a:p>
        </p:txBody>
      </p:sp>
      <p:pic>
        <p:nvPicPr>
          <p:cNvPr id="3074" name="Picture 2" descr="G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303810" cy="3303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31640" y="404664"/>
            <a:ext cx="6416897" cy="330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EFECTOS DE LA ACELERACIÓN</a:t>
            </a:r>
            <a:endParaRPr lang="es-E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6146" name="Picture 2" descr="G:\asdas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5422912" cy="14461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Tipos de aceleración</a:t>
            </a:r>
            <a:r>
              <a:rPr lang="es-ES" b="1" dirty="0"/>
              <a:t>	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b="1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Linear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latin typeface="Calibri" pitchFamily="34" charset="0"/>
                <a:cs typeface="Calibri" pitchFamily="34" charset="0"/>
              </a:rPr>
              <a:t>→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Cambio </a:t>
            </a:r>
            <a:r>
              <a:rPr lang="es-ES" dirty="0">
                <a:latin typeface="Calibri" pitchFamily="34" charset="0"/>
                <a:cs typeface="Calibri" pitchFamily="34" charset="0"/>
              </a:rPr>
              <a:t>de velocidad sin cambio de dirección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dirty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>
                <a:latin typeface="Calibri" pitchFamily="34" charset="0"/>
                <a:cs typeface="Calibri" pitchFamily="34" charset="0"/>
              </a:rPr>
              <a:t>Centrípeta</a:t>
            </a:r>
            <a:r>
              <a:rPr lang="es-ES" dirty="0">
                <a:latin typeface="Calibri" pitchFamily="34" charset="0"/>
                <a:cs typeface="Calibri" pitchFamily="34" charset="0"/>
              </a:rPr>
              <a:t> →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Cambio </a:t>
            </a:r>
            <a:r>
              <a:rPr lang="es-ES" dirty="0">
                <a:latin typeface="Calibri" pitchFamily="34" charset="0"/>
                <a:cs typeface="Calibri" pitchFamily="34" charset="0"/>
              </a:rPr>
              <a:t>de dirección sin cambio de velocidad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Angular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→ Cambios </a:t>
            </a:r>
            <a:r>
              <a:rPr lang="es-ES" dirty="0">
                <a:latin typeface="Calibri" pitchFamily="34" charset="0"/>
                <a:cs typeface="Calibri" pitchFamily="34" charset="0"/>
              </a:rPr>
              <a:t>de velocidad y dirección. 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Fuerza centrífuga de inercia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447800" y="1066800"/>
            <a:ext cx="3340224" cy="5410200"/>
          </a:xfrm>
          <a:ln/>
        </p:spPr>
        <p:txBody>
          <a:bodyPr/>
          <a:lstStyle/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Surge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de la 3ª ley de Newton (Acción – Reacción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Su valor y dirección son iguales a la fuerza centrífuga, pero su sentido es contrario.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Desde el punto de vista fisiológico, es la más interesante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105" y="1268760"/>
            <a:ext cx="4151865" cy="2880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91680" y="285293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Factores que influyen en los efectos de las 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aceleraciones</a:t>
            </a:r>
            <a:endParaRPr lang="es-E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/>
          <a:lstStyle/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Intensidad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:  Alta intensidad →  Mayor efecto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>
                <a:latin typeface="Calibri" pitchFamily="34" charset="0"/>
                <a:cs typeface="Calibri" pitchFamily="34" charset="0"/>
              </a:rPr>
              <a:t>Duración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: Larga duración → Mayor efecto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>
                <a:latin typeface="Calibri" pitchFamily="34" charset="0"/>
                <a:cs typeface="Calibri" pitchFamily="34" charset="0"/>
              </a:rPr>
              <a:t>Índice del inicio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: Mayor rapidez → Mayor efecto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>
                <a:latin typeface="Calibri" pitchFamily="34" charset="0"/>
                <a:cs typeface="Calibri" pitchFamily="34" charset="0"/>
              </a:rPr>
              <a:t>Área del cuerpo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: Mayor área → Menor efecto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>
                <a:latin typeface="Calibri" pitchFamily="34" charset="0"/>
                <a:cs typeface="Calibri" pitchFamily="34" charset="0"/>
              </a:rPr>
              <a:t>Sitio del cuerpo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>
                <a:latin typeface="Calibri" pitchFamily="34" charset="0"/>
                <a:cs typeface="Calibri" pitchFamily="34" charset="0"/>
              </a:rPr>
              <a:t>Dirección: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El cuerpo tolera con mas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facilidad aceleraciones </a:t>
            </a:r>
            <a:r>
              <a:rPr lang="es-ES" sz="2000" dirty="0" err="1">
                <a:latin typeface="Calibri" pitchFamily="34" charset="0"/>
                <a:cs typeface="Calibri" pitchFamily="34" charset="0"/>
              </a:rPr>
              <a:t>Gx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que aceleraciones </a:t>
            </a:r>
            <a:r>
              <a:rPr lang="es-ES" sz="2000" dirty="0" err="1">
                <a:latin typeface="Calibri" pitchFamily="34" charset="0"/>
                <a:cs typeface="Calibri" pitchFamily="34" charset="0"/>
              </a:rPr>
              <a:t>Gz.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 descr="http://www.fundacion.telefonica.com/es/at/ingravidos/imagenes/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70449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839200" cy="914400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fisiológicos de la aceleración de baja magnitud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dirty="0"/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Se debe a la fuerza centrífuga de inercia y al peso del sujeto junto a sus componentes.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Afecta principalmente al aparato circulatorio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http://www.bun.kyoto-u.ac.jp/~suchii/centrifu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4608512" cy="3323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Introducción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    La dinámica de fluido de aire </a:t>
            </a: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depende del gradiente de presión y de resistencias 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Fuerza de la gravedad</a:t>
            </a:r>
          </a:p>
          <a:p>
            <a:pPr algn="just">
              <a:buNone/>
            </a:pPr>
            <a:endParaRPr lang="es-ES" sz="20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Factores que afectan: </a:t>
            </a: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Gravedad y postura</a:t>
            </a:r>
          </a:p>
          <a:p>
            <a:pPr algn="just">
              <a:buNone/>
            </a:pPr>
            <a:r>
              <a:rPr lang="es-ES" sz="2000" dirty="0" smtClean="0"/>
              <a:t>      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Según la posición en que nos encontremos, la fuerza de la gravedad tendrá un mayor o menor efecto sobre ésta.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Gravedad cero</a:t>
            </a: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Experimenta  un estado de fuerza G casi igual a cero </a:t>
            </a: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L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a persona no es arrastrada hacia ningún lado, simplemente flota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Aceleración</a:t>
            </a:r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None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      Los miembros de tripulaciones aéreas deben conocer las fuerzas gravitacionales y las respuestas fisiológicas del cuerpo ante éstas en el ambiente de la aviación. 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fisiológicos de la </a:t>
            </a:r>
            <a:r>
              <a:rPr lang="es-E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Gz</a:t>
            </a: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Dirección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cabeza-pies</a:t>
            </a:r>
            <a:r>
              <a:rPr lang="es-ES" sz="2000" dirty="0">
                <a:latin typeface="Calibri" pitchFamily="34" charset="0"/>
                <a:cs typeface="Calibri" pitchFamily="34" charset="0"/>
              </a:rPr>
              <a:t>, y se experimenta en la recuperación de una caída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picada.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dirty="0">
                <a:latin typeface="Calibri" pitchFamily="34" charset="0"/>
                <a:cs typeface="Calibri" pitchFamily="34" charset="0"/>
              </a:rPr>
              <a:t>Es la que más afecta al cuerpo debido a su dirección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Síntomas</a:t>
            </a:r>
          </a:p>
          <a:p>
            <a:pPr marL="391686" indent="-293764" algn="just">
              <a:buSzPct val="45000"/>
              <a:buFontTx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Respiración dificultada →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M. intercostales y diafragma incapaces de vencer la tensión generada.</a:t>
            </a:r>
          </a:p>
          <a:p>
            <a:pPr marL="391686" indent="-293764" algn="just">
              <a:buSzPct val="45000"/>
              <a:buFontTx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Congestión muscular</a:t>
            </a:r>
            <a:r>
              <a:rPr lang="es-E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Tetanización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 calambres)</a:t>
            </a:r>
          </a:p>
          <a:p>
            <a:pPr marL="391686" indent="-293764" algn="just">
              <a:buSzPct val="45000"/>
              <a:buFontTx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Hipoxia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→ La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oxigenación normal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de la sangre puede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bajar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del 98 al 85 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%</a:t>
            </a: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http://www.webquest.es/files/u6264/sa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748472" cy="2498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fisiológicos de la </a:t>
            </a:r>
            <a:r>
              <a:rPr lang="es-E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Gz</a:t>
            </a:r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-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91686" indent="-293764" algn="just">
              <a:buSzPct val="45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Dirección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→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Pies – Cabeza</a:t>
            </a:r>
          </a:p>
          <a:p>
            <a:pPr marL="391686" indent="-293764" algn="just">
              <a:buSzPct val="45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da al bajar rápido una pendiente</a:t>
            </a:r>
          </a:p>
          <a:p>
            <a:pPr marL="391686" indent="-293764" algn="just">
              <a:buSzPct val="45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b="1" u="sng" dirty="0">
                <a:latin typeface="Calibri" pitchFamily="34" charset="0"/>
                <a:cs typeface="Calibri" pitchFamily="34" charset="0"/>
              </a:rPr>
              <a:t>Síntomas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  -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Dificultad respiratoria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(Ascenso del diafragma) </a:t>
            </a:r>
            <a:r>
              <a:rPr lang="es-E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sujeto se defiende inmovilizando el diafragma y cerrando la glotis.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  -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Congestión facial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  -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Bradicardia</a:t>
            </a:r>
          </a:p>
        </p:txBody>
      </p:sp>
      <p:pic>
        <p:nvPicPr>
          <p:cNvPr id="5122" name="Picture 2" descr="http://blog.parasaber.com/photos/uncategorized/2008/12/04/esqui_blog_pistas_blan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05315"/>
            <a:ext cx="4032448" cy="26760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8839200" cy="914400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</a:t>
            </a: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fisiológicos de las aceleraciones </a:t>
            </a:r>
            <a:r>
              <a:rPr lang="es-ES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Gx</a:t>
            </a:r>
            <a:r>
              <a:rPr lang="es-E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 +/-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Actúan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cuando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la fuerza G es perpendicular al pecho del sujeto.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despegues y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aterrizajes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Valores extremos durante varios segundos pueden alterar la ubicación visceral e interferir en la respiración.</a:t>
            </a:r>
          </a:p>
          <a:p>
            <a:pPr marL="391686" indent="-293764" algn="just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Respiración pesada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2.bp.blogspot.com/-0zDyQYZjQgQ/Tn-a1HbEjwI/AAAAAAAAA0M/Jr2T5by--fs/s1600/despegue_av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97178"/>
            <a:ext cx="852111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BIBLIOGRAFÍA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Berne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y Levy. Fisiología. 6º Edición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Ganong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Fisiología Médica. 23º Edición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Guyton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y Hall. Tratado de Fisiología Médica. 12º Edición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J.A.F.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Tresguerres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Fisiología Humana. 3º Edición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http://escuela.med.puc.cl/publ/AparatoRespiratorio/04Circulacion.html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http://astroseti.org/articulo/267/medicina-espacial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www.concursoespacial.com/uploads/B19A.doc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www.sre.urv.es/sre/web/modules/exemples/.../M4Contingut2.pdf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6"/>
              </a:rPr>
              <a:t>http://quamtum.blogspot.com/2010/02/la-gravedad-y-sus-efectos-en-los.html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7"/>
              </a:rPr>
              <a:t>www.portalplanetasedna.com.ar/humanos_espacio.htm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8"/>
              </a:rPr>
              <a:t>http://www.taringa.net/posts/info/1105619/Aceleraciones-y-Fuerzas-G.html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4800" y="4005064"/>
            <a:ext cx="8839200" cy="1400944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137 º aniversario de su nacimiento</a:t>
            </a:r>
          </a:p>
          <a:p>
            <a:r>
              <a:rPr lang="es-ES" dirty="0" smtClean="0"/>
              <a:t>1874: </a:t>
            </a:r>
            <a:r>
              <a:rPr lang="es-ES" dirty="0" err="1" smtClean="0"/>
              <a:t>Aleksandr</a:t>
            </a:r>
            <a:r>
              <a:rPr lang="es-ES" dirty="0" smtClean="0"/>
              <a:t> </a:t>
            </a:r>
            <a:r>
              <a:rPr lang="es-ES" dirty="0" err="1" smtClean="0"/>
              <a:t>Kolchak</a:t>
            </a:r>
            <a:r>
              <a:rPr lang="es-ES" dirty="0" smtClean="0"/>
              <a:t>, marino, militar y explorador ruso</a:t>
            </a:r>
          </a:p>
          <a:p>
            <a:endParaRPr lang="es-E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Kolch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096344" cy="380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Gravedad y postura en el aparato respiratorio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ES" sz="4200" dirty="0" smtClean="0">
                <a:latin typeface="Calibri" pitchFamily="34" charset="0"/>
                <a:cs typeface="Calibri" pitchFamily="34" charset="0"/>
              </a:rPr>
              <a:t>Posición erecta y supina</a:t>
            </a:r>
          </a:p>
          <a:p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Ventilación alveolar</a:t>
            </a:r>
          </a:p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Flujo sanguíneo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03040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Ventilación alveolar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b="1" dirty="0" smtClean="0">
                <a:latin typeface="Calibri" pitchFamily="34" charset="0"/>
                <a:cs typeface="Calibri" pitchFamily="34" charset="0"/>
              </a:rPr>
            </a:b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Posición erecta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usuario\Desktop\Cap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2520280" cy="413009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67944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latin typeface="Calibri" pitchFamily="34" charset="0"/>
                <a:cs typeface="Calibri" pitchFamily="34" charset="0"/>
              </a:rPr>
              <a:t>Al inicio de la inspiración (CRF):</a:t>
            </a:r>
          </a:p>
          <a:p>
            <a:pPr algn="just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dirty="0" smtClean="0">
                <a:latin typeface="Calibri" pitchFamily="34" charset="0"/>
                <a:cs typeface="Calibri" pitchFamily="34" charset="0"/>
              </a:rPr>
              <a:t>En los vértices debido a la mayor presión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transmural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los alvéolos están más abiertos. </a:t>
            </a:r>
          </a:p>
          <a:p>
            <a:pPr algn="just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dirty="0" smtClean="0">
                <a:latin typeface="Calibri" pitchFamily="34" charset="0"/>
                <a:cs typeface="Calibri" pitchFamily="34" charset="0"/>
              </a:rPr>
              <a:t>En las bases, la menor presión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transmural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hace que los alvéolos estén menos abiertos, lo cual los hace más distensibles por lo que la ventilación alveolar será mayor en las bases. 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221163"/>
            <a:ext cx="91090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Ventilación alveolar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Posición supina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5576" y="1772816"/>
            <a:ext cx="74168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ventilación alveolar es uniforme en todo el pulmón pues la gravedad tiene el mismo efecto sobre toda la superficie pulmonar.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Disminuye la CRF y por tanto aumenta la concentración de oxígeno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Flujo sanguíneo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r>
              <a:rPr lang="es-ES" sz="3200" dirty="0" smtClean="0">
                <a:latin typeface="Calibri" pitchFamily="34" charset="0"/>
                <a:cs typeface="Calibri" pitchFamily="34" charset="0"/>
              </a:rPr>
              <a:t>Posición erecta</a:t>
            </a:r>
            <a:endParaRPr lang="es-E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1268760"/>
            <a:ext cx="3977932" cy="30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63688" y="18448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alibri" pitchFamily="34" charset="0"/>
                <a:cs typeface="Calibri" pitchFamily="34" charset="0"/>
              </a:rPr>
              <a:t>La gravedad modifica la distribución del flujo sanguíneo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436510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Hay 3 zonas:</a:t>
            </a:r>
          </a:p>
          <a:p>
            <a:pPr>
              <a:buFontTx/>
              <a:buChar char="-"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Zona 1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Ausencia de flujo</a:t>
            </a:r>
          </a:p>
          <a:p>
            <a:pPr>
              <a:buFontTx/>
              <a:buChar char="-"/>
            </a:pPr>
            <a:r>
              <a:rPr lang="es-ES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Zona 2 </a:t>
            </a:r>
            <a:r>
              <a:rPr lang="es-E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Flujo disminuido (mejor arterialización)</a:t>
            </a:r>
          </a:p>
          <a:p>
            <a:pPr>
              <a:buFontTx/>
              <a:buChar char="-"/>
            </a:pPr>
            <a:r>
              <a:rPr lang="es-ES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Zona 3 </a:t>
            </a:r>
            <a:r>
              <a:rPr lang="es-E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Flujo continuo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Flujo sanguíneo</a:t>
            </a:r>
            <a:r>
              <a:rPr lang="es-ES" sz="4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4900" dirty="0" smtClean="0">
                <a:latin typeface="Calibri" pitchFamily="34" charset="0"/>
                <a:cs typeface="Calibri" pitchFamily="34" charset="0"/>
              </a:rPr>
            </a:br>
            <a:r>
              <a:rPr lang="es-ES" sz="3600" dirty="0" smtClean="0">
                <a:latin typeface="Calibri" pitchFamily="34" charset="0"/>
                <a:cs typeface="Calibri" pitchFamily="34" charset="0"/>
              </a:rPr>
              <a:t>Posición supina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14127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 posición supina la presión alveolar es uniforme en todo el pulmón, por tanto todo el pulmón será: </a:t>
            </a:r>
          </a:p>
          <a:p>
            <a:pPr algn="just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Zona 2</a:t>
            </a:r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Inspiración profunda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-Zona 3 Inspiración normal</a:t>
            </a:r>
          </a:p>
        </p:txBody>
      </p:sp>
      <p:sp>
        <p:nvSpPr>
          <p:cNvPr id="27650" name="AutoShape 2" descr="data:image/jpeg;base64,/9j/4AAQSkZJRgABAQAAAQABAAD/2wCEAAkGBg8RERATDxAVFRAVFRAUEBUUEBATERIVFhIWFRUQFhUXGyceFxojGRIXIC8gJCopLSwsFR4xNTAqNSYrLCoBCQoKDgwOGg8PGi0kHyMvKSkvMSkpLCkpKSksKSwtKSksLCwpKSksLCkpKSwsKSksLCksLCwsKSwpLCwsLCwpKf/AABEIAMIBAwMBIgACEQEDEQH/xAAcAAEAAQUBAQAAAAAAAAAAAAAABwIDBAUGAQj/xAA+EAACAgECAwUFBAgFBQEAAAAAAQIDEQQSBSExBkFRYYEHEyJxkTIzYqEUQlJykqKxsiNDgsHRFWNz4fAI/8QAGgEBAAMBAQEAAAAAAAAAAAAAAAMEBQIBBv/EACQRAQADAAICAgICAwAAAAAAAAABAgMEESExEiITMhVCBUFR/9oADAMBAAIRAxEAPwC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q7S8cs1d1i95KOmhKcK4RbSk45jvnj7WZLv5YI9NIpHcpM6TeeoSNPj2lUlB31728YU4vD/ABY+zz5czNrtjJZjJNdzTTX1REun4RHZ8U8uWE8JJYxhLEUl3Iv02LT3Uul7dsoe9ks4w5JSTS7tvcV6cn5W6mFm/F6jvtKpRddGEXKclGKWZSk0opeLb5I1vG+02m0tTtnNSz93GEoynY30Uef59ERvxriOo173aj4aVzrpi3sX4pP9eXm/RI95HLzwjz7ccfi32nqPTr+Je07Q1NqG+3HfXGKh6Sk1n0yZGi9o3DbIqUrnW31jZXNSXzwmvVMjSrhCfdguS4XjpzZl/wAtPbS/i4mEy6DiNN8d1FsLI+MJRkl5PHT1Mggr9CsqlurlKFnc65ShL6xMvW9ruIaSj3tuvnjOKq2q5WWvwy45wu98y9hz66+OvKjvw5xjuZTUD5b13tG4tbLd+m3RWcxjC2UYr6dTacP9tHGalh3QtX/dphJ/xRw2aKi+kAQNpv8A9AcQX3mm0815K6D/ALmdr2Y9tvD9S1DUp6W14w5yUqG/KxJbf9SXzAkQFjS6+m37q2uf7lkJ/wBrZfAAAAAAAAAAAAAAAAAAAAAAAAAEIcQpso1+q07XW6Uo93wTk5xkvSX5Mm80HajsVptdtlY5V3QWIW1tKaXXa88pLPc/Hk0R6U+cdO6W+M9uE3qOE57X0fLLGq4pXVW9kunNvGZN/wDJsX7JNQ55/wCpSce9ujNn9+DT3cPo97so3zpqbi52z3O6yLw7EkkoxTyl9TP0wnOO5lo57/OeohgcG4dvnK65fFJ8uS5G9tgnyXQwbLtiUXy54i+7yz5nsb5LqnjuMPm4WmfyRLY4m1Yj4dNjCuKRY1GF0Mey99xgajXNPmZ1MpmV6+kRDPrjXCu/Uahv3NMd0kus23iNafm8L1Il4xxi3VWytsfN/Zivswj3Qiu5I7jtzxbbw+uqL++vcp+caoLC+W6SfoR0fWf43H4Z/Kfcvk+dtOmsx/qHgPYwyHHBpqLxJFf6M/8A5ltnsG+h6Lun3RknW5Rnn4XBuMs+TXMmTsBxHiGiumuI6myzSyr5ZdlzrszFrrmSWNy5cuhHnYDh8btbXu6VqVjXi44Ufzln0JWtrXRsp78ic7RELuHHjSszLvuH8Y0+oWaLoT8VGXxL5xfNGYRY+GNPdXJxmuaa6p+T6o6Hh/a/UVxjHU0+8xy3wklN+bjLk35prJ3nyq29udOLavry7IGv4bx2i/lCWJ/sTW2f0fX0NgWYmJ9KsxMewAHrwAAAAAAAAAAAAAAAAAAHkln8+fgQzDUS08rKLVttg3Fp8s8+U14prmn5kzmv4x2f0urio6iqM8Z2y6WQz+zNc0Q7ZfkhNjr+OUX6uuM68uXXBr/eTqXwyco/sSy16Pqv6HR8W9m2oolGeinK+GHvhZOtWR8HB4UZLy5P5mh1t04LZbCddjaWLK5Vrz5ywn6GdpjaI+Mx3DQptFp+UT1KzPjq5KFcnJ8kmlFZ85Swl88m70fs81uqip2200wfNbX7+f8AI9n8zMPS6GufJr0ZnaHS26Z7tLbKp9XFc65fvQfwv59fMgwx4+c/aE+2u+kfWXMe0f2ea7TaeFm6N9NTm5zhFxlXGW1bpQbfLMeqb88EYxkfTXD+3PLbrasPo51xc65L8Vb+KP5o4ztX7NuF6xSs4VfVVqOrpdmyqzyUZ4db+Xw+S6mznNPj1VjXreJ+yG1IuKaawy7xTg2p0s3XqKpVzXiuTX7UZLlJeabRiKR2jXNngSF7OOAx93PUTS3SbhXldIr7T9Xy/wBJHS8iUuCcaqrpqrWVthGPR9cc/wA8lfkzb49Qs8aK/LuW1n2ejCbtoiq7WmnKCS3JvLTWMPoVrVXxWLEnjxW1vzXVf0PaePVv9b8jYU8QrmsPDM6Zn+zTiK/1YOn4vXnDk4y8GbL9NjLHNcjC1PCdPZ9qKfmuv/KK9FwnSV/DdXZKH6tlVtkbIfOG7bJeaWfme1rW09d9PJtasd+2c3CS5pM9jxC6H3V9kfLfuX0nlGq1nAr4Zlobv0qrq4ZS1Va8HW8b/RZ8jC0PHoPlLlJcmnykn4NPmj2aXz9S5jSmnuHYabtZq4fbULY/J1T+scx/JG60na/Sz5WN1S8LFiPpNfD9WjjK+IQfehLUwZJTk6V9+Ud+Nnb14SZVbGSzCSkvGLTX1RURXCUIPNcnCXjCTg/rFo22l7TaqH2bVYvCyO7+ZYl+ZZry6z7hWtxLR6l3wOJl7Q7Ifb00X47bmvycX/UwNV7StTPMaNPCt9N85uxx81FJLPzJfz0/6h/Bfv0kB6uvfs3x95jOzdHfjrnb1Lpx3YDgzjGeot+KycpNTl8Up5xusz59FjuR2JLSZmO3F6/GegAHTgAAAAAAAAAAAotpjNOM4qUX1UkpRfzT5FYA5XiHs60s5bqJz08vCtp158fdy5L0aNbLsPxCH3eqpmu7fXZB/wAu47wEVsqW9wljW9fUuBl2R4ljm9LPxXvLo/m6zU8T4X7qWzU07G+kvt1S/dnjHo8PyJUKbK4yTjJJxfVNJp/NMitxaTH18Ja8q8T9vKJ3oKox+GGW1lKLiuTeOj+F/Jmsh2B0erkt0JQefidC2Tw3jLrlFrKfh18uqlPW9mofa0yjXNZzHH+FNPrGUeiz5HvDOzkKpKUnlxlJ1dVsUo4lW3+ust9fHzZHnhetvaS+9LV9Ie7UewrV0fHobP0mHfBqNdy+Sb2z9Gn5GL7P/ZjrdRqYvWU20aWuTdu/dXOxx/yop8+b6y6JZ55wfQgLyj6cfb7K9A/sSvr/AHbtyXpNM193svthz0+t59ytq5esov8A2JABxOdZ9w7jS0epRNxHRa7SLOpozWv86p+8q+csfFD1SLdHFVJLnleXQl1nIdoPZ3TbmzSNUX820l/gTf4oL7LfjHHyZU04kT+q1nypj9nNw2T+fc+9FV+hc3uk1Z5XQjan6y+JekkYd/BOI6d4t0s5eEqP8WD/AIfiXqkXKIa5526TUPHXNM1/XBWjPWnrta/JlePPTO0ul4dH7/Qyj+Km+6Uf4HPK+rNmuF8BsXVQfnbqKpL+JnPariF9P32lvgvF0Wbfqlgxau1Wmk8b458HjJLGmlf2qinPO362dNqPZnRYt2k1tiX4nC6H1jhr1bOQ7RcA4jwzbbKUbKXJRcotuOe5STScc93VG50+rqk04PbLucG4y+qwy7rtXZZXOmy+cq5LEozluTXXq+fceTtSfdXsY6R5izQUa733NLm+7wNrwHRaGle/4hZGc5NqjTr431xvlBeL6bsJdTQ6qqurKg3y/E8fQ2PYvs1PV2qUuVcfilyfJd0FhYy/6JnmUxE+INfMfaUwaO2Mq4SgsRcYuKxjCxyWC6U11qKUYrEUkkvBJYSKjUhmAAAApUxv/qBUCnf/AL943AVA8cjzeBUAAAAAAAAAAAAAAAAAAAAAAAAYmt4Rp7li+iuz/wAlUJP6tGWAOC7Wez2mFFl3D63VfBb9kJSddiXOUPdt4TxnGMc15kdQ7RTs2tr4kscn18z6COX1vs34fZd773coSbzONc3Gubzl5j3Z79uCDTGLeYT57TXxKP8As12P1WtxNw2Ut/eT6PD/AFI9Z9Pl5kucJ4VXpq1XWnhY3SbzKTxjczKqqjGKjFJRSSiksJJdEkVHdM60cX0tcABIjAAA7kAAPWef+gAEg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2" name="AutoShape 4" descr="data:image/jpeg;base64,/9j/4AAQSkZJRgABAQAAAQABAAD/2wCEAAkGBg8RERATDxAVFRAVFRAUEBUUEBATERIVFhIWFRUQFhUXGyceFxojGRIXIC8gJCopLSwsFR4xNTAqNSYrLCoBCQoKDgwOGg8PGi0kHyMvKSkvMSkpLCkpKSksKSwtKSksLCwpKSksLCkpKSwsKSksLCksLCwsKSwpLCwsLCwpKf/AABEIAMIBAwMBIgACEQEDEQH/xAAcAAEAAQUBAQAAAAAAAAAAAAAABwIDBAUGAQj/xAA+EAACAgECAwUFBAgFBQEAAAAAAQIDEQQSBSExBkFRYYEHEyJxkTIzYqEUQlJykqKxsiNDgsHRFWNz4fAI/8QAGgEBAAMBAQEAAAAAAAAAAAAAAAMEBQIBBv/EACQRAQADAAICAgICAwAAAAAAAAABAgMEESExEiITMhVCBUFR/9oADAMBAAIRAxEAPwC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q7S8cs1d1i95KOmhKcK4RbSk45jvnj7WZLv5YI9NIpHcpM6TeeoSNPj2lUlB31728YU4vD/ABY+zz5czNrtjJZjJNdzTTX1REun4RHZ8U8uWE8JJYxhLEUl3Iv02LT3Uul7dsoe9ks4w5JSTS7tvcV6cn5W6mFm/F6jvtKpRddGEXKclGKWZSk0opeLb5I1vG+02m0tTtnNSz93GEoynY30Uef59ERvxriOo173aj4aVzrpi3sX4pP9eXm/RI95HLzwjz7ccfi32nqPTr+Je07Q1NqG+3HfXGKh6Sk1n0yZGi9o3DbIqUrnW31jZXNSXzwmvVMjSrhCfdguS4XjpzZl/wAtPbS/i4mEy6DiNN8d1FsLI+MJRkl5PHT1Mggr9CsqlurlKFnc65ShL6xMvW9ruIaSj3tuvnjOKq2q5WWvwy45wu98y9hz66+OvKjvw5xjuZTUD5b13tG4tbLd+m3RWcxjC2UYr6dTacP9tHGalh3QtX/dphJ/xRw2aKi+kAQNpv8A9AcQX3mm0815K6D/ALmdr2Y9tvD9S1DUp6W14w5yUqG/KxJbf9SXzAkQFjS6+m37q2uf7lkJ/wBrZfAAAAAAAAAAAAAAAAAAAAAAAAAEIcQpso1+q07XW6Uo93wTk5xkvSX5Mm80HajsVptdtlY5V3QWIW1tKaXXa88pLPc/Hk0R6U+cdO6W+M9uE3qOE57X0fLLGq4pXVW9kunNvGZN/wDJsX7JNQ55/wCpSce9ujNn9+DT3cPo97so3zpqbi52z3O6yLw7EkkoxTyl9TP0wnOO5lo57/OeohgcG4dvnK65fFJ8uS5G9tgnyXQwbLtiUXy54i+7yz5nsb5LqnjuMPm4WmfyRLY4m1Yj4dNjCuKRY1GF0Mey99xgajXNPmZ1MpmV6+kRDPrjXCu/Uahv3NMd0kus23iNafm8L1Il4xxi3VWytsfN/Zivswj3Qiu5I7jtzxbbw+uqL++vcp+caoLC+W6SfoR0fWf43H4Z/Kfcvk+dtOmsx/qHgPYwyHHBpqLxJFf6M/8A5ltnsG+h6Lun3RknW5Rnn4XBuMs+TXMmTsBxHiGiumuI6myzSyr5ZdlzrszFrrmSWNy5cuhHnYDh8btbXu6VqVjXi44Ufzln0JWtrXRsp78ic7RELuHHjSszLvuH8Y0+oWaLoT8VGXxL5xfNGYRY+GNPdXJxmuaa6p+T6o6Hh/a/UVxjHU0+8xy3wklN+bjLk35prJ3nyq29udOLavry7IGv4bx2i/lCWJ/sTW2f0fX0NgWYmJ9KsxMewAHrwAAAAAAAAAAAAAAAAAAHkln8+fgQzDUS08rKLVttg3Fp8s8+U14prmn5kzmv4x2f0urio6iqM8Z2y6WQz+zNc0Q7ZfkhNjr+OUX6uuM68uXXBr/eTqXwyco/sSy16Pqv6HR8W9m2oolGeinK+GHvhZOtWR8HB4UZLy5P5mh1t04LZbCddjaWLK5Vrz5ywn6GdpjaI+Mx3DQptFp+UT1KzPjq5KFcnJ8kmlFZ85Swl88m70fs81uqip2200wfNbX7+f8AI9n8zMPS6GufJr0ZnaHS26Z7tLbKp9XFc65fvQfwv59fMgwx4+c/aE+2u+kfWXMe0f2ea7TaeFm6N9NTm5zhFxlXGW1bpQbfLMeqb88EYxkfTXD+3PLbrasPo51xc65L8Vb+KP5o4ztX7NuF6xSs4VfVVqOrpdmyqzyUZ4db+Xw+S6mznNPj1VjXreJ+yG1IuKaawy7xTg2p0s3XqKpVzXiuTX7UZLlJeabRiKR2jXNngSF7OOAx93PUTS3SbhXldIr7T9Xy/wBJHS8iUuCcaqrpqrWVthGPR9cc/wA8lfkzb49Qs8aK/LuW1n2ejCbtoiq7WmnKCS3JvLTWMPoVrVXxWLEnjxW1vzXVf0PaePVv9b8jYU8QrmsPDM6Zn+zTiK/1YOn4vXnDk4y8GbL9NjLHNcjC1PCdPZ9qKfmuv/KK9FwnSV/DdXZKH6tlVtkbIfOG7bJeaWfme1rW09d9PJtasd+2c3CS5pM9jxC6H3V9kfLfuX0nlGq1nAr4Zlobv0qrq4ZS1Va8HW8b/RZ8jC0PHoPlLlJcmnykn4NPmj2aXz9S5jSmnuHYabtZq4fbULY/J1T+scx/JG60na/Sz5WN1S8LFiPpNfD9WjjK+IQfehLUwZJTk6V9+Ud+Nnb14SZVbGSzCSkvGLTX1RURXCUIPNcnCXjCTg/rFo22l7TaqH2bVYvCyO7+ZYl+ZZry6z7hWtxLR6l3wOJl7Q7Ifb00X47bmvycX/UwNV7StTPMaNPCt9N85uxx81FJLPzJfz0/6h/Bfv0kB6uvfs3x95jOzdHfjrnb1Lpx3YDgzjGeot+KycpNTl8Up5xusz59FjuR2JLSZmO3F6/GegAHTgAAAAAAAAAAAotpjNOM4qUX1UkpRfzT5FYA5XiHs60s5bqJz08vCtp158fdy5L0aNbLsPxCH3eqpmu7fXZB/wAu47wEVsqW9wljW9fUuBl2R4ljm9LPxXvLo/m6zU8T4X7qWzU07G+kvt1S/dnjHo8PyJUKbK4yTjJJxfVNJp/NMitxaTH18Ja8q8T9vKJ3oKox+GGW1lKLiuTeOj+F/Jmsh2B0erkt0JQefidC2Tw3jLrlFrKfh18uqlPW9mofa0yjXNZzHH+FNPrGUeiz5HvDOzkKpKUnlxlJ1dVsUo4lW3+ust9fHzZHnhetvaS+9LV9Ie7UewrV0fHobP0mHfBqNdy+Sb2z9Gn5GL7P/ZjrdRqYvWU20aWuTdu/dXOxx/yop8+b6y6JZ55wfQgLyj6cfb7K9A/sSvr/AHbtyXpNM193svthz0+t59ytq5esov8A2JABxOdZ9w7jS0epRNxHRa7SLOpozWv86p+8q+csfFD1SLdHFVJLnleXQl1nIdoPZ3TbmzSNUX820l/gTf4oL7LfjHHyZU04kT+q1nypj9nNw2T+fc+9FV+hc3uk1Z5XQjan6y+JekkYd/BOI6d4t0s5eEqP8WD/AIfiXqkXKIa5526TUPHXNM1/XBWjPWnrta/JlePPTO0ul4dH7/Qyj+Km+6Uf4HPK+rNmuF8BsXVQfnbqKpL+JnPariF9P32lvgvF0Wbfqlgxau1Wmk8b458HjJLGmlf2qinPO362dNqPZnRYt2k1tiX4nC6H1jhr1bOQ7RcA4jwzbbKUbKXJRcotuOe5STScc93VG50+rqk04PbLucG4y+qwy7rtXZZXOmy+cq5LEozluTXXq+fceTtSfdXsY6R5izQUa733NLm+7wNrwHRaGle/4hZGc5NqjTr431xvlBeL6bsJdTQ6qqurKg3y/E8fQ2PYvs1PV2qUuVcfilyfJd0FhYy/6JnmUxE+INfMfaUwaO2Mq4SgsRcYuKxjCxyWC6U11qKUYrEUkkvBJYSKjUhmAAAApUxv/qBUCnf/AL943AVA8cjzeBUAAAAAAAAAAAAAAAAAAAAAAAAYmt4Rp7li+iuz/wAlUJP6tGWAOC7Wez2mFFl3D63VfBb9kJSddiXOUPdt4TxnGMc15kdQ7RTs2tr4kscn18z6COX1vs34fZd773coSbzONc3Gubzl5j3Z79uCDTGLeYT57TXxKP8As12P1WtxNw2Ut/eT6PD/AFI9Z9Pl5kucJ4VXpq1XWnhY3SbzKTxjczKqqjGKjFJRSSiksJJdEkVHdM60cX0tcABIjAAA7kAAPWef+gAEg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4" name="AutoShape 6" descr="data:image/jpeg;base64,/9j/4AAQSkZJRgABAQAAAQABAAD/2wCEAAkGBg8RERATDxAVFRAVFRAUEBUUEBATERIVFhIWFRUQFhUXGyceFxojGRIXIC8gJCopLSwsFR4xNTAqNSYrLCoBCQoKDgwOGg8PGi0kHyMvKSkvMSkpLCkpKSksKSwtKSksLCwpKSksLCkpKSwsKSksLCksLCwsKSwpLCwsLCwpKf/AABEIAMIBAwMBIgACEQEDEQH/xAAcAAEAAQUBAQAAAAAAAAAAAAAABwIDBAUGAQj/xAA+EAACAgECAwUFBAgFBQEAAAAAAQIDEQQSBSExBkFRYYEHEyJxkTIzYqEUQlJykqKxsiNDgsHRFWNz4fAI/8QAGgEBAAMBAQEAAAAAAAAAAAAAAAMEBQIBBv/EACQRAQADAAICAgICAwAAAAAAAAABAgMEESExEiITMhVCBUFR/9oADAMBAAIRAxEAPwC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q7S8cs1d1i95KOmhKcK4RbSk45jvnj7WZLv5YI9NIpHcpM6TeeoSNPj2lUlB31728YU4vD/ABY+zz5czNrtjJZjJNdzTTX1REun4RHZ8U8uWE8JJYxhLEUl3Iv02LT3Uul7dsoe9ks4w5JSTS7tvcV6cn5W6mFm/F6jvtKpRddGEXKclGKWZSk0opeLb5I1vG+02m0tTtnNSz93GEoynY30Uef59ERvxriOo173aj4aVzrpi3sX4pP9eXm/RI95HLzwjz7ccfi32nqPTr+Je07Q1NqG+3HfXGKh6Sk1n0yZGi9o3DbIqUrnW31jZXNSXzwmvVMjSrhCfdguS4XjpzZl/wAtPbS/i4mEy6DiNN8d1FsLI+MJRkl5PHT1Mggr9CsqlurlKFnc65ShL6xMvW9ruIaSj3tuvnjOKq2q5WWvwy45wu98y9hz66+OvKjvw5xjuZTUD5b13tG4tbLd+m3RWcxjC2UYr6dTacP9tHGalh3QtX/dphJ/xRw2aKi+kAQNpv8A9AcQX3mm0815K6D/ALmdr2Y9tvD9S1DUp6W14w5yUqG/KxJbf9SXzAkQFjS6+m37q2uf7lkJ/wBrZfAAAAAAAAAAAAAAAAAAAAAAAAAEIcQpso1+q07XW6Uo93wTk5xkvSX5Mm80HajsVptdtlY5V3QWIW1tKaXXa88pLPc/Hk0R6U+cdO6W+M9uE3qOE57X0fLLGq4pXVW9kunNvGZN/wDJsX7JNQ55/wCpSce9ujNn9+DT3cPo97so3zpqbi52z3O6yLw7EkkoxTyl9TP0wnOO5lo57/OeohgcG4dvnK65fFJ8uS5G9tgnyXQwbLtiUXy54i+7yz5nsb5LqnjuMPm4WmfyRLY4m1Yj4dNjCuKRY1GF0Mey99xgajXNPmZ1MpmV6+kRDPrjXCu/Uahv3NMd0kus23iNafm8L1Il4xxi3VWytsfN/Zivswj3Qiu5I7jtzxbbw+uqL++vcp+caoLC+W6SfoR0fWf43H4Z/Kfcvk+dtOmsx/qHgPYwyHHBpqLxJFf6M/8A5ltnsG+h6Lun3RknW5Rnn4XBuMs+TXMmTsBxHiGiumuI6myzSyr5ZdlzrszFrrmSWNy5cuhHnYDh8btbXu6VqVjXi44Ufzln0JWtrXRsp78ic7RELuHHjSszLvuH8Y0+oWaLoT8VGXxL5xfNGYRY+GNPdXJxmuaa6p+T6o6Hh/a/UVxjHU0+8xy3wklN+bjLk35prJ3nyq29udOLavry7IGv4bx2i/lCWJ/sTW2f0fX0NgWYmJ9KsxMewAHrwAAAAAAAAAAAAAAAAAAHkln8+fgQzDUS08rKLVttg3Fp8s8+U14prmn5kzmv4x2f0urio6iqM8Z2y6WQz+zNc0Q7ZfkhNjr+OUX6uuM68uXXBr/eTqXwyco/sSy16Pqv6HR8W9m2oolGeinK+GHvhZOtWR8HB4UZLy5P5mh1t04LZbCddjaWLK5Vrz5ywn6GdpjaI+Mx3DQptFp+UT1KzPjq5KFcnJ8kmlFZ85Swl88m70fs81uqip2200wfNbX7+f8AI9n8zMPS6GufJr0ZnaHS26Z7tLbKp9XFc65fvQfwv59fMgwx4+c/aE+2u+kfWXMe0f2ea7TaeFm6N9NTm5zhFxlXGW1bpQbfLMeqb88EYxkfTXD+3PLbrasPo51xc65L8Vb+KP5o4ztX7NuF6xSs4VfVVqOrpdmyqzyUZ4db+Xw+S6mznNPj1VjXreJ+yG1IuKaawy7xTg2p0s3XqKpVzXiuTX7UZLlJeabRiKR2jXNngSF7OOAx93PUTS3SbhXldIr7T9Xy/wBJHS8iUuCcaqrpqrWVthGPR9cc/wA8lfkzb49Qs8aK/LuW1n2ejCbtoiq7WmnKCS3JvLTWMPoVrVXxWLEnjxW1vzXVf0PaePVv9b8jYU8QrmsPDM6Zn+zTiK/1YOn4vXnDk4y8GbL9NjLHNcjC1PCdPZ9qKfmuv/KK9FwnSV/DdXZKH6tlVtkbIfOG7bJeaWfme1rW09d9PJtasd+2c3CS5pM9jxC6H3V9kfLfuX0nlGq1nAr4Zlobv0qrq4ZS1Va8HW8b/RZ8jC0PHoPlLlJcmnykn4NPmj2aXz9S5jSmnuHYabtZq4fbULY/J1T+scx/JG60na/Sz5WN1S8LFiPpNfD9WjjK+IQfehLUwZJTk6V9+Ud+Nnb14SZVbGSzCSkvGLTX1RURXCUIPNcnCXjCTg/rFo22l7TaqH2bVYvCyO7+ZYl+ZZry6z7hWtxLR6l3wOJl7Q7Ifb00X47bmvycX/UwNV7StTPMaNPCt9N85uxx81FJLPzJfz0/6h/Bfv0kB6uvfs3x95jOzdHfjrnb1Lpx3YDgzjGeot+KycpNTl8Up5xusz59FjuR2JLSZmO3F6/GegAHTgAAAAAAAAAAAotpjNOM4qUX1UkpRfzT5FYA5XiHs60s5bqJz08vCtp158fdy5L0aNbLsPxCH3eqpmu7fXZB/wAu47wEVsqW9wljW9fUuBl2R4ljm9LPxXvLo/m6zU8T4X7qWzU07G+kvt1S/dnjHo8PyJUKbK4yTjJJxfVNJp/NMitxaTH18Ja8q8T9vKJ3oKox+GGW1lKLiuTeOj+F/Jmsh2B0erkt0JQefidC2Tw3jLrlFrKfh18uqlPW9mofa0yjXNZzHH+FNPrGUeiz5HvDOzkKpKUnlxlJ1dVsUo4lW3+ust9fHzZHnhetvaS+9LV9Ie7UewrV0fHobP0mHfBqNdy+Sb2z9Gn5GL7P/ZjrdRqYvWU20aWuTdu/dXOxx/yop8+b6y6JZ55wfQgLyj6cfb7K9A/sSvr/AHbtyXpNM193svthz0+t59ytq5esov8A2JABxOdZ9w7jS0epRNxHRa7SLOpozWv86p+8q+csfFD1SLdHFVJLnleXQl1nIdoPZ3TbmzSNUX820l/gTf4oL7LfjHHyZU04kT+q1nypj9nNw2T+fc+9FV+hc3uk1Z5XQjan6y+JekkYd/BOI6d4t0s5eEqP8WD/AIfiXqkXKIa5526TUPHXNM1/XBWjPWnrta/JlePPTO0ul4dH7/Qyj+Km+6Uf4HPK+rNmuF8BsXVQfnbqKpL+JnPariF9P32lvgvF0Wbfqlgxau1Wmk8b458HjJLGmlf2qinPO362dNqPZnRYt2k1tiX4nC6H1jhr1bOQ7RcA4jwzbbKUbKXJRcotuOe5STScc93VG50+rqk04PbLucG4y+qwy7rtXZZXOmy+cq5LEozluTXXq+fceTtSfdXsY6R5izQUa733NLm+7wNrwHRaGle/4hZGc5NqjTr431xvlBeL6bsJdTQ6qqurKg3y/E8fQ2PYvs1PV2qUuVcfilyfJd0FhYy/6JnmUxE+INfMfaUwaO2Mq4SgsRcYuKxjCxyWC6U11qKUYrEUkkvBJYSKjUhmAAAApUxv/qBUCnf/AL943AVA8cjzeBUAAAAAAAAAAAAAAAAAAAAAAAAYmt4Rp7li+iuz/wAlUJP6tGWAOC7Wez2mFFl3D63VfBb9kJSddiXOUPdt4TxnGMc15kdQ7RTs2tr4kscn18z6COX1vs34fZd773coSbzONc3Gubzl5j3Z79uCDTGLeYT57TXxKP8As12P1WtxNw2Ut/eT6PD/AFI9Z9Pl5kucJ4VXpq1XWnhY3SbzKTxjczKqqjGKjFJRSSiksJJdEkVHdM60cX0tcABIjAAA7kAAPWef+gAEg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57411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29600" cy="685800"/>
          </a:xfrm>
        </p:spPr>
        <p:txBody>
          <a:bodyPr/>
          <a:lstStyle/>
          <a:p>
            <a:r>
              <a:rPr lang="es-E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EFECTOS DE LA GRAVEDAD CERO</a:t>
            </a:r>
            <a:endParaRPr lang="es-E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Z:\newtek\_backgrounds_1.02\Tim\powerpoint templates\41-60\space_and_man\elements\astrona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12091"/>
            <a:ext cx="4788024" cy="47459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685800"/>
          </a:xfrm>
        </p:spPr>
        <p:txBody>
          <a:bodyPr/>
          <a:lstStyle/>
          <a:p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PROBLEMAS FISIOLÓGICOS DE LA GRAVEDAD CERO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Nube"/>
          <p:cNvSpPr/>
          <p:nvPr/>
        </p:nvSpPr>
        <p:spPr>
          <a:xfrm>
            <a:off x="1115616" y="1772816"/>
            <a:ext cx="2592288" cy="1368152"/>
          </a:xfrm>
          <a:prstGeom prst="cloud">
            <a:avLst/>
          </a:prstGeom>
          <a:solidFill>
            <a:srgbClr val="00B0F0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475656" y="22048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CINETOSIS</a:t>
            </a:r>
            <a:endParaRPr lang="es-E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Explosión 2"/>
          <p:cNvSpPr/>
          <p:nvPr/>
        </p:nvSpPr>
        <p:spPr>
          <a:xfrm>
            <a:off x="4788024" y="1412776"/>
            <a:ext cx="4644008" cy="2952328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08104" y="26369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DESPLAZAMIENTO DE LÍQUIDOS</a:t>
            </a:r>
            <a:endParaRPr lang="es-E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27584" y="4653136"/>
            <a:ext cx="4248472" cy="144016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50851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DESCONDICIONAMIENTO</a:t>
            </a:r>
            <a:endParaRPr lang="es-E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allAtOnce"/>
      <p:bldP spid="8" grpId="0" animBg="1"/>
      <p:bldP spid="9" grpId="0" build="allAtOnce"/>
      <p:bldP spid="12" grpId="0" animBg="1"/>
    </p:bldLst>
  </p:timing>
</p:sld>
</file>

<file path=ppt/theme/theme1.xml><?xml version="1.0" encoding="utf-8"?>
<a:theme xmlns:a="http://schemas.openxmlformats.org/drawingml/2006/main" name="Tema11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Hemi Head 426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9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Franklin Gothic Heavy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493</TotalTime>
  <Words>811</Words>
  <Application>Microsoft Office PowerPoint</Application>
  <PresentationFormat>Presentación en pantalla (4:3)</PresentationFormat>
  <Paragraphs>134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Tema11</vt:lpstr>
      <vt:lpstr>Tema9</vt:lpstr>
      <vt:lpstr>Diapositiva 1</vt:lpstr>
      <vt:lpstr>Introducción</vt:lpstr>
      <vt:lpstr>Gravedad y postura en el aparato respiratorio</vt:lpstr>
      <vt:lpstr>Ventilación alveolar Posición erecta</vt:lpstr>
      <vt:lpstr> </vt:lpstr>
      <vt:lpstr>Flujo sanguíneo Posición erecta</vt:lpstr>
      <vt:lpstr>Flujo sanguíneo Posición supina</vt:lpstr>
      <vt:lpstr>EFECTOS DE LA GRAVEDAD CERO</vt:lpstr>
      <vt:lpstr>PROBLEMAS FISIOLÓGICOS DE LA GRAVEDAD CERO</vt:lpstr>
      <vt:lpstr>CINETOSIS</vt:lpstr>
      <vt:lpstr>Desplazamiento de líquidos  Pulmones y tórax se inundan de líquido. </vt:lpstr>
      <vt:lpstr>        Desacondicionamiento  Aparato cardiovascular   Músculo esquelético   Hueso   </vt:lpstr>
      <vt:lpstr>INTERACCIÓN ENTRE PPL Y PRESIÓN INTERSTICIAL</vt:lpstr>
      <vt:lpstr>  RECICLADO DE OXÍGENO </vt:lpstr>
      <vt:lpstr>Diapositiva 15</vt:lpstr>
      <vt:lpstr>Tipos de aceleración </vt:lpstr>
      <vt:lpstr>Fuerza centrífuga de inercia</vt:lpstr>
      <vt:lpstr>Factores que influyen en los efectos de las aceleraciones</vt:lpstr>
      <vt:lpstr>Efectos fisiológicos de la aceleración de baja magnitud</vt:lpstr>
      <vt:lpstr>Efectos fisiológicos de la Gz+</vt:lpstr>
      <vt:lpstr>Efectos fisiológicos de la Gz-</vt:lpstr>
      <vt:lpstr>Efectos fisiológicos de las aceleraciones Gx +/-</vt:lpstr>
      <vt:lpstr>Diapositiva 23</vt:lpstr>
      <vt:lpstr>Diapositiva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DE LA GRAVEDAD CERO</dc:title>
  <dc:creator>usuario</dc:creator>
  <cp:lastModifiedBy>usuario</cp:lastModifiedBy>
  <cp:revision>66</cp:revision>
  <dcterms:created xsi:type="dcterms:W3CDTF">2011-11-08T21:57:44Z</dcterms:created>
  <dcterms:modified xsi:type="dcterms:W3CDTF">2011-11-16T08:53:27Z</dcterms:modified>
</cp:coreProperties>
</file>