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266" r:id="rId2"/>
    <p:sldId id="260" r:id="rId3"/>
    <p:sldId id="259" r:id="rId4"/>
    <p:sldId id="256" r:id="rId5"/>
    <p:sldId id="258" r:id="rId6"/>
    <p:sldId id="264" r:id="rId7"/>
    <p:sldId id="265" r:id="rId8"/>
    <p:sldId id="268" r:id="rId9"/>
    <p:sldId id="269" r:id="rId10"/>
    <p:sldId id="271" r:id="rId11"/>
    <p:sldId id="270" r:id="rId12"/>
    <p:sldId id="272" r:id="rId13"/>
    <p:sldId id="275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4" r:id="rId24"/>
    <p:sldId id="285" r:id="rId25"/>
    <p:sldId id="286" r:id="rId26"/>
    <p:sldId id="287" r:id="rId27"/>
    <p:sldId id="288" r:id="rId28"/>
    <p:sldId id="289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D2AF6-92E5-4B13-B923-76EAAEAFA437}" type="datetimeFigureOut">
              <a:rPr lang="es-ES" smtClean="0"/>
              <a:pPr/>
              <a:t>12/04/2012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583B7-8370-4B8A-8540-78C9081FAB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583B7-8370-4B8A-8540-78C9081FAB41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DC288-39FA-4606-A5DB-7D9D140D4394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DC288-39FA-4606-A5DB-7D9D140D4394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DC288-39FA-4606-A5DB-7D9D140D4394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DC288-39FA-4606-A5DB-7D9D140D4394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DC288-39FA-4606-A5DB-7D9D140D4394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DC288-39FA-4606-A5DB-7D9D140D4394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583B7-8370-4B8A-8540-78C9081FAB41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583B7-8370-4B8A-8540-78C9081FAB41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583B7-8370-4B8A-8540-78C9081FAB41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583B7-8370-4B8A-8540-78C9081FAB41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583B7-8370-4B8A-8540-78C9081FAB41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583B7-8370-4B8A-8540-78C9081FAB41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583B7-8370-4B8A-8540-78C9081FAB41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583B7-8370-4B8A-8540-78C9081FAB41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583B7-8370-4B8A-8540-78C9081FAB41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583B7-8370-4B8A-8540-78C9081FAB41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583B7-8370-4B8A-8540-78C9081FAB41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583B7-8370-4B8A-8540-78C9081FAB41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583B7-8370-4B8A-8540-78C9081FAB41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583B7-8370-4B8A-8540-78C9081FAB41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583B7-8370-4B8A-8540-78C9081FAB41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583B7-8370-4B8A-8540-78C9081FAB41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583B7-8370-4B8A-8540-78C9081FAB41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583B7-8370-4B8A-8540-78C9081FAB41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583B7-8370-4B8A-8540-78C9081FAB41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DC288-39FA-4606-A5DB-7D9D140D4394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DC288-39FA-4606-A5DB-7D9D140D4394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78C9-9DAF-4082-9269-73060FFDE745}" type="datetimeFigureOut">
              <a:rPr lang="es-ES" smtClean="0"/>
              <a:pPr/>
              <a:t>12/04/2012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A7490-08F4-4525-B4AD-EBD53793D7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78C9-9DAF-4082-9269-73060FFDE745}" type="datetimeFigureOut">
              <a:rPr lang="es-ES" smtClean="0"/>
              <a:pPr/>
              <a:t>12/04/2012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A7490-08F4-4525-B4AD-EBD53793D7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78C9-9DAF-4082-9269-73060FFDE745}" type="datetimeFigureOut">
              <a:rPr lang="es-ES" smtClean="0"/>
              <a:pPr/>
              <a:t>12/04/2012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A7490-08F4-4525-B4AD-EBD53793D7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78C9-9DAF-4082-9269-73060FFDE745}" type="datetimeFigureOut">
              <a:rPr lang="es-ES" smtClean="0"/>
              <a:pPr/>
              <a:t>12/04/2012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A7490-08F4-4525-B4AD-EBD53793D7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78C9-9DAF-4082-9269-73060FFDE745}" type="datetimeFigureOut">
              <a:rPr lang="es-ES" smtClean="0"/>
              <a:pPr/>
              <a:t>12/04/2012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A7490-08F4-4525-B4AD-EBD53793D7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78C9-9DAF-4082-9269-73060FFDE745}" type="datetimeFigureOut">
              <a:rPr lang="es-ES" smtClean="0"/>
              <a:pPr/>
              <a:t>12/04/2012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A7490-08F4-4525-B4AD-EBD53793D7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78C9-9DAF-4082-9269-73060FFDE745}" type="datetimeFigureOut">
              <a:rPr lang="es-ES" smtClean="0"/>
              <a:pPr/>
              <a:t>12/04/2012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A7490-08F4-4525-B4AD-EBD53793D7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78C9-9DAF-4082-9269-73060FFDE745}" type="datetimeFigureOut">
              <a:rPr lang="es-ES" smtClean="0"/>
              <a:pPr/>
              <a:t>12/04/2012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A7490-08F4-4525-B4AD-EBD53793D7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78C9-9DAF-4082-9269-73060FFDE745}" type="datetimeFigureOut">
              <a:rPr lang="es-ES" smtClean="0"/>
              <a:pPr/>
              <a:t>12/04/2012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A7490-08F4-4525-B4AD-EBD53793D7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78C9-9DAF-4082-9269-73060FFDE745}" type="datetimeFigureOut">
              <a:rPr lang="es-ES" smtClean="0"/>
              <a:pPr/>
              <a:t>12/04/2012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A7490-08F4-4525-B4AD-EBD53793D7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78C9-9DAF-4082-9269-73060FFDE745}" type="datetimeFigureOut">
              <a:rPr lang="es-ES" smtClean="0"/>
              <a:pPr/>
              <a:t>12/04/2012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A7490-08F4-4525-B4AD-EBD53793D7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C78C9-9DAF-4082-9269-73060FFDE745}" type="datetimeFigureOut">
              <a:rPr lang="es-ES" smtClean="0"/>
              <a:pPr/>
              <a:t>12/04/2012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A7490-08F4-4525-B4AD-EBD53793D7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neetciencia.com/wp-content/uploads/2012/02/esperma.jpg" TargetMode="Externa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gi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3789040"/>
            <a:ext cx="8201000" cy="266429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s-ES" sz="3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2º Grado en Medicina</a:t>
            </a:r>
          </a:p>
          <a:p>
            <a:pPr algn="l"/>
            <a:r>
              <a:rPr lang="es-ES" sz="3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D</a:t>
            </a:r>
          </a:p>
          <a:p>
            <a:pPr algn="l"/>
            <a:r>
              <a:rPr lang="es-ES" sz="3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 2011-12 </a:t>
            </a:r>
          </a:p>
          <a:p>
            <a:pPr algn="r"/>
            <a:r>
              <a:rPr lang="es-E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Teresa Carrillo Pérez</a:t>
            </a:r>
          </a:p>
          <a:p>
            <a:pPr algn="r"/>
            <a:r>
              <a:rPr lang="es-E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Rosa María Nieto Ortiz</a:t>
            </a:r>
          </a:p>
          <a:p>
            <a:pPr algn="r"/>
            <a:r>
              <a:rPr lang="es-E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Bella María Rodríguez Matas</a:t>
            </a:r>
          </a:p>
          <a:p>
            <a:pPr algn="r"/>
            <a:r>
              <a:rPr lang="es-E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Esther Velasco Rodríguez</a:t>
            </a:r>
          </a:p>
          <a:p>
            <a:pPr algn="r"/>
            <a:endParaRPr lang="es-ES" dirty="0" smtClean="0"/>
          </a:p>
          <a:p>
            <a:pPr algn="l"/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331289" y="548680"/>
            <a:ext cx="862127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wcard Gothic" pitchFamily="82" charset="0"/>
              </a:rPr>
              <a:t>Endocrinología del</a:t>
            </a:r>
          </a:p>
          <a:p>
            <a:pPr algn="ctr"/>
            <a:r>
              <a:rPr lang="es-E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wcard Gothic" pitchFamily="82" charset="0"/>
              </a:rPr>
              <a:t>Embarazo y el Parto</a:t>
            </a:r>
            <a:endParaRPr lang="es-E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wcard Gothic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39552" y="227687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 BIOLÓGICAS</a:t>
            </a:r>
            <a:endParaRPr lang="es-ES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cyt-ar.com.ar/cyt-ar/images/thumb/0/01/Galli_Mainini_Carlos.jpg/200px-Galli_Mainini_Carl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068960"/>
            <a:ext cx="1905000" cy="2524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CuadroTexto"/>
          <p:cNvSpPr txBox="1"/>
          <p:nvPr/>
        </p:nvSpPr>
        <p:spPr>
          <a:xfrm>
            <a:off x="611560" y="580526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tx2">
                    <a:lumMod val="50000"/>
                  </a:schemeClr>
                </a:solidFill>
              </a:rPr>
              <a:t>Galli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2">
                    <a:lumMod val="50000"/>
                  </a:schemeClr>
                </a:solidFill>
              </a:rPr>
              <a:t>Mainini</a:t>
            </a:r>
            <a:endParaRPr lang="es-E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194" name="Picture 2" descr="http://t1.gstatic.com/images?q=tbn:ANd9GcSU9vJExgN2y58IGpc6N_ozUzyvnAYIGu7SwlBAMcYsbKqSP_3_7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916832"/>
            <a:ext cx="2952328" cy="2880320"/>
          </a:xfrm>
          <a:prstGeom prst="rect">
            <a:avLst/>
          </a:prstGeom>
          <a:noFill/>
        </p:spPr>
      </p:pic>
      <p:pic>
        <p:nvPicPr>
          <p:cNvPr id="8196" name="Picture 4" descr="Los de voz grave producen menos espermatozoides que los de voz agud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4077072"/>
            <a:ext cx="3409950" cy="2562225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755576" y="260648"/>
            <a:ext cx="494558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5400" dirty="0" smtClean="0">
                <a:ln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howcard Gothic" pitchFamily="82" charset="0"/>
              </a:rPr>
              <a:t>PRUEBAS DE</a:t>
            </a:r>
          </a:p>
          <a:p>
            <a:pPr algn="ctr"/>
            <a:r>
              <a:rPr lang="es-ES" sz="5400" dirty="0" smtClean="0">
                <a:ln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howcard Gothic" pitchFamily="82" charset="0"/>
              </a:rPr>
              <a:t>LABORATORIO</a:t>
            </a:r>
            <a:endParaRPr lang="es-E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99592" y="2636912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tx2">
                    <a:lumMod val="50000"/>
                  </a:schemeClr>
                </a:solidFill>
              </a:rPr>
              <a:t>Latido cardíaco</a:t>
            </a:r>
          </a:p>
          <a:p>
            <a:pPr marL="342900" indent="-342900">
              <a:buFont typeface="Arial" pitchFamily="34" charset="0"/>
              <a:buChar char="•"/>
            </a:pPr>
            <a:endParaRPr lang="es-E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tx2">
                    <a:lumMod val="50000"/>
                  </a:schemeClr>
                </a:solidFill>
              </a:rPr>
              <a:t>Movimientos fetales activos</a:t>
            </a:r>
          </a:p>
          <a:p>
            <a:pPr marL="342900" indent="-342900">
              <a:buFont typeface="Arial" pitchFamily="34" charset="0"/>
              <a:buChar char="•"/>
            </a:pPr>
            <a:endParaRPr lang="es-E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tx2">
                    <a:lumMod val="50000"/>
                  </a:schemeClr>
                </a:solidFill>
              </a:rPr>
              <a:t>Identificación ultrasónica de partes fetales</a:t>
            </a:r>
          </a:p>
          <a:p>
            <a:pPr marL="342900" indent="-342900">
              <a:buFont typeface="Arial" pitchFamily="34" charset="0"/>
              <a:buChar char="•"/>
            </a:pPr>
            <a:endParaRPr lang="es-E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tx2">
                    <a:lumMod val="50000"/>
                  </a:schemeClr>
                </a:solidFill>
              </a:rPr>
              <a:t>Radiología</a:t>
            </a:r>
          </a:p>
          <a:p>
            <a:pPr marL="342900" indent="-342900">
              <a:buFont typeface="Arial" pitchFamily="34" charset="0"/>
              <a:buChar char="•"/>
            </a:pPr>
            <a:endParaRPr lang="es-ES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2195736" y="260648"/>
            <a:ext cx="520847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800" dirty="0" smtClean="0">
                <a:ln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howcard Gothic" pitchFamily="82" charset="0"/>
              </a:rPr>
              <a:t>DIAGNÓSTICO DE </a:t>
            </a:r>
          </a:p>
          <a:p>
            <a:pPr algn="ctr"/>
            <a:r>
              <a:rPr lang="es-ES" sz="4800" dirty="0" smtClean="0">
                <a:ln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howcard Gothic" pitchFamily="82" charset="0"/>
              </a:rPr>
              <a:t>CERTEZA </a:t>
            </a:r>
          </a:p>
          <a:p>
            <a:pPr algn="ctr"/>
            <a:r>
              <a:rPr lang="es-ES" sz="4800" dirty="0" smtClean="0">
                <a:ln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howcard Gothic" pitchFamily="82" charset="0"/>
              </a:rPr>
              <a:t>DE EMBARAZO</a:t>
            </a:r>
            <a:endParaRPr lang="es-ES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quimicosonador.files.wordpress.com/2012/02/hc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852936"/>
            <a:ext cx="6269567" cy="3393579"/>
          </a:xfrm>
          <a:prstGeom prst="rect">
            <a:avLst/>
          </a:prstGeom>
          <a:noFill/>
        </p:spPr>
      </p:pic>
      <p:pic>
        <p:nvPicPr>
          <p:cNvPr id="3" name="Picture 6" descr="http://epidemiologiamolecular.com/wp-content/uploads/2010/03/clip_image006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548680"/>
            <a:ext cx="4610100" cy="1552576"/>
          </a:xfrm>
          <a:prstGeom prst="rect">
            <a:avLst/>
          </a:prstGeom>
          <a:noFill/>
        </p:spPr>
      </p:pic>
      <p:pic>
        <p:nvPicPr>
          <p:cNvPr id="4" name="Picture 4" descr="http://t0.gstatic.com/images?q=tbn:ANd9GcScxnT8B9bazVghtaBicmTrg9H8vM1bhH2ZS7zzb5n5T-mC6GG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204864"/>
            <a:ext cx="2486025" cy="16859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95536" y="1268760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b="1" i="1" dirty="0" smtClean="0"/>
          </a:p>
          <a:p>
            <a:endParaRPr lang="es-ES" sz="2400" b="1" dirty="0" smtClean="0"/>
          </a:p>
          <a:p>
            <a:endParaRPr lang="es-ES" sz="2800" b="1" u="sng" dirty="0" smtClean="0"/>
          </a:p>
          <a:p>
            <a:r>
              <a:rPr lang="es-ES" sz="2800" b="1" u="sng" dirty="0" smtClean="0"/>
              <a:t> </a:t>
            </a:r>
            <a:endParaRPr lang="es-ES" sz="2800" b="1" u="sng" dirty="0"/>
          </a:p>
        </p:txBody>
      </p:sp>
      <p:pic>
        <p:nvPicPr>
          <p:cNvPr id="6" name="Picture 2" descr="http://www.vitadelia.com/images/2008/01/coraz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764704"/>
            <a:ext cx="2501280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D:\ESTHER\Desktop\imagesCA1GG78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1"/>
            <a:ext cx="1743075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http://4.bp.blogspot.com/_IE6XeQi2hIU/SvV1iu8i_zI/AAAAAAAAAH4/kvfB2TAlODA/s320/rin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5805264"/>
            <a:ext cx="2143125" cy="869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8" descr="http://t2.gstatic.com/images?q=tbn:ANd9GcSytIAt_5WeL_tHmsIk5zn8_rqvysYELDIg3M7PmScislfeKWI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4293096"/>
            <a:ext cx="1827287" cy="1095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D:\ESTHER\Desktop\Cambios_fisicos_y_emocionales_002_000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4293096"/>
            <a:ext cx="2106166" cy="2330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http://t3.gstatic.com/images?q=tbn:ANd9GcQlqOnr-A4fRwTUA0OE5UQ0ZCxCKthn3p3g6DcnWf81EfN8Kcvw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1484784"/>
            <a:ext cx="2952328" cy="2722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4" name="Picture 10" descr="http://www.entrepadres.com/sites/www.entrepadres.com/files/imagecache/thumb/linea-alb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1124744"/>
            <a:ext cx="2160240" cy="2005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6" name="Picture 12" descr="http://t1.gstatic.com/images?q=tbn:ANd9GcTfY678WEqWaZZm644vIddoU5JnXunOUPrAQrCDwX6JCVRwVb0kg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43024" y="2420889"/>
            <a:ext cx="2178241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8" name="Picture 14" descr="http://t2.gstatic.com/images?q=tbn:ANd9GcTcXCFxDS2dy81jjdp3uCPJAw_sYSU6JWFAVe5lhMOiGPX5R5YL3Q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0" y="4509120"/>
            <a:ext cx="2143125" cy="2133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12 Rectángulo"/>
          <p:cNvSpPr/>
          <p:nvPr/>
        </p:nvSpPr>
        <p:spPr>
          <a:xfrm>
            <a:off x="1907704" y="0"/>
            <a:ext cx="475482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dirty="0" smtClean="0">
                <a:ln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howcard Gothic" pitchFamily="82" charset="0"/>
              </a:rPr>
              <a:t>MODIFICACIONES</a:t>
            </a:r>
          </a:p>
          <a:p>
            <a:pPr algn="ctr"/>
            <a:r>
              <a:rPr lang="es-ES" sz="4400" dirty="0" smtClean="0">
                <a:ln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howcard Gothic" pitchFamily="82" charset="0"/>
              </a:rPr>
              <a:t>FISIOLÓGICAS</a:t>
            </a:r>
            <a:endParaRPr lang="es-E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data:image/jpeg;base64,/9j/4AAQSkZJRgABAQAAAQABAAD/2wCEAAkGBhQRERUUExQVFRUWFxUWGBUXGRYWGBYVFxgWGRgXFRgYHSYeFxsmHBcZHy8gJCcpLCwtGB4xNTAqNSYrLCkBCQoKDgwOGg8PGiokHSQtLCwsKSwtLiwsLCwsNSktLywsKSwsLCwsLCwsLiksLC0sLC8sLCwuLywpNCwuLCwsKf/AABEIAOgA2QMBIgACEQEDEQH/xAAbAAACAwEBAQAAAAAAAAAAAAAABQMEBgIBB//EAFIQAAIBAgMEBgYGBgUJBgcAAAECAwARBBIhBRMxQQYiMlFhcRQVI1OBkTNCUpOh0mJjcrHR0xZDc4KSBySisrPBw+HwNGTC1OTxFyVEVIOUo//EABoBAQADAQEBAAAAAAAAAAAAAAABAgMEBQb/xAA0EQACAQIDBAgGAQUBAAAAAAAAAQIDERIhMUFRofAEE2FxgZHB0QUiUmKx4TIUIyRCchX/2gAMAwEAAhEDEQA/APtmJkKoxAuQpIHeQCayPRvY8Rjw2KaVlnkYMzl/pWfNeIhjYjwAv1dK2dJMJ0QgjlEih+qSyIWJjRm4sicAasnkawmlFrnuMtsXDjEtBh5bmK2MlK3IDuJyoDWIJABJtTWPCpFiMDHHKZFWTFgXYMVtGfZ3H2eGutM5OiEJjRBvFyM7I6uVdTISWsw5G/CvJuh0DRxIN4gizFSjsrXftEsNSTVsSNpVYt6u2fG+fEqbZwq4nHxwSkmJYGl3dyoeTOF61iCbDW3jUvRMlRiYblkhneOMkkkJlU5bnjlJIqebojEyIpaW8ZYpJvG3ozHrDPxI8Kv7M2THh4xHGLLck3NySeLMTxJqG1axnKccGFc9p866Mw3kwYSN4pS28MzSHLNEhOdVS9ieVtOF6ZdF9lh3WQ4V3tPIfSN9YDLI1ju82trW4a1qV6MQiOGMBgIGzxtm6wNyePMG+o51Bhuh0Ubh1ecWfPl3r5M2bMbrwIvyqzmmbSrxlfnf2/oyXRzAM7wPFDMridzJOWIiaIO4KgFtTay8OIqtsSG74YLG8crzMwxDSEJIiSNnVUvYnL1bW5V9J2bs1IIxGl8oLHU3N2YsdfMmqX9F4d1HF1gIn3iMG6yvmLXDebHSmMf1CbfO/m2hlWwCy4TE412YYhXmZXzMDFumIRFF7AWAFrfWok2cs5x0z5lljjhkRlZlyN6Or6AG3aHOtLiehuHkkZyHs7B3jDsI3cfWZOBNGN6HQTSvI+865UugkZUbKAAGVbXFhTEgq0d79tMuAq2PiWeTEu3abB4Vz5tHIT+NUti4BcW2Hhnu0ceChkVMzAM7kgubEEkAAfGtLtTopDOwY50OXdnduUzR/YYDiK62h0WhlEfbjMa5FaNijBLWyEjivgajEivWx2ZemVjPbf2JD6Nh2DtMRLBCJS5JaMykFTlNja5F+OnGo9sbICyYiOEEbrCwyRi7Eho5ZH4k3N9R8a1b7AiMMcIUrHGyMoBtYocwueevHvqZdmIJmm1zsixnXTKpJGn941GIhV7c9xhtp7UOI32IRiq5cLhlYG2UTMrzEHkQGC3pzh9mpg8dBHBdUmjmEiZmYExhSr6k2a5IvTbCdF4I8O2HCXicksrEm97c+VrC3dYUbJ6MxYdy6l3crkDSOXKoPqrfgKnEg6sbNLT85empmdsYES7QmDYZ8QBHB2ZN3kuGuT1he/8AuqKTZQlxeKvhXnCyouYTbvIN1HpbML99baHZqLM8wvnkVFbXSyXy2HLiaW4vofFJI8medWkN2ySsgJsF4L4AUUiY11p2W29naZLGYhkxOMUE/wCcM2HX+0/zcC3d1ZnPwqHB4TeeiIYWxA3E5yCTdnScjMWJF7cLeNbo9GYS4chiwm341/rMoT5WA07xVV+hcBEYBlXdqyqUkZTlZi5BI46mpxouukRsudljPY5nwuJw7pG0aw4fNJDmzkRNNlcZrnMVz5v7tVYpLxREG4MG1SDfj1jY1t8L0dijIPXciNouuxe6M+chr8dfw0qCLohAqIgD5USaNet9Wft37z3HlUYkVVePPj7mR2ftORGw0TayQJiHU69eJsNniPjbVf7tWE2esOFwuMRmOId4C7lmJl3rAOjAmxFidOWWtcOj0W8hksc8KGNTfihXLZvtaE/M1VwnQ3DxyK4D2RiyRl2MaMeaIdAaYkHWi+ddcuI9ooorM4wooooAooooAooooAooooAooooAooooDiNyS2lrGw8dAbj4kj4V3UMC9Z9CLsOPPqILjw0t5g1NQBRRRQBUWGlLLcqVNzofAkfja/xrzGYoRRvI3ZRWY+Sgk/gKz2x9syJhbyoFkXELE63IC72VLG57kmHmRUaySLW+W/O009FI9mdITLiGiyWA3/X5NuniUZTz0k17rDvp5VnFx1KhRRRUAKKKKAKKKKAKKKKAwuD6bOpbO8bswQ5GyRJh2aQoUllBZly6A50uSNDY2E0v+UQhGcwqoy5kzyEEt/m91YCM5fpxbjfKb20oh6cIdXhyqVzydV9bDEEhcygSDLBo1yNbVa2h00iSOQ7mQuisWVlUZXGcokhubFzHoRfle2ldbhnnDiQUG/ygNvdFiCZTZXlC5WutmmbKd0pFwvHNmThepMP07kOYmKO1ydZChjQvCiCUZDlN5QzHkoJ10FSv0wjVWWSICUJK1soyXiBupJNyeodFDWsveKnxfTKFd8qxuzpvQ3VQqRGhYsxDHq2W1u1pw4Uwr6OJBTPT4uQoRVJMYuJAzdYxksFKaxHMQHvrddBfT1f8of0eaJAZHjAG9JOSQREMLoBcGUXBI4aE8rKdKcIkrjduHaZYWayFc1gqsTnsq2QC2jdXs1p9wunVGnDQactKpLDHWPEkV9F9v+mQb3KEOYqVDZwCAD2rAHRhwuPE04rlIwBYAAdw0rqsJNN5EivGdJIYmcMXuhVTaOVhnYKQilVIZrMDlFzap8JtiKVsqNckObWYaI2RuI5MbVR2l0XhlE2bqtMylnyxk2VUUJ11IZeoDlYHU3Gtrd7K6MxYd86XzFXUsbFmDOHu7WuxFrAk8KvaFttyBxRRRWZJDAOs+hHWHHn1E1Hhy8wamqGAdZ9CLsOPPqJqPDl5g1NQBRRRQCrpJrCE95JFH5qzrn/0A1VOj2GV1xKOlwZzdHAbjHCwuCNe8fCrO1zmnwy9zSy/BYyn75hVTo7KBNIB2ZFEi63uVd43sRx0Ef8Airkc/wDIS7OfwaL+D716j2HColsqqtgQLACwNrgW8h8hUtFFdZmFFFFAFFFFAFFFFAFFFFAKsX0YgkjKbsLdGjBHFQRIOrfS43r8ftGuR0UwtgNymgdRpyfNmvrrfM3HhmNrXpvRVsct4FkvRrDuxZoUJOe5sdc+bNfXUnM2v6Td5rxOjOGGa0KdfPm46iS4cceBudPGmlFMUt4FI6K4a99ynaz8+1cnhfhck24eGlNhRRUNt6gK+UdNOkO0PTZocO0ojjKACNQNWjRzme173bhfhavq9YDaUTri8STHKQ0iMpWKVwRuIFuGVSOKkfCqTbSyMa18OV/AwuO2XtDFWM5d7cN5Ill8lBsD42vTbZcG04QAuLyKPqsxmAHgHQ28gaf5291P9xP+SjO3up/uJ/yVhinuOJKonez4lL0nag4Y9T5wx2/BarY59qSHXGKB3JeL/VS/402zt7qf7if8lGdvdT/cT/kpimWbqvfxFOzsVtWFrjERuPrCUs4Y998mbhYXDDh4Vo/6YYxbXggfTUpI6m/grra396qIZvdT6/qJ/L7GnCvc7e6n+4n/ACVOKZZTqx2PiMl6cTfWw1h35nP4Ro5+QqxH00zaXwqnufEPGb/svADSXO3up/uJ/wAlRzYrLYMkozGwDQzDMe4ApqfCobqbL+RrGtU2x/Iz2xiWsPaq0s10zR6LFAvWcR6k3JKrmve7KdMoAh2Li1EccYZIJoC4jV+qkkRY2Ua6qVC3A1VlU2tbNQEapdhBImmrDDTLp4nd8KOCdeGbKLk5oJiBqTc+ztWHVS1u763LqtPN4XbLLzNhF0i5PDIDzMeWZfhkOe3mg8qm/pHDz3i/tQzr/rIKwvoUbf8A0zG2n/ZZdCOX0ehrr0Qe5xFu7dYq3yy2roUqm38fsdd9rNz/AEkw3OaMftHL++1e/wBJcL/9zB97H/GsIIAOEWJX9mLFr+KqK7zNy9OHwx/8KnrJbieu+1+RvY9tQN2Zoj5SIf3GrSTqeDA+RBr5uXf/AL0f28M8v+0gJ/GoWw5PFJfhgVH78ManrJ/Tz5FusW5+R9RvVDa+3YcImeeRUHK9yWPcqjVj5CvngwvdHJr/ANxW/wAxhhUXqaE9rDSuftPh8Qx8vo7AeAsByFSpvaisquWSfkPsD/lVinxUcEUMmWRgu8Yqtr3scgubX01I41uL1842RggJoFigkQCZGPsJY1soY3ZmQDu4mvo9qvF3WZNKUmryPaKUYbpPDI1hnAvYMyMqMLOcyM1gy+zbUdwPAg1LH0iw7GwlS3s7NmXI28LhAjXsxJRtB3VphluNRlRRRVQFFFFAFQyYUMbmpqUwxPLJPeWRQkgVVXIABuom5qTxY86Avegr40egr41D6tb383zj/JR6tb383zj/ACUBN6CvjR6CvjUPq1vfzfOP8lHq1vfzfOP8lAew4JbvoR1ufPqrqNOHLzBqX0FfGqkWzmu3tph1uN4+t1V17Hw+FS+rW9/N84/yUBN6CvjS3anR/ekZWAGVkbMubqsUJKaizdXib/hVz1a3v5vnH+Sj1a3v5vnH+SpuSm07oTSdEHNxvrg5gcwY6WdUHatorLe/ErfnUGC6KyFSTJa5l0IcFcxtdeuBra5vfQjzp7NgioJM81h/Z/y6q7LwpZNJMQhBa6Nu8wuSdepz40xO5sqk8LfO0rYbooyurGW+Vs1utrqlybseswVr8rubAc3noK+NQ+rW9/N84/yUerW9/N84/wAlG7mUpOWpN6CvjR6EvjUPq1vfzfOP8lHq1vfzfOP8lQVJvQl8aPQl8ah9Wt7+b5x/ko9Wt7+b5x/koCb0JfGj0JfGofVre/m+cf5KPVre/m+cf5KAnXCKDcXqek204XijLrPKSGTQ7sg3dQQep3E05oDHw9HoJ1eAYtpFjJXdKYzuVKTR5dBcn2pGY+7A5G/eJ6IpJnL4glguSVgsQGRhIXGULZCVk0PEWB1ubxSdDZygUSxoYkMcLqGDFXdSzS/pZAVsLi7M3Ow8PQqUyyMZE3bPmVQXFgseISMsO8GSPmfo+WijrxfdwINjG4IBBuCAQRzB5iuqxU3QycqwzxkllNy0wMgyOo3ljYbsupWw13YuRy2OHjKqoJLEAAseLEC1z4njXPKKWjuSSUUUVQBS/Zn0mJ/th/sIKYUtwDWfFHj7Uaf/AIIKAZUVQ2fjHckNlIsCCARY/ZbU6/I94FJsdtOUSkBzGyuQkNgRKoK2bs3N7ngRawobQoucrGorwMKo7cmdMPK0YJcIcoHG/h+/4VmcXsCNot/DJY5QwmDkG4Av5kkHTvNuViL0qMZq8nbO2l8+018A6z6EXYceB6iajw0t5g0v2j0iSJ1jAMkjGwRSo11OpJAHCpdmM5iu4IkIQtfgX3SXsOQvp5g0r6J4KOTC3dbuXfOT2g6uQNeIIFvn40FOnFKUp5pNKy7b8MiTB9Mo2k3UqNC5IAzZWRiwBUB1JAJBFr2vWhFZ7pJsWH0aTq24MTc3JuBqxuTTnZ2bdR5u1kXN52F/xoTWVNxU6atsa8s1yzzGYlFADEda4Cm3WNiSBfwFLNk4hYFjjcMpkZwCQcpcM3VJOoYgXAPkCaq4919YJmKm8JRQ97KxP1QdGJGhtr+NRY1WU4RFDFt87ZJG0ZVZiWcmxzC+YAA1G01hRWFRe1X4S9jV1Rxm08miqXIBY20GVe1YnQnXhVwjSs3tozwRL6NGly3WAQ28Orm0vzN65685RXy+Zz0IKclF8cl5jvC7RDsVsysBfKwsSp5jvHKrdZxQzLCzLu52ZL5WuMw1ZTzPVvpYgX+NaIU6PVc077CKsFF5c/o5aUAgEi54C+p8q7pHtRW3iKsSyIxJlZj9GANDbnV/ZIIjsTmsSoPMgaa+PH8KQrN1HBoiVO0VK/PPuXaKhxcOZSLkcNQSDprxFQbMDWbNm7Rtm+zpbXmONaOpaahbxKYcrkXSH6Bv2o/9olMqW9IfoG/aj/2iUyrUqFFFFAFFFFAFFFFAFKIMTupZ8ySHNIGUqjMCNzCt7qO9SPhTeigKHrZfdzfdSfwo9ar7ub7qT+FX6KAoetl93N91J/CqaDDh84wzhr3uIH49/Z4+NO6KFlJrRiyLaagsd3Pq1/o3P1VGmmnCl+LQFzJCZ4XPaywMyv4uhFif0tDT2Bes+h7Q48+omo8OXmDU1CYTcHdc+Bmo4sxBnbETW1C7hkS/eVA1+JpsNrr7ub7qT+FX6KCc5T19uCM/tvLOgyrMjoyujblzZl1F+rwqjsrBgSb2ZJiwYsibubKjG4LC41JFuWlhWtqts5bRjQjV9G49pv8AryqNprGvONNxT5evPvnF63X3c33Un8KjfaKk9iYcdN0+t9LnSmdFGk9TnFMWLQHMY5i1gMxhe9h/d0qx63X3c33Un8Kselpn3edc9s2S4zW78vG3jUtFFRVkS23qUG2oh4xzfdSfwr0bWX3c33Un8KvFgKKWRBS9br7ub7qT+Feet193N91J/Cr1e1IEu1cZvYiixy5i0drxuBo6k3JFhoKdUUUBFHikbssp0voQdLkX05XBF/CpL1hl6GYlF6smYlFUrvXj4NOcqSRpmVQZEfncoRwNWT0TxBZS07nrMXImmTMDNEdFUgL7ESLYcC/xrZ043/kRc2F6L1i4Oi+MJUSTEi0IkImmBcKYMygADJYJKMym77zW2tV5+iuPYN7YXMcK3E8wzOixgs3VNtQ98tr35GnVx+pC5vaK4gUhQGsTYXte17a2vrXdYkhRRRQBRRRQBRRRQEMA6z6HVhx59RNR4cvMGpqhgHWfQjrDjz6iajw5eYNTGgOZJAoJJAAFyToABxJPIUti6SQMwAY2YhVfI4jZjwCyFchJ4Cx10AuaXSy+ltmOsCn2a8pWH9aw+sv2AdPr63XLYmhDqVYBlYEEHUEHiDWsad1cwlVs7IeXqts5bRjRhq+jce03/v5VS2FjD1oJCWeOxVjqXiN8rE82BBVjzKg/WFXdmraMaMNX0bj2m8B5jwtWLVmdMXeF+71LVFFUNp7YSGw1eRuzGtizeOuiqObMQB33sKnQqKNudH0LyYiSXdj2VjmKBcvVbVSDmZWZBY/W77VmZsJicwMZnZc5Oe5jIF0O8CSTBs5CkZWULroBcmtHu3kcSTEFh2EFykX7F+03IuQDyAUEgz1i+myi7R4lGzLR4AdXeYspZY9JhOgDpMJAVL2GgBAIJ1t5lphOikrxKUxmfRQHV5GWwM1yCr2Ju6OPGIA6U2Bqs2Ds2eImKTmygWbwkThIPPUciONSunS2i4QdFZ0ljf0glVkMjAmQlrgAjVrWIB0tbu51qhSvZO2DITHIAsqi9gbq68M8ZOtr2BU6qSOIKktK2c8eZZBRRRUEmDgweMiDNDHKJQpEudlZcRK0gCvGCxACqWe9l0yrysJGjx5mmUCQIWtnIhJdUixA000VisHiM51BvbcUVt13YiLGGxGI2isTCNJs4KBQFgyBQj5cpN2a9kDX4E6ECnvRqXEkz+khrCQ7skIt010AXkBbUk3vx5B5RUSqXVrIBRRRWRIV4a9NZvDbZnDykqJYxLIgVbJIoVrCxYhZB5lT4mpSvoQ2lqJoem06wKSqSSOkrXvYI6RBwhRATxve9iOdXJ+mkisDuQVtLYBmOYK0ihwd32BuiWtwEsZ1vanX9I093iL925l0+NsvyNQz7bEilThpnUixDCJVI8RJINPhW2KL/wBSt1vFCdPna+XDXsub6Q2ICM5I9nexykKbakEG1qfbD20cQZLx5MjZeJPNhZrqMri1youBmXU3qHDbbSNQm4miVQAoVA6gDkNyWsPO1dP0gY/RwSt4vliX45zn+SGqys8lGwxLeNIB1n0I63Pgeomo8OXmDSba2L37GBOwNJmHP9Sp7z9buU24tcQWmlL7x92pa5SIkE9VR9KbNbT6oQ3vrVmCBUUKgCqOAHAf9caRp7zOdVaROwKKKK3OUr4qFrrJHYSRk2voGU2zxsRwDWGutiqmxtY2Nl7ehChHbdPdvZykK+rE6E2DjXitx41Vx21Y4e2wDHgg6zt+yg6x+Vqzk+IedMjApDdvZk3d7kk71hoBr2V+LEaVy15whmzppSai+9eo+2v02iDGKGRC40Zx7QJ3hUS7SP4DQcz9UqI9qZb7qJ2ZrFpZ2ylz3sAC5tyWygcBYVDGgUWUAAaWAsPkNK9rzKlZzLOVyT1niBreE/o5HUf4t4SPOx8qnXb784D8JEI+F8v7qqUVliK3Lq9IgO3FKg+11HA8TkYtb4U0ilDAMpDKRcEEEEd4I4is9XESNGS0TZCTci2ZGPeyd/6SlT3k0uibj/FQFspU5ZEOZG42bhZhzUglSOYPeAQ82TtITpmtlZSVdCblHFrrfmNQQeYIPOslDt4jSWMj9OO8i/FLZ1+AYeNer0lihmWVS5VvZygRy9nXI+qgAqxtcng57hXTRm07bC8Wbmikg2/JnS8BRGdUuzrnBbQHIgYWv+kDTqu5qxdNPQ9oooqCQooooAooooArC43o5iN9MQ4yvI7gb/ER2DWNsiLlH/Ot1RaoauQ1c+f/ANGZ+N1v3+k4q/8Aq136kxfvvh6RN/KreWotUKKW/wA2RgRgxsfGjhMPjMzf6+HNdertoe/T/En/AJSt3ai1T4vzZGCO4wK7Kx2vthx1O8AubDUWwvdYcuB8z0Nk4734+9/9LW2gXrPoe0OPPqJqvhy8wamtS3a/NjBHcYM7Ixvvh98R+7DCuH2Di27UgYdxxOIA+SxgVv7UWqHG+1+bGBHz+Ho5Ml8qYZb8bSSC/mdzr8aINi4nL2YRx0aSS/E/qfj5Wrf2qts5bRjRhq+jce03h8vC1ZOjC+hfCsL8PUx3qXEd0P3kn8mj1LiO6H7yT+TW6tRap6inuK4EYQ7GxH2YfvX/AJNHqbE/Zh+9f+TW7tRanUU9wwownqbE/Zh+9f8Ak0epsT9mH71/5Nbu1FqdRT3DCjCepsT9mH71/wCTXj7ExBBBSAgixBlcgg8QfY8K3lqLU6inuGFGJ2bsfFiSJWdN0rqxUuZGCpcgKxiVjy7TGttXtqK2JSS0CiiihIUUUUAUUUUAVmMX04ihxDwyXBUjrW0sUVuPfrWnr5H02iBxWIPAhl48+pHwIF725cPjWdRtK6PR+G9Hp9IquFS9rbN+R9Qwm00kAKkEHgf+dWw1fDdm7Tlw5DxuRxuLix7wRevoHR3p1HMQjWRjoL8CfOqQrJ5PI6OmfCKlD5ofNHijZ0VxG4Nd1ueMUsBIS83hJbyG7iP+/wDGrtUdnduf+1/4UVXqAKKKKAKobCfNAhPE5j82Jq/S3YBth4/I/vNBfYMqKoYjbkCMytKgZVZ2W4JVV1JIGopRP03is2RXZwoZVYFAwLqg11K6sOIqrkkbw6PVn/GLNNei9YxumkuUndRjrqim7Fb5Gd76AmwCcPt+FeYrpZMVhyCNGeJZWuC+jMQqqLjiFJJNMSN/6CtfNLzNpei9YaHpbiLSOd2y+zVOqVAldtB2rsAgZj5DXWuJul07wEgqhEoXOg4oYjJoHzWbS19ajEif/Pq32G7vRevmU+3cRlTNPJquhuE1aaZAzFACQAgPlerU+2sRG7ouIcmMsgLBGDbsAFnut7lr315+FFM1fwyppiW3fs8D6BK9reYHzqSsPgNvTy4yNHZlX2Z3eVVBBhV7te7DrMdL6Zbee3qydzirUJUWlLarifB9LIJFLkmJAcoeXLGrm7aIS2vZNSt0mw4d0M0YMeXMS6hVZy6hCb6PdG6vGlcXQOMIU3rFTvLWSFSM8c0ZuyoC5tMTdr8B3m5J0CQliJpRe4GkZyoxnzKLprcYiQXNyNO436GqV9TnzHA2/h8xTfxZlzXXeJcZQS1xe4sAb91jUJ6VYXrWmjJUKdGXrZ1LIEJNmJCm1qXzdAoWUqXksc3DLcXOLPG3L0pv8C+NyLoNGP6xzcG+iC7tHNGz6LxImJt3geN4tT3sZjzCbTjlJCOrMtsyhlLJmFxnAPVq1SfZHRtcO5cO7aMqq2WyBnMj2KgFrub63twFOKzla+RIV8s6Zxe3lI1vItxyNkjtevqdfNOlH/aJiRcBz8xHGR+4j41nPQ9T4VK1e/YJ9o7MDYlokFs0yxgcgykKx8ib2FKp4QAfBmUfBj8K0m1482LnaM29oWRjykjK3Ityzg/Cqc2CZ5RYKGedWyjUDeuTYX5Dh51zygmfTUOkNRjd7Exn0P6bFCIpySNAr3uVA5GvpUbgi41Br4e0BZdPqk8e0NdbgDjceFq2XQHpbfLh5TY8Iz3/AKP/AF31NKbXyyPL+KfD4yTr0VpqvU2Wze3P/a/8KLjV+qGzz15/7X/hRVFjukUMRdSwZ0jeQourZUFzfkp87V0N2Pm4wlN2irjMtSfanSeKC2pkYllCR2Juls2YkgLbML3PMVl5OlEzuhd92m8GZIxrYAvlLNqxNgulhrSOFCsUJ5OZyG7zfDKT8SpNUc9x69D4bn/dfgu57fDYavFdOnyLkhszZj12uMqybu4yC7EtfTTh41m0xskokvI43Uc+VVJRVAkEfAWubOTc63twtXTyZThGOqqDmA45hii0otz+rbvvVbZALQzvyMLk8frzxNceGjfKqNt6ndT6PTpu8Y21z8bWz7CXDoAJABoY92oGgBllAuf7sRPiT41yJPZPf60kQJ5lVTEuPxCmpYsSFiZbjM0kJC/WMcayvceGYWv416qAYcLlDM8zMCTYBYokXKPPefImh0t5u+9ej9GcSTdUR21Du3A2u0cCgDlqVb4Ka7klJSPTs4eG1jrlYux8jxAHl31G0nVGpOVGYk94BAv8b11OtiwGgBijI4XCRxxnhzuDrztU2zFtFzqE0Y3UjAnSSEBRw0inOY371YqLcwKin0Ua9YtMGXXRQkShxytfQ87t3Cp8TFpxIDFQRyvYqG8wGIHLWvZULRpwylsUo8HzR3+a2/wmoaEZaPt9P0RRyqz4Ze2I0gVx3lpCzJblYvkt+6rGOlDTyseyXnN7WuA2U6fC/jx765wsoWRXkIULLHm5gKjB+Qub+XOquHhZwEsbtYDXgZTl69xq3XJ/3Cp0Isr33L868/obbGa+PjJJY5YlJPEFYYwR463+N6+i1gdmn/5lJp2Z2Uf6RrfVpDQ8H4g/nj/yj2iiirHnBRRRQBRRRQBXznpAL4qQfrPh9Euhr6NWG2rCDiXJF/aMP/5Lb9x+dVkd/QJYajfYxHEtmta1gStuAUnu5G9Ea3Y2PBg4bmHVrga8bWH7qZRYQbxwQDoCDroGJ6o1tbTiAOHOjC4UMxfKArAWF9Ta/W04XHx8uFUue06qzfcK4YQHYEkk3ZibDMzG5Nv4aVC2BUMhS43boxAtewIJK352+dqdYbDqWbMOsvj1QG10+AGp/wCQ4ihVCQQGN1GfW92NgGubAi99O/gL1F09S/XtN2OIukOILyPnKDfBjGqIepaPQ3BJbJ3HjS6PD3QgC2kim5ym7qesxF7kXViOZFXcHh1WeRSBZixGpuLLET8Otp5eFXYMMuaTT6w11+yunwpkzGEo018qt3eQsikKtmAzFJVbLe2bLkJF+AuAfnUIgyLGvEi2mp7s1uQ1AJ4XtrTjC4ZSX0+ue8cl/wB9z43vXmLwougAA619b20B0PO9r28vgZutS6qrFbnQV4gdWzDQKyCx455Gfhy1axJ46Vzgi25tcBXCbzjchDIcv7JLC/gvjTXF4dTZAOsSDYX1W9iCb6C1682dhV3K9UE2PeL6nTwpkVdVZZb/AE9RYhvGSp4BgG0OnLy0tXM4ugUc8xRdLBmVL6nlZF0PjpV7D4FTGxIPaLWtfKy8QLk5/ny5WqeaEFFumrZeBsFbQjXXnpwNRdGrqpSy388+4umivdRYezYd3Gwt5aV3iZs7l8uTPLmCkg5R3EjS+n42phHhRnAYAnd8uFwRm+eny8a9xWFW6aaFgCNdeNvla/wqbop1quhbL2lHPU/DgfjqKlDNZVNsqGRltxJkYMxbytYeBq7NhlzoLW7R562W1h4638lNd4rCDI2Ua2NrG2vKlyrqJ2XO0VYU6c7XNjzPn43uPhXOHjIvlJ0YZSftKQb6eItfwpvhsNGVBUXGupzcbm97m/G9cYTCrZtB2377aG2ny18b0uS6yzONkOTjkdjdpXZmtoLgaZfAA2r6HWH2Zhx6XHb6lj5M2Ya/3Rw8/CtxV46Hj9Pac423e/oe0UUVY88KKKKAKK8LUBhQHtJMfs2IOXcDrOOsWI6zAIANQLnQfGnd6UbcMcqmJzIuqm6RyNYjUWIUjxpltLRdnrYrw7LicB0UMGAswZiCOVjm1Gtex7IjBICC/EgM3PmRm52/Cl0WxsOp7U3FSPYyaZBYW6ny7q8g2NAg0eW4Asdw9wQ2YEez5cPK/fU2ia4l9TGT7IjW7FLaanM3AXOvW8zXibGjN7JfrG/WbtA6/W40uTY8AJOeY3GXWBzYZMtx7PRuHW42uOdT4XAQRur5pSVYsLwycwAeEfGw1PE86WQcvuZYk2FEmaRkAtdixZtLLYm+bQWFEWzoSudVGU3bMHa3O5vm8D8jVvG4+KWNozvQGUqSIprgEW06lKsTszDsSQZVuSTaGUnUKO0yE3ut73v13+0ahJFYzvrJlrD7Pha+QA21Nmbie/rcdK7k2RGNSnDmWbQ8PteNvjS19i4c8Wm+vf2MmudQp/q/D8SK6XZUAJOebrMzfQPpmI0U7vqcNbWv8Km0S2JfUxgNjRtY7u9jobtoQbadbvr2PYKKABGbDh1m/NVXZ2DghdXDSkqLfQSDTri1hHoOtc24kXpx66j/AFn3U35KiyKSm1pJlIbBTX2fHj1m10tr1u6g7CThu+76zcuH1qu+uo/1n3U35KPXUf6z7qb8lRZEdZLexbLs+FXVWADtfKC7XI5263h+FSnYyHinDXtNx/xVDtZIsQwJaZbKy9WGXUMCOOS9teHA2FUvU+Hylc0uo0O4e4OXLe+7ufAE6A2GlWtEupZfyYwm2XELZl4ai7N4C/a/SA+NdPsJGFjHcdxLH/xUtOyIMuXPLbX+oc8cvavH1+Gl720twpnsyWGDNl3pzNmN4pePf2NT4nuqLIOVllJno2Kvu/8ASb81C7DQcI+89puep+t31c9dR/rPupvyUeuo/wBZ91N+SosimOW9lfC7GVXDBLG4N7nkLC9zTeqcO1EZgoz3PfHKo+bKAKuVJVtvUKKKKEBRRRQGX6X7Ged4ykKyeymRXJRdzK7QlJhfrXXIxutz86WYjZu0AzCMsqZZew8WpaZnBC5ls2XQ6g69sG9iitY1WklZEWNTsJJRGN9m3lo812Vxm3aBstgLDNfjzueBFUMWs3rCIjebrKt7Ft1ly4jeBh2c+f0e19bcNM1FFUUs27EmhtRaiiqgLV4aKKAUdHY3tKXeRwZpAgkIJVEOTSyjQsrMPArTi1FFTJ3YC1FqKKgHhFY31zileFDncHFyJJIsYC5A2VEtfqrrmzamycdaKK0ptbUQzZCvbUUVmSFqLUUUAWotRRQBai1FFAYnpN0kkinkSKdRljjLIREu7zyRKGDODrlLszsCiApcd+W/+I2N7z/+q35q9or1adOCgm1coz//2Q=="/>
          <p:cNvSpPr>
            <a:spLocks noChangeAspect="1" noChangeArrowheads="1"/>
          </p:cNvSpPr>
          <p:nvPr/>
        </p:nvSpPr>
        <p:spPr bwMode="auto">
          <a:xfrm>
            <a:off x="63500" y="-1071563"/>
            <a:ext cx="2066925" cy="2209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748" name="AutoShape 4" descr="data:image/jpeg;base64,/9j/4AAQSkZJRgABAQAAAQABAAD/2wCEAAkGBhQRERUUExQVFRUWFxUWGBUXGRYWGBYVFxgWGRgXFRgYHSYeFxsmHBcZHy8gJCcpLCwtGB4xNTAqNSYrLCkBCQoKDgwOGg8PGiokHSQtLCwsKSwtLiwsLCwsNSktLywsKSwsLCwsLCwsLiksLC0sLC8sLCwuLywpNCwuLCwsKf/AABEIAOgA2QMBIgACEQEDEQH/xAAbAAACAwEBAQAAAAAAAAAAAAAABQMEBgIBB//EAFIQAAIBAgMEBgYGBgUJBgcAAAECAwARBBIhBRMxQQYiMlFhcRQVI1OBkTNCUpOh0mJjcrHR0xZDc4KSBySisrPBw+HwNGTC1OTxFyVEVIOUo//EABoBAQADAQEBAAAAAAAAAAAAAAABAgMEBQb/xAA0EQACAQIDBAgGAQUBAAAAAAAAAQIDERIhMUFRofAEE2FxgZHB0QUiUmKx4TIUIyRCchX/2gAMAwEAAhEDEQA/APtmJkKoxAuQpIHeQCayPRvY8Rjw2KaVlnkYMzl/pWfNeIhjYjwAv1dK2dJMJ0QgjlEih+qSyIWJjRm4sicAasnkawmlFrnuMtsXDjEtBh5bmK2MlK3IDuJyoDWIJABJtTWPCpFiMDHHKZFWTFgXYMVtGfZ3H2eGutM5OiEJjRBvFyM7I6uVdTISWsw5G/CvJuh0DRxIN4gizFSjsrXftEsNSTVsSNpVYt6u2fG+fEqbZwq4nHxwSkmJYGl3dyoeTOF61iCbDW3jUvRMlRiYblkhneOMkkkJlU5bnjlJIqebojEyIpaW8ZYpJvG3ozHrDPxI8Kv7M2THh4xHGLLck3NySeLMTxJqG1axnKccGFc9p866Mw3kwYSN4pS28MzSHLNEhOdVS9ieVtOF6ZdF9lh3WQ4V3tPIfSN9YDLI1ju82trW4a1qV6MQiOGMBgIGzxtm6wNyePMG+o51Bhuh0Ubh1ecWfPl3r5M2bMbrwIvyqzmmbSrxlfnf2/oyXRzAM7wPFDMridzJOWIiaIO4KgFtTay8OIqtsSG74YLG8crzMwxDSEJIiSNnVUvYnL1bW5V9J2bs1IIxGl8oLHU3N2YsdfMmqX9F4d1HF1gIn3iMG6yvmLXDebHSmMf1CbfO/m2hlWwCy4TE412YYhXmZXzMDFumIRFF7AWAFrfWok2cs5x0z5lljjhkRlZlyN6Or6AG3aHOtLiehuHkkZyHs7B3jDsI3cfWZOBNGN6HQTSvI+865UugkZUbKAAGVbXFhTEgq0d79tMuAq2PiWeTEu3abB4Vz5tHIT+NUti4BcW2Hhnu0ceChkVMzAM7kgubEEkAAfGtLtTopDOwY50OXdnduUzR/YYDiK62h0WhlEfbjMa5FaNijBLWyEjivgajEivWx2ZemVjPbf2JD6Nh2DtMRLBCJS5JaMykFTlNja5F+OnGo9sbICyYiOEEbrCwyRi7Eho5ZH4k3N9R8a1b7AiMMcIUrHGyMoBtYocwueevHvqZdmIJmm1zsixnXTKpJGn941GIhV7c9xhtp7UOI32IRiq5cLhlYG2UTMrzEHkQGC3pzh9mpg8dBHBdUmjmEiZmYExhSr6k2a5IvTbCdF4I8O2HCXicksrEm97c+VrC3dYUbJ6MxYdy6l3crkDSOXKoPqrfgKnEg6sbNLT85empmdsYES7QmDYZ8QBHB2ZN3kuGuT1he/8AuqKTZQlxeKvhXnCyouYTbvIN1HpbML99baHZqLM8wvnkVFbXSyXy2HLiaW4vofFJI8medWkN2ySsgJsF4L4AUUiY11p2W29naZLGYhkxOMUE/wCcM2HX+0/zcC3d1ZnPwqHB4TeeiIYWxA3E5yCTdnScjMWJF7cLeNbo9GYS4chiwm341/rMoT5WA07xVV+hcBEYBlXdqyqUkZTlZi5BI46mpxouukRsudljPY5nwuJw7pG0aw4fNJDmzkRNNlcZrnMVz5v7tVYpLxREG4MG1SDfj1jY1t8L0dijIPXciNouuxe6M+chr8dfw0qCLohAqIgD5USaNet9Wft37z3HlUYkVVePPj7mR2ftORGw0TayQJiHU69eJsNniPjbVf7tWE2esOFwuMRmOId4C7lmJl3rAOjAmxFidOWWtcOj0W8hksc8KGNTfihXLZvtaE/M1VwnQ3DxyK4D2RiyRl2MaMeaIdAaYkHWi+ddcuI9ooorM4wooooAooooAooooAooooAooooAooooDiNyS2lrGw8dAbj4kj4V3UMC9Z9CLsOPPqILjw0t5g1NQBRRRQBUWGlLLcqVNzofAkfja/xrzGYoRRvI3ZRWY+Sgk/gKz2x9syJhbyoFkXELE63IC72VLG57kmHmRUaySLW+W/O009FI9mdITLiGiyWA3/X5NuniUZTz0k17rDvp5VnFx1KhRRRUAKKKKAKKKKAKKKKAwuD6bOpbO8bswQ5GyRJh2aQoUllBZly6A50uSNDY2E0v+UQhGcwqoy5kzyEEt/m91YCM5fpxbjfKb20oh6cIdXhyqVzydV9bDEEhcygSDLBo1yNbVa2h00iSOQ7mQuisWVlUZXGcokhubFzHoRfle2ldbhnnDiQUG/ygNvdFiCZTZXlC5WutmmbKd0pFwvHNmThepMP07kOYmKO1ydZChjQvCiCUZDlN5QzHkoJ10FSv0wjVWWSICUJK1soyXiBupJNyeodFDWsveKnxfTKFd8qxuzpvQ3VQqRGhYsxDHq2W1u1pw4Uwr6OJBTPT4uQoRVJMYuJAzdYxksFKaxHMQHvrddBfT1f8of0eaJAZHjAG9JOSQREMLoBcGUXBI4aE8rKdKcIkrjduHaZYWayFc1gqsTnsq2QC2jdXs1p9wunVGnDQactKpLDHWPEkV9F9v+mQb3KEOYqVDZwCAD2rAHRhwuPE04rlIwBYAAdw0rqsJNN5EivGdJIYmcMXuhVTaOVhnYKQilVIZrMDlFzap8JtiKVsqNckObWYaI2RuI5MbVR2l0XhlE2bqtMylnyxk2VUUJ11IZeoDlYHU3Gtrd7K6MxYd86XzFXUsbFmDOHu7WuxFrAk8KvaFttyBxRRRWZJDAOs+hHWHHn1E1Hhy8wamqGAdZ9CLsOPPqJqPDl5g1NQBRRRQCrpJrCE95JFH5qzrn/0A1VOj2GV1xKOlwZzdHAbjHCwuCNe8fCrO1zmnwy9zSy/BYyn75hVTo7KBNIB2ZFEi63uVd43sRx0Ef8Airkc/wDIS7OfwaL+D716j2HColsqqtgQLACwNrgW8h8hUtFFdZmFFFFAFFFFAFFFFAFFFFAKsX0YgkjKbsLdGjBHFQRIOrfS43r8ftGuR0UwtgNymgdRpyfNmvrrfM3HhmNrXpvRVsct4FkvRrDuxZoUJOe5sdc+bNfXUnM2v6Td5rxOjOGGa0KdfPm46iS4cceBudPGmlFMUt4FI6K4a99ynaz8+1cnhfhck24eGlNhRRUNt6gK+UdNOkO0PTZocO0ojjKACNQNWjRzme173bhfhavq9YDaUTri8STHKQ0iMpWKVwRuIFuGVSOKkfCqTbSyMa18OV/AwuO2XtDFWM5d7cN5Ill8lBsD42vTbZcG04QAuLyKPqsxmAHgHQ28gaf5291P9xP+SjO3up/uJ/yVhinuOJKonez4lL0nag4Y9T5wx2/BarY59qSHXGKB3JeL/VS/402zt7qf7if8lGdvdT/cT/kpimWbqvfxFOzsVtWFrjERuPrCUs4Y998mbhYXDDh4Vo/6YYxbXggfTUpI6m/grra396qIZvdT6/qJ/L7GnCvc7e6n+4n/ACVOKZZTqx2PiMl6cTfWw1h35nP4Ro5+QqxH00zaXwqnufEPGb/svADSXO3up/uJ/wAlRzYrLYMkozGwDQzDMe4ApqfCobqbL+RrGtU2x/Iz2xiWsPaq0s10zR6LFAvWcR6k3JKrmve7KdMoAh2Li1EccYZIJoC4jV+qkkRY2Ua6qVC3A1VlU2tbNQEapdhBImmrDDTLp4nd8KOCdeGbKLk5oJiBqTc+ztWHVS1u763LqtPN4XbLLzNhF0i5PDIDzMeWZfhkOe3mg8qm/pHDz3i/tQzr/rIKwvoUbf8A0zG2n/ZZdCOX0ehrr0Qe5xFu7dYq3yy2roUqm38fsdd9rNz/AEkw3OaMftHL++1e/wBJcL/9zB97H/GsIIAOEWJX9mLFr+KqK7zNy9OHwx/8KnrJbieu+1+RvY9tQN2Zoj5SIf3GrSTqeDA+RBr5uXf/AL0f28M8v+0gJ/GoWw5PFJfhgVH78ManrJ/Tz5FusW5+R9RvVDa+3YcImeeRUHK9yWPcqjVj5CvngwvdHJr/ANxW/wAxhhUXqaE9rDSuftPh8Qx8vo7AeAsByFSpvaisquWSfkPsD/lVinxUcEUMmWRgu8Yqtr3scgubX01I41uL1842RggJoFigkQCZGPsJY1soY3ZmQDu4mvo9qvF3WZNKUmryPaKUYbpPDI1hnAvYMyMqMLOcyM1gy+zbUdwPAg1LH0iw7GwlS3s7NmXI28LhAjXsxJRtB3VphluNRlRRRVQFFFFAFQyYUMbmpqUwxPLJPeWRQkgVVXIABuom5qTxY86Avegr40egr41D6tb383zj/JR6tb383zj/ACUBN6CvjR6CvjUPq1vfzfOP8lHq1vfzfOP8lAew4JbvoR1ufPqrqNOHLzBqX0FfGqkWzmu3tph1uN4+t1V17Hw+FS+rW9/N84/yUBN6CvjS3anR/ekZWAGVkbMubqsUJKaizdXib/hVz1a3v5vnH+Sj1a3v5vnH+SpuSm07oTSdEHNxvrg5gcwY6WdUHatorLe/ErfnUGC6KyFSTJa5l0IcFcxtdeuBra5vfQjzp7NgioJM81h/Z/y6q7LwpZNJMQhBa6Nu8wuSdepz40xO5sqk8LfO0rYbooyurGW+Vs1utrqlybseswVr8rubAc3noK+NQ+rW9/N84/yUerW9/N84/wAlG7mUpOWpN6CvjR6EvjUPq1vfzfOP8lHq1vfzfOP8lQVJvQl8aPQl8ah9Wt7+b5x/ko9Wt7+b5x/koCb0JfGj0JfGofVre/m+cf5KPVre/m+cf5KAnXCKDcXqek204XijLrPKSGTQ7sg3dQQep3E05oDHw9HoJ1eAYtpFjJXdKYzuVKTR5dBcn2pGY+7A5G/eJ6IpJnL4glguSVgsQGRhIXGULZCVk0PEWB1ubxSdDZygUSxoYkMcLqGDFXdSzS/pZAVsLi7M3Ow8PQqUyyMZE3bPmVQXFgseISMsO8GSPmfo+WijrxfdwINjG4IBBuCAQRzB5iuqxU3QycqwzxkllNy0wMgyOo3ljYbsupWw13YuRy2OHjKqoJLEAAseLEC1z4njXPKKWjuSSUUUVQBS/Zn0mJ/th/sIKYUtwDWfFHj7Uaf/AIIKAZUVQ2fjHckNlIsCCARY/ZbU6/I94FJsdtOUSkBzGyuQkNgRKoK2bs3N7ngRawobQoucrGorwMKo7cmdMPK0YJcIcoHG/h+/4VmcXsCNot/DJY5QwmDkG4Av5kkHTvNuViL0qMZq8nbO2l8+018A6z6EXYceB6iajw0t5g0v2j0iSJ1jAMkjGwRSo11OpJAHCpdmM5iu4IkIQtfgX3SXsOQvp5g0r6J4KOTC3dbuXfOT2g6uQNeIIFvn40FOnFKUp5pNKy7b8MiTB9Mo2k3UqNC5IAzZWRiwBUB1JAJBFr2vWhFZ7pJsWH0aTq24MTc3JuBqxuTTnZ2bdR5u1kXN52F/xoTWVNxU6atsa8s1yzzGYlFADEda4Cm3WNiSBfwFLNk4hYFjjcMpkZwCQcpcM3VJOoYgXAPkCaq4919YJmKm8JRQ97KxP1QdGJGhtr+NRY1WU4RFDFt87ZJG0ZVZiWcmxzC+YAA1G01hRWFRe1X4S9jV1Rxm08miqXIBY20GVe1YnQnXhVwjSs3tozwRL6NGly3WAQ28Orm0vzN65685RXy+Zz0IKclF8cl5jvC7RDsVsysBfKwsSp5jvHKrdZxQzLCzLu52ZL5WuMw1ZTzPVvpYgX+NaIU6PVc077CKsFF5c/o5aUAgEi54C+p8q7pHtRW3iKsSyIxJlZj9GANDbnV/ZIIjsTmsSoPMgaa+PH8KQrN1HBoiVO0VK/PPuXaKhxcOZSLkcNQSDprxFQbMDWbNm7Rtm+zpbXmONaOpaahbxKYcrkXSH6Bv2o/9olMqW9IfoG/aj/2iUyrUqFFFFAFFFFAFFFFAFKIMTupZ8ySHNIGUqjMCNzCt7qO9SPhTeigKHrZfdzfdSfwo9ar7ub7qT+FX6KAoetl93N91J/CqaDDh84wzhr3uIH49/Z4+NO6KFlJrRiyLaagsd3Pq1/o3P1VGmmnCl+LQFzJCZ4XPaywMyv4uhFif0tDT2Bes+h7Q48+omo8OXmDU1CYTcHdc+Bmo4sxBnbETW1C7hkS/eVA1+JpsNrr7ub7qT+FX6KCc5T19uCM/tvLOgyrMjoyujblzZl1F+rwqjsrBgSb2ZJiwYsibubKjG4LC41JFuWlhWtqts5bRjQjV9G49pv8AryqNprGvONNxT5evPvnF63X3c33Un8KjfaKk9iYcdN0+t9LnSmdFGk9TnFMWLQHMY5i1gMxhe9h/d0qx63X3c33Un8Kselpn3edc9s2S4zW78vG3jUtFFRVkS23qUG2oh4xzfdSfwr0bWX3c33Un8KvFgKKWRBS9br7ub7qT+Feet193N91J/Cr1e1IEu1cZvYiixy5i0drxuBo6k3JFhoKdUUUBFHikbssp0voQdLkX05XBF/CpL1hl6GYlF6smYlFUrvXj4NOcqSRpmVQZEfncoRwNWT0TxBZS07nrMXImmTMDNEdFUgL7ESLYcC/xrZ043/kRc2F6L1i4Oi+MJUSTEi0IkImmBcKYMygADJYJKMym77zW2tV5+iuPYN7YXMcK3E8wzOixgs3VNtQ98tr35GnVx+pC5vaK4gUhQGsTYXte17a2vrXdYkhRRRQBRRRQBRRRQEMA6z6HVhx59RNR4cvMGpqhgHWfQjrDjz6iajw5eYNTGgOZJAoJJAAFyToABxJPIUti6SQMwAY2YhVfI4jZjwCyFchJ4Cx10AuaXSy+ltmOsCn2a8pWH9aw+sv2AdPr63XLYmhDqVYBlYEEHUEHiDWsad1cwlVs7IeXqts5bRjRhq+jce03/v5VS2FjD1oJCWeOxVjqXiN8rE82BBVjzKg/WFXdmraMaMNX0bj2m8B5jwtWLVmdMXeF+71LVFFUNp7YSGw1eRuzGtizeOuiqObMQB33sKnQqKNudH0LyYiSXdj2VjmKBcvVbVSDmZWZBY/W77VmZsJicwMZnZc5Oe5jIF0O8CSTBs5CkZWULroBcmtHu3kcSTEFh2EFykX7F+03IuQDyAUEgz1i+myi7R4lGzLR4AdXeYspZY9JhOgDpMJAVL2GgBAIJ1t5lphOikrxKUxmfRQHV5GWwM1yCr2Ju6OPGIA6U2Bqs2Ds2eImKTmygWbwkThIPPUciONSunS2i4QdFZ0ljf0glVkMjAmQlrgAjVrWIB0tbu51qhSvZO2DITHIAsqi9gbq68M8ZOtr2BU6qSOIKktK2c8eZZBRRRUEmDgweMiDNDHKJQpEudlZcRK0gCvGCxACqWe9l0yrysJGjx5mmUCQIWtnIhJdUixA000VisHiM51BvbcUVt13YiLGGxGI2isTCNJs4KBQFgyBQj5cpN2a9kDX4E6ECnvRqXEkz+khrCQ7skIt010AXkBbUk3vx5B5RUSqXVrIBRRRWRIV4a9NZvDbZnDykqJYxLIgVbJIoVrCxYhZB5lT4mpSvoQ2lqJoem06wKSqSSOkrXvYI6RBwhRATxve9iOdXJ+mkisDuQVtLYBmOYK0ihwd32BuiWtwEsZ1vanX9I093iL925l0+NsvyNQz7bEilThpnUixDCJVI8RJINPhW2KL/wBSt1vFCdPna+XDXsub6Q2ICM5I9nexykKbakEG1qfbD20cQZLx5MjZeJPNhZrqMri1youBmXU3qHDbbSNQm4miVQAoVA6gDkNyWsPO1dP0gY/RwSt4vliX45zn+SGqys8lGwxLeNIB1n0I63Pgeomo8OXmDSba2L37GBOwNJmHP9Sp7z9buU24tcQWmlL7x92pa5SIkE9VR9KbNbT6oQ3vrVmCBUUKgCqOAHAf9caRp7zOdVaROwKKKK3OUr4qFrrJHYSRk2voGU2zxsRwDWGutiqmxtY2Nl7ehChHbdPdvZykK+rE6E2DjXitx41Vx21Y4e2wDHgg6zt+yg6x+Vqzk+IedMjApDdvZk3d7kk71hoBr2V+LEaVy15whmzppSai+9eo+2v02iDGKGRC40Zx7QJ3hUS7SP4DQcz9UqI9qZb7qJ2ZrFpZ2ylz3sAC5tyWygcBYVDGgUWUAAaWAsPkNK9rzKlZzLOVyT1niBreE/o5HUf4t4SPOx8qnXb784D8JEI+F8v7qqUVliK3Lq9IgO3FKg+11HA8TkYtb4U0ilDAMpDKRcEEEEd4I4is9XESNGS0TZCTci2ZGPeyd/6SlT3k0uibj/FQFspU5ZEOZG42bhZhzUglSOYPeAQ82TtITpmtlZSVdCblHFrrfmNQQeYIPOslDt4jSWMj9OO8i/FLZ1+AYeNer0lihmWVS5VvZygRy9nXI+qgAqxtcng57hXTRm07bC8Wbmikg2/JnS8BRGdUuzrnBbQHIgYWv+kDTqu5qxdNPQ9oooqCQooooAooooArC43o5iN9MQ4yvI7gb/ER2DWNsiLlH/Ot1RaoauQ1c+f/ANGZ+N1v3+k4q/8Aq136kxfvvh6RN/KreWotUKKW/wA2RgRgxsfGjhMPjMzf6+HNdertoe/T/En/AJSt3ai1T4vzZGCO4wK7Kx2vthx1O8AubDUWwvdYcuB8z0Nk4734+9/9LW2gXrPoe0OPPqJqvhy8wamtS3a/NjBHcYM7Ixvvh98R+7DCuH2Di27UgYdxxOIA+SxgVv7UWqHG+1+bGBHz+Ho5Ml8qYZb8bSSC/mdzr8aINi4nL2YRx0aSS/E/qfj5Wrf2qts5bRjRhq+jce03h8vC1ZOjC+hfCsL8PUx3qXEd0P3kn8mj1LiO6H7yT+TW6tRap6inuK4EYQ7GxH2YfvX/AJNHqbE/Zh+9f+TW7tRanUU9wwownqbE/Zh+9f8Ak0epsT9mH71/5Nbu1FqdRT3DCjCepsT9mH71/wCTXj7ExBBBSAgixBlcgg8QfY8K3lqLU6inuGFGJ2bsfFiSJWdN0rqxUuZGCpcgKxiVjy7TGttXtqK2JSS0CiiihIUUUUAUUUUAVmMX04ihxDwyXBUjrW0sUVuPfrWnr5H02iBxWIPAhl48+pHwIF725cPjWdRtK6PR+G9Hp9IquFS9rbN+R9Qwm00kAKkEHgf+dWw1fDdm7Tlw5DxuRxuLix7wRevoHR3p1HMQjWRjoL8CfOqQrJ5PI6OmfCKlD5ofNHijZ0VxG4Nd1ueMUsBIS83hJbyG7iP+/wDGrtUdnduf+1/4UVXqAKKKKAKobCfNAhPE5j82Jq/S3YBth4/I/vNBfYMqKoYjbkCMytKgZVZ2W4JVV1JIGopRP03is2RXZwoZVYFAwLqg11K6sOIqrkkbw6PVn/GLNNei9YxumkuUndRjrqim7Fb5Gd76AmwCcPt+FeYrpZMVhyCNGeJZWuC+jMQqqLjiFJJNMSN/6CtfNLzNpei9YaHpbiLSOd2y+zVOqVAldtB2rsAgZj5DXWuJul07wEgqhEoXOg4oYjJoHzWbS19ajEif/Pq32G7vRevmU+3cRlTNPJquhuE1aaZAzFACQAgPlerU+2sRG7ouIcmMsgLBGDbsAFnut7lr315+FFM1fwyppiW3fs8D6BK9reYHzqSsPgNvTy4yNHZlX2Z3eVVBBhV7te7DrMdL6Zbee3qydzirUJUWlLarifB9LIJFLkmJAcoeXLGrm7aIS2vZNSt0mw4d0M0YMeXMS6hVZy6hCb6PdG6vGlcXQOMIU3rFTvLWSFSM8c0ZuyoC5tMTdr8B3m5J0CQliJpRe4GkZyoxnzKLprcYiQXNyNO436GqV9TnzHA2/h8xTfxZlzXXeJcZQS1xe4sAb91jUJ6VYXrWmjJUKdGXrZ1LIEJNmJCm1qXzdAoWUqXksc3DLcXOLPG3L0pv8C+NyLoNGP6xzcG+iC7tHNGz6LxImJt3geN4tT3sZjzCbTjlJCOrMtsyhlLJmFxnAPVq1SfZHRtcO5cO7aMqq2WyBnMj2KgFrub63twFOKzla+RIV8s6Zxe3lI1vItxyNkjtevqdfNOlH/aJiRcBz8xHGR+4j41nPQ9T4VK1e/YJ9o7MDYlokFs0yxgcgykKx8ib2FKp4QAfBmUfBj8K0m1482LnaM29oWRjykjK3Ityzg/Cqc2CZ5RYKGedWyjUDeuTYX5Dh51zygmfTUOkNRjd7Exn0P6bFCIpySNAr3uVA5GvpUbgi41Br4e0BZdPqk8e0NdbgDjceFq2XQHpbfLh5TY8Iz3/AKP/AF31NKbXyyPL+KfD4yTr0VpqvU2Wze3P/a/8KLjV+qGzz15/7X/hRVFjukUMRdSwZ0jeQourZUFzfkp87V0N2Pm4wlN2irjMtSfanSeKC2pkYllCR2Juls2YkgLbML3PMVl5OlEzuhd92m8GZIxrYAvlLNqxNgulhrSOFCsUJ5OZyG7zfDKT8SpNUc9x69D4bn/dfgu57fDYavFdOnyLkhszZj12uMqybu4yC7EtfTTh41m0xskokvI43Uc+VVJRVAkEfAWubOTc63twtXTyZThGOqqDmA45hii0otz+rbvvVbZALQzvyMLk8frzxNceGjfKqNt6ndT6PTpu8Y21z8bWz7CXDoAJABoY92oGgBllAuf7sRPiT41yJPZPf60kQJ5lVTEuPxCmpYsSFiZbjM0kJC/WMcayvceGYWv416qAYcLlDM8zMCTYBYokXKPPefImh0t5u+9ej9GcSTdUR21Du3A2u0cCgDlqVb4Ka7klJSPTs4eG1jrlYux8jxAHl31G0nVGpOVGYk94BAv8b11OtiwGgBijI4XCRxxnhzuDrztU2zFtFzqE0Y3UjAnSSEBRw0inOY371YqLcwKin0Ua9YtMGXXRQkShxytfQ87t3Cp8TFpxIDFQRyvYqG8wGIHLWvZULRpwylsUo8HzR3+a2/wmoaEZaPt9P0RRyqz4Ze2I0gVx3lpCzJblYvkt+6rGOlDTyseyXnN7WuA2U6fC/jx765wsoWRXkIULLHm5gKjB+Qub+XOquHhZwEsbtYDXgZTl69xq3XJ/3Cp0Isr33L868/obbGa+PjJJY5YlJPEFYYwR463+N6+i1gdmn/5lJp2Z2Uf6RrfVpDQ8H4g/nj/yj2iiirHnBRRRQBRRRQBXznpAL4qQfrPh9Euhr6NWG2rCDiXJF/aMP/5Lb9x+dVkd/QJYajfYxHEtmta1gStuAUnu5G9Ea3Y2PBg4bmHVrga8bWH7qZRYQbxwQDoCDroGJ6o1tbTiAOHOjC4UMxfKArAWF9Ta/W04XHx8uFUue06qzfcK4YQHYEkk3ZibDMzG5Nv4aVC2BUMhS43boxAtewIJK352+dqdYbDqWbMOsvj1QG10+AGp/wCQ4ihVCQQGN1GfW92NgGubAi99O/gL1F09S/XtN2OIukOILyPnKDfBjGqIepaPQ3BJbJ3HjS6PD3QgC2kim5ym7qesxF7kXViOZFXcHh1WeRSBZixGpuLLET8Otp5eFXYMMuaTT6w11+yunwpkzGEo018qt3eQsikKtmAzFJVbLe2bLkJF+AuAfnUIgyLGvEi2mp7s1uQ1AJ4XtrTjC4ZSX0+ue8cl/wB9z43vXmLwougAA619b20B0PO9r28vgZutS6qrFbnQV4gdWzDQKyCx455Gfhy1axJ46Vzgi25tcBXCbzjchDIcv7JLC/gvjTXF4dTZAOsSDYX1W9iCb6C1682dhV3K9UE2PeL6nTwpkVdVZZb/AE9RYhvGSp4BgG0OnLy0tXM4ugUc8xRdLBmVL6nlZF0PjpV7D4FTGxIPaLWtfKy8QLk5/ny5WqeaEFFumrZeBsFbQjXXnpwNRdGrqpSy388+4umivdRYezYd3Gwt5aV3iZs7l8uTPLmCkg5R3EjS+n42phHhRnAYAnd8uFwRm+eny8a9xWFW6aaFgCNdeNvla/wqbop1quhbL2lHPU/DgfjqKlDNZVNsqGRltxJkYMxbytYeBq7NhlzoLW7R562W1h4638lNd4rCDI2Ua2NrG2vKlyrqJ2XO0VYU6c7XNjzPn43uPhXOHjIvlJ0YZSftKQb6eItfwpvhsNGVBUXGupzcbm97m/G9cYTCrZtB2377aG2ny18b0uS6yzONkOTjkdjdpXZmtoLgaZfAA2r6HWH2Zhx6XHb6lj5M2Ya/3Rw8/CtxV46Hj9Pac423e/oe0UUVY88KKKKAKK8LUBhQHtJMfs2IOXcDrOOsWI6zAIANQLnQfGnd6UbcMcqmJzIuqm6RyNYjUWIUjxpltLRdnrYrw7LicB0UMGAswZiCOVjm1Gtex7IjBICC/EgM3PmRm52/Cl0WxsOp7U3FSPYyaZBYW6ny7q8g2NAg0eW4Asdw9wQ2YEez5cPK/fU2ia4l9TGT7IjW7FLaanM3AXOvW8zXibGjN7JfrG/WbtA6/W40uTY8AJOeY3GXWBzYZMtx7PRuHW42uOdT4XAQRur5pSVYsLwycwAeEfGw1PE86WQcvuZYk2FEmaRkAtdixZtLLYm+bQWFEWzoSudVGU3bMHa3O5vm8D8jVvG4+KWNozvQGUqSIprgEW06lKsTszDsSQZVuSTaGUnUKO0yE3ut73v13+0ahJFYzvrJlrD7Pha+QA21Nmbie/rcdK7k2RGNSnDmWbQ8PteNvjS19i4c8Wm+vf2MmudQp/q/D8SK6XZUAJOebrMzfQPpmI0U7vqcNbWv8Km0S2JfUxgNjRtY7u9jobtoQbadbvr2PYKKABGbDh1m/NVXZ2DghdXDSkqLfQSDTri1hHoOtc24kXpx66j/AFn3U35KiyKSm1pJlIbBTX2fHj1m10tr1u6g7CThu+76zcuH1qu+uo/1n3U35KPXUf6z7qb8lRZEdZLexbLs+FXVWADtfKC7XI5263h+FSnYyHinDXtNx/xVDtZIsQwJaZbKy9WGXUMCOOS9teHA2FUvU+Hylc0uo0O4e4OXLe+7ufAE6A2GlWtEupZfyYwm2XELZl4ai7N4C/a/SA+NdPsJGFjHcdxLH/xUtOyIMuXPLbX+oc8cvavH1+Gl720twpnsyWGDNl3pzNmN4pePf2NT4nuqLIOVllJno2Kvu/8ASb81C7DQcI+89puep+t31c9dR/rPupvyUeuo/wBZ91N+SosimOW9lfC7GVXDBLG4N7nkLC9zTeqcO1EZgoz3PfHKo+bKAKuVJVtvUKKKKEBRRRQGX6X7Ged4ykKyeymRXJRdzK7QlJhfrXXIxutz86WYjZu0AzCMsqZZew8WpaZnBC5ls2XQ6g69sG9iitY1WklZEWNTsJJRGN9m3lo812Vxm3aBstgLDNfjzueBFUMWs3rCIjebrKt7Ft1ly4jeBh2c+f0e19bcNM1FFUUs27EmhtRaiiqgLV4aKKAUdHY3tKXeRwZpAgkIJVEOTSyjQsrMPArTi1FFTJ3YC1FqKKgHhFY31zileFDncHFyJJIsYC5A2VEtfqrrmzamycdaKK0ptbUQzZCvbUUVmSFqLUUUAWotRRQBai1FFAYnpN0kkinkSKdRljjLIREu7zyRKGDODrlLszsCiApcd+W/+I2N7z/+q35q9or1adOCgm1coz//2Q=="/>
          <p:cNvSpPr>
            <a:spLocks noChangeAspect="1" noChangeArrowheads="1"/>
          </p:cNvSpPr>
          <p:nvPr/>
        </p:nvSpPr>
        <p:spPr bwMode="auto">
          <a:xfrm>
            <a:off x="63500" y="-1071563"/>
            <a:ext cx="2066925" cy="2209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750" name="AutoShape 6" descr="data:image/jpeg;base64,/9j/4AAQSkZJRgABAQAAAQABAAD/2wCEAAkGBhQRERUUExQVFRUWFxUWGBUXGRYWGBYVFxgWGRgXFRgYHSYeFxsmHBcZHy8gJCcpLCwtGB4xNTAqNSYrLCkBCQoKDgwOGg8PGiokHSQtLCwsKSwtLiwsLCwsNSktLywsKSwsLCwsLCwsLiksLC0sLC8sLCwuLywpNCwuLCwsKf/AABEIAOgA2QMBIgACEQEDEQH/xAAbAAACAwEBAQAAAAAAAAAAAAAABQMEBgIBB//EAFIQAAIBAgMEBgYGBgUJBgcAAAECAwARBBIhBRMxQQYiMlFhcRQVI1OBkTNCUpOh0mJjcrHR0xZDc4KSBySisrPBw+HwNGTC1OTxFyVEVIOUo//EABoBAQADAQEBAAAAAAAAAAAAAAABAgMEBQb/xAA0EQACAQIDBAgGAQUBAAAAAAAAAQIDERIhMUFRofAEE2FxgZHB0QUiUmKx4TIUIyRCchX/2gAMAwEAAhEDEQA/APtmJkKoxAuQpIHeQCayPRvY8Rjw2KaVlnkYMzl/pWfNeIhjYjwAv1dK2dJMJ0QgjlEih+qSyIWJjRm4sicAasnkawmlFrnuMtsXDjEtBh5bmK2MlK3IDuJyoDWIJABJtTWPCpFiMDHHKZFWTFgXYMVtGfZ3H2eGutM5OiEJjRBvFyM7I6uVdTISWsw5G/CvJuh0DRxIN4gizFSjsrXftEsNSTVsSNpVYt6u2fG+fEqbZwq4nHxwSkmJYGl3dyoeTOF61iCbDW3jUvRMlRiYblkhneOMkkkJlU5bnjlJIqebojEyIpaW8ZYpJvG3ozHrDPxI8Kv7M2THh4xHGLLck3NySeLMTxJqG1axnKccGFc9p866Mw3kwYSN4pS28MzSHLNEhOdVS9ieVtOF6ZdF9lh3WQ4V3tPIfSN9YDLI1ju82trW4a1qV6MQiOGMBgIGzxtm6wNyePMG+o51Bhuh0Ubh1ecWfPl3r5M2bMbrwIvyqzmmbSrxlfnf2/oyXRzAM7wPFDMridzJOWIiaIO4KgFtTay8OIqtsSG74YLG8crzMwxDSEJIiSNnVUvYnL1bW5V9J2bs1IIxGl8oLHU3N2YsdfMmqX9F4d1HF1gIn3iMG6yvmLXDebHSmMf1CbfO/m2hlWwCy4TE412YYhXmZXzMDFumIRFF7AWAFrfWok2cs5x0z5lljjhkRlZlyN6Or6AG3aHOtLiehuHkkZyHs7B3jDsI3cfWZOBNGN6HQTSvI+865UugkZUbKAAGVbXFhTEgq0d79tMuAq2PiWeTEu3abB4Vz5tHIT+NUti4BcW2Hhnu0ceChkVMzAM7kgubEEkAAfGtLtTopDOwY50OXdnduUzR/YYDiK62h0WhlEfbjMa5FaNijBLWyEjivgajEivWx2ZemVjPbf2JD6Nh2DtMRLBCJS5JaMykFTlNja5F+OnGo9sbICyYiOEEbrCwyRi7Eho5ZH4k3N9R8a1b7AiMMcIUrHGyMoBtYocwueevHvqZdmIJmm1zsixnXTKpJGn941GIhV7c9xhtp7UOI32IRiq5cLhlYG2UTMrzEHkQGC3pzh9mpg8dBHBdUmjmEiZmYExhSr6k2a5IvTbCdF4I8O2HCXicksrEm97c+VrC3dYUbJ6MxYdy6l3crkDSOXKoPqrfgKnEg6sbNLT85empmdsYES7QmDYZ8QBHB2ZN3kuGuT1he/8AuqKTZQlxeKvhXnCyouYTbvIN1HpbML99baHZqLM8wvnkVFbXSyXy2HLiaW4vofFJI8medWkN2ySsgJsF4L4AUUiY11p2W29naZLGYhkxOMUE/wCcM2HX+0/zcC3d1ZnPwqHB4TeeiIYWxA3E5yCTdnScjMWJF7cLeNbo9GYS4chiwm341/rMoT5WA07xVV+hcBEYBlXdqyqUkZTlZi5BI46mpxouukRsudljPY5nwuJw7pG0aw4fNJDmzkRNNlcZrnMVz5v7tVYpLxREG4MG1SDfj1jY1t8L0dijIPXciNouuxe6M+chr8dfw0qCLohAqIgD5USaNet9Wft37z3HlUYkVVePPj7mR2ftORGw0TayQJiHU69eJsNniPjbVf7tWE2esOFwuMRmOId4C7lmJl3rAOjAmxFidOWWtcOj0W8hksc8KGNTfihXLZvtaE/M1VwnQ3DxyK4D2RiyRl2MaMeaIdAaYkHWi+ddcuI9ooorM4wooooAooooAooooAooooAooooAooooDiNyS2lrGw8dAbj4kj4V3UMC9Z9CLsOPPqILjw0t5g1NQBRRRQBUWGlLLcqVNzofAkfja/xrzGYoRRvI3ZRWY+Sgk/gKz2x9syJhbyoFkXELE63IC72VLG57kmHmRUaySLW+W/O009FI9mdITLiGiyWA3/X5NuniUZTz0k17rDvp5VnFx1KhRRRUAKKKKAKKKKAKKKKAwuD6bOpbO8bswQ5GyRJh2aQoUllBZly6A50uSNDY2E0v+UQhGcwqoy5kzyEEt/m91YCM5fpxbjfKb20oh6cIdXhyqVzydV9bDEEhcygSDLBo1yNbVa2h00iSOQ7mQuisWVlUZXGcokhubFzHoRfle2ldbhnnDiQUG/ygNvdFiCZTZXlC5WutmmbKd0pFwvHNmThepMP07kOYmKO1ydZChjQvCiCUZDlN5QzHkoJ10FSv0wjVWWSICUJK1soyXiBupJNyeodFDWsveKnxfTKFd8qxuzpvQ3VQqRGhYsxDHq2W1u1pw4Uwr6OJBTPT4uQoRVJMYuJAzdYxksFKaxHMQHvrddBfT1f8of0eaJAZHjAG9JOSQREMLoBcGUXBI4aE8rKdKcIkrjduHaZYWayFc1gqsTnsq2QC2jdXs1p9wunVGnDQactKpLDHWPEkV9F9v+mQb3KEOYqVDZwCAD2rAHRhwuPE04rlIwBYAAdw0rqsJNN5EivGdJIYmcMXuhVTaOVhnYKQilVIZrMDlFzap8JtiKVsqNckObWYaI2RuI5MbVR2l0XhlE2bqtMylnyxk2VUUJ11IZeoDlYHU3Gtrd7K6MxYd86XzFXUsbFmDOHu7WuxFrAk8KvaFttyBxRRRWZJDAOs+hHWHHn1E1Hhy8wamqGAdZ9CLsOPPqJqPDl5g1NQBRRRQCrpJrCE95JFH5qzrn/0A1VOj2GV1xKOlwZzdHAbjHCwuCNe8fCrO1zmnwy9zSy/BYyn75hVTo7KBNIB2ZFEi63uVd43sRx0Ef8Airkc/wDIS7OfwaL+D716j2HColsqqtgQLACwNrgW8h8hUtFFdZmFFFFAFFFFAFFFFAFFFFAKsX0YgkjKbsLdGjBHFQRIOrfS43r8ftGuR0UwtgNymgdRpyfNmvrrfM3HhmNrXpvRVsct4FkvRrDuxZoUJOe5sdc+bNfXUnM2v6Td5rxOjOGGa0KdfPm46iS4cceBudPGmlFMUt4FI6K4a99ynaz8+1cnhfhck24eGlNhRRUNt6gK+UdNOkO0PTZocO0ojjKACNQNWjRzme173bhfhavq9YDaUTri8STHKQ0iMpWKVwRuIFuGVSOKkfCqTbSyMa18OV/AwuO2XtDFWM5d7cN5Ill8lBsD42vTbZcG04QAuLyKPqsxmAHgHQ28gaf5291P9xP+SjO3up/uJ/yVhinuOJKonez4lL0nag4Y9T5wx2/BarY59qSHXGKB3JeL/VS/402zt7qf7if8lGdvdT/cT/kpimWbqvfxFOzsVtWFrjERuPrCUs4Y998mbhYXDDh4Vo/6YYxbXggfTUpI6m/grra396qIZvdT6/qJ/L7GnCvc7e6n+4n/ACVOKZZTqx2PiMl6cTfWw1h35nP4Ro5+QqxH00zaXwqnufEPGb/svADSXO3up/uJ/wAlRzYrLYMkozGwDQzDMe4ApqfCobqbL+RrGtU2x/Iz2xiWsPaq0s10zR6LFAvWcR6k3JKrmve7KdMoAh2Li1EccYZIJoC4jV+qkkRY2Ua6qVC3A1VlU2tbNQEapdhBImmrDDTLp4nd8KOCdeGbKLk5oJiBqTc+ztWHVS1u763LqtPN4XbLLzNhF0i5PDIDzMeWZfhkOe3mg8qm/pHDz3i/tQzr/rIKwvoUbf8A0zG2n/ZZdCOX0ehrr0Qe5xFu7dYq3yy2roUqm38fsdd9rNz/AEkw3OaMftHL++1e/wBJcL/9zB97H/GsIIAOEWJX9mLFr+KqK7zNy9OHwx/8KnrJbieu+1+RvY9tQN2Zoj5SIf3GrSTqeDA+RBr5uXf/AL0f28M8v+0gJ/GoWw5PFJfhgVH78ManrJ/Tz5FusW5+R9RvVDa+3YcImeeRUHK9yWPcqjVj5CvngwvdHJr/ANxW/wAxhhUXqaE9rDSuftPh8Qx8vo7AeAsByFSpvaisquWSfkPsD/lVinxUcEUMmWRgu8Yqtr3scgubX01I41uL1842RggJoFigkQCZGPsJY1soY3ZmQDu4mvo9qvF3WZNKUmryPaKUYbpPDI1hnAvYMyMqMLOcyM1gy+zbUdwPAg1LH0iw7GwlS3s7NmXI28LhAjXsxJRtB3VphluNRlRRRVQFFFFAFQyYUMbmpqUwxPLJPeWRQkgVVXIABuom5qTxY86Avegr40egr41D6tb383zj/JR6tb383zj/ACUBN6CvjR6CvjUPq1vfzfOP8lHq1vfzfOP8lAew4JbvoR1ufPqrqNOHLzBqX0FfGqkWzmu3tph1uN4+t1V17Hw+FS+rW9/N84/yUBN6CvjS3anR/ekZWAGVkbMubqsUJKaizdXib/hVz1a3v5vnH+Sj1a3v5vnH+SpuSm07oTSdEHNxvrg5gcwY6WdUHatorLe/ErfnUGC6KyFSTJa5l0IcFcxtdeuBra5vfQjzp7NgioJM81h/Z/y6q7LwpZNJMQhBa6Nu8wuSdepz40xO5sqk8LfO0rYbooyurGW+Vs1utrqlybseswVr8rubAc3noK+NQ+rW9/N84/yUerW9/N84/wAlG7mUpOWpN6CvjR6EvjUPq1vfzfOP8lHq1vfzfOP8lQVJvQl8aPQl8ah9Wt7+b5x/ko9Wt7+b5x/koCb0JfGj0JfGofVre/m+cf5KPVre/m+cf5KAnXCKDcXqek204XijLrPKSGTQ7sg3dQQep3E05oDHw9HoJ1eAYtpFjJXdKYzuVKTR5dBcn2pGY+7A5G/eJ6IpJnL4glguSVgsQGRhIXGULZCVk0PEWB1ubxSdDZygUSxoYkMcLqGDFXdSzS/pZAVsLi7M3Ow8PQqUyyMZE3bPmVQXFgseISMsO8GSPmfo+WijrxfdwINjG4IBBuCAQRzB5iuqxU3QycqwzxkllNy0wMgyOo3ljYbsupWw13YuRy2OHjKqoJLEAAseLEC1z4njXPKKWjuSSUUUVQBS/Zn0mJ/th/sIKYUtwDWfFHj7Uaf/AIIKAZUVQ2fjHckNlIsCCARY/ZbU6/I94FJsdtOUSkBzGyuQkNgRKoK2bs3N7ngRawobQoucrGorwMKo7cmdMPK0YJcIcoHG/h+/4VmcXsCNot/DJY5QwmDkG4Av5kkHTvNuViL0qMZq8nbO2l8+018A6z6EXYceB6iajw0t5g0v2j0iSJ1jAMkjGwRSo11OpJAHCpdmM5iu4IkIQtfgX3SXsOQvp5g0r6J4KOTC3dbuXfOT2g6uQNeIIFvn40FOnFKUp5pNKy7b8MiTB9Mo2k3UqNC5IAzZWRiwBUB1JAJBFr2vWhFZ7pJsWH0aTq24MTc3JuBqxuTTnZ2bdR5u1kXN52F/xoTWVNxU6atsa8s1yzzGYlFADEda4Cm3WNiSBfwFLNk4hYFjjcMpkZwCQcpcM3VJOoYgXAPkCaq4919YJmKm8JRQ97KxP1QdGJGhtr+NRY1WU4RFDFt87ZJG0ZVZiWcmxzC+YAA1G01hRWFRe1X4S9jV1Rxm08miqXIBY20GVe1YnQnXhVwjSs3tozwRL6NGly3WAQ28Orm0vzN65685RXy+Zz0IKclF8cl5jvC7RDsVsysBfKwsSp5jvHKrdZxQzLCzLu52ZL5WuMw1ZTzPVvpYgX+NaIU6PVc077CKsFF5c/o5aUAgEi54C+p8q7pHtRW3iKsSyIxJlZj9GANDbnV/ZIIjsTmsSoPMgaa+PH8KQrN1HBoiVO0VK/PPuXaKhxcOZSLkcNQSDprxFQbMDWbNm7Rtm+zpbXmONaOpaahbxKYcrkXSH6Bv2o/9olMqW9IfoG/aj/2iUyrUqFFFFAFFFFAFFFFAFKIMTupZ8ySHNIGUqjMCNzCt7qO9SPhTeigKHrZfdzfdSfwo9ar7ub7qT+FX6KAoetl93N91J/CqaDDh84wzhr3uIH49/Z4+NO6KFlJrRiyLaagsd3Pq1/o3P1VGmmnCl+LQFzJCZ4XPaywMyv4uhFif0tDT2Bes+h7Q48+omo8OXmDU1CYTcHdc+Bmo4sxBnbETW1C7hkS/eVA1+JpsNrr7ub7qT+FX6KCc5T19uCM/tvLOgyrMjoyujblzZl1F+rwqjsrBgSb2ZJiwYsibubKjG4LC41JFuWlhWtqts5bRjQjV9G49pv8AryqNprGvONNxT5evPvnF63X3c33Un8KjfaKk9iYcdN0+t9LnSmdFGk9TnFMWLQHMY5i1gMxhe9h/d0qx63X3c33Un8Kselpn3edc9s2S4zW78vG3jUtFFRVkS23qUG2oh4xzfdSfwr0bWX3c33Un8KvFgKKWRBS9br7ub7qT+Feet193N91J/Cr1e1IEu1cZvYiixy5i0drxuBo6k3JFhoKdUUUBFHikbssp0voQdLkX05XBF/CpL1hl6GYlF6smYlFUrvXj4NOcqSRpmVQZEfncoRwNWT0TxBZS07nrMXImmTMDNEdFUgL7ESLYcC/xrZ043/kRc2F6L1i4Oi+MJUSTEi0IkImmBcKYMygADJYJKMym77zW2tV5+iuPYN7YXMcK3E8wzOixgs3VNtQ98tr35GnVx+pC5vaK4gUhQGsTYXte17a2vrXdYkhRRRQBRRRQBRRRQEMA6z6HVhx59RNR4cvMGpqhgHWfQjrDjz6iajw5eYNTGgOZJAoJJAAFyToABxJPIUti6SQMwAY2YhVfI4jZjwCyFchJ4Cx10AuaXSy+ltmOsCn2a8pWH9aw+sv2AdPr63XLYmhDqVYBlYEEHUEHiDWsad1cwlVs7IeXqts5bRjRhq+jce03/v5VS2FjD1oJCWeOxVjqXiN8rE82BBVjzKg/WFXdmraMaMNX0bj2m8B5jwtWLVmdMXeF+71LVFFUNp7YSGw1eRuzGtizeOuiqObMQB33sKnQqKNudH0LyYiSXdj2VjmKBcvVbVSDmZWZBY/W77VmZsJicwMZnZc5Oe5jIF0O8CSTBs5CkZWULroBcmtHu3kcSTEFh2EFykX7F+03IuQDyAUEgz1i+myi7R4lGzLR4AdXeYspZY9JhOgDpMJAVL2GgBAIJ1t5lphOikrxKUxmfRQHV5GWwM1yCr2Ju6OPGIA6U2Bqs2Ds2eImKTmygWbwkThIPPUciONSunS2i4QdFZ0ljf0glVkMjAmQlrgAjVrWIB0tbu51qhSvZO2DITHIAsqi9gbq68M8ZOtr2BU6qSOIKktK2c8eZZBRRRUEmDgweMiDNDHKJQpEudlZcRK0gCvGCxACqWe9l0yrysJGjx5mmUCQIWtnIhJdUixA000VisHiM51BvbcUVt13YiLGGxGI2isTCNJs4KBQFgyBQj5cpN2a9kDX4E6ECnvRqXEkz+khrCQ7skIt010AXkBbUk3vx5B5RUSqXVrIBRRRWRIV4a9NZvDbZnDykqJYxLIgVbJIoVrCxYhZB5lT4mpSvoQ2lqJoem06wKSqSSOkrXvYI6RBwhRATxve9iOdXJ+mkisDuQVtLYBmOYK0ihwd32BuiWtwEsZ1vanX9I093iL925l0+NsvyNQz7bEilThpnUixDCJVI8RJINPhW2KL/wBSt1vFCdPna+XDXsub6Q2ICM5I9nexykKbakEG1qfbD20cQZLx5MjZeJPNhZrqMri1youBmXU3qHDbbSNQm4miVQAoVA6gDkNyWsPO1dP0gY/RwSt4vliX45zn+SGqys8lGwxLeNIB1n0I63Pgeomo8OXmDSba2L37GBOwNJmHP9Sp7z9buU24tcQWmlL7x92pa5SIkE9VR9KbNbT6oQ3vrVmCBUUKgCqOAHAf9caRp7zOdVaROwKKKK3OUr4qFrrJHYSRk2voGU2zxsRwDWGutiqmxtY2Nl7ehChHbdPdvZykK+rE6E2DjXitx41Vx21Y4e2wDHgg6zt+yg6x+Vqzk+IedMjApDdvZk3d7kk71hoBr2V+LEaVy15whmzppSai+9eo+2v02iDGKGRC40Zx7QJ3hUS7SP4DQcz9UqI9qZb7qJ2ZrFpZ2ylz3sAC5tyWygcBYVDGgUWUAAaWAsPkNK9rzKlZzLOVyT1niBreE/o5HUf4t4SPOx8qnXb784D8JEI+F8v7qqUVliK3Lq9IgO3FKg+11HA8TkYtb4U0ilDAMpDKRcEEEEd4I4is9XESNGS0TZCTci2ZGPeyd/6SlT3k0uibj/FQFspU5ZEOZG42bhZhzUglSOYPeAQ82TtITpmtlZSVdCblHFrrfmNQQeYIPOslDt4jSWMj9OO8i/FLZ1+AYeNer0lihmWVS5VvZygRy9nXI+qgAqxtcng57hXTRm07bC8Wbmikg2/JnS8BRGdUuzrnBbQHIgYWv+kDTqu5qxdNPQ9oooqCQooooAooooArC43o5iN9MQ4yvI7gb/ER2DWNsiLlH/Ot1RaoauQ1c+f/ANGZ+N1v3+k4q/8Aq136kxfvvh6RN/KreWotUKKW/wA2RgRgxsfGjhMPjMzf6+HNdertoe/T/En/AJSt3ai1T4vzZGCO4wK7Kx2vthx1O8AubDUWwvdYcuB8z0Nk4734+9/9LW2gXrPoe0OPPqJqvhy8wamtS3a/NjBHcYM7Ixvvh98R+7DCuH2Di27UgYdxxOIA+SxgVv7UWqHG+1+bGBHz+Ho5Ml8qYZb8bSSC/mdzr8aINi4nL2YRx0aSS/E/qfj5Wrf2qts5bRjRhq+jce03h8vC1ZOjC+hfCsL8PUx3qXEd0P3kn8mj1LiO6H7yT+TW6tRap6inuK4EYQ7GxH2YfvX/AJNHqbE/Zh+9f+TW7tRanUU9wwownqbE/Zh+9f8Ak0epsT9mH71/5Nbu1FqdRT3DCjCepsT9mH71/wCTXj7ExBBBSAgixBlcgg8QfY8K3lqLU6inuGFGJ2bsfFiSJWdN0rqxUuZGCpcgKxiVjy7TGttXtqK2JSS0CiiihIUUUUAUUUUAVmMX04ihxDwyXBUjrW0sUVuPfrWnr5H02iBxWIPAhl48+pHwIF725cPjWdRtK6PR+G9Hp9IquFS9rbN+R9Qwm00kAKkEHgf+dWw1fDdm7Tlw5DxuRxuLix7wRevoHR3p1HMQjWRjoL8CfOqQrJ5PI6OmfCKlD5ofNHijZ0VxG4Nd1ueMUsBIS83hJbyG7iP+/wDGrtUdnduf+1/4UVXqAKKKKAKobCfNAhPE5j82Jq/S3YBth4/I/vNBfYMqKoYjbkCMytKgZVZ2W4JVV1JIGopRP03is2RXZwoZVYFAwLqg11K6sOIqrkkbw6PVn/GLNNei9YxumkuUndRjrqim7Fb5Gd76AmwCcPt+FeYrpZMVhyCNGeJZWuC+jMQqqLjiFJJNMSN/6CtfNLzNpei9YaHpbiLSOd2y+zVOqVAldtB2rsAgZj5DXWuJul07wEgqhEoXOg4oYjJoHzWbS19ajEif/Pq32G7vRevmU+3cRlTNPJquhuE1aaZAzFACQAgPlerU+2sRG7ouIcmMsgLBGDbsAFnut7lr315+FFM1fwyppiW3fs8D6BK9reYHzqSsPgNvTy4yNHZlX2Z3eVVBBhV7te7DrMdL6Zbee3qydzirUJUWlLarifB9LIJFLkmJAcoeXLGrm7aIS2vZNSt0mw4d0M0YMeXMS6hVZy6hCb6PdG6vGlcXQOMIU3rFTvLWSFSM8c0ZuyoC5tMTdr8B3m5J0CQliJpRe4GkZyoxnzKLprcYiQXNyNO436GqV9TnzHA2/h8xTfxZlzXXeJcZQS1xe4sAb91jUJ6VYXrWmjJUKdGXrZ1LIEJNmJCm1qXzdAoWUqXksc3DLcXOLPG3L0pv8C+NyLoNGP6xzcG+iC7tHNGz6LxImJt3geN4tT3sZjzCbTjlJCOrMtsyhlLJmFxnAPVq1SfZHRtcO5cO7aMqq2WyBnMj2KgFrub63twFOKzla+RIV8s6Zxe3lI1vItxyNkjtevqdfNOlH/aJiRcBz8xHGR+4j41nPQ9T4VK1e/YJ9o7MDYlokFs0yxgcgykKx8ib2FKp4QAfBmUfBj8K0m1482LnaM29oWRjykjK3Ityzg/Cqc2CZ5RYKGedWyjUDeuTYX5Dh51zygmfTUOkNRjd7Exn0P6bFCIpySNAr3uVA5GvpUbgi41Br4e0BZdPqk8e0NdbgDjceFq2XQHpbfLh5TY8Iz3/AKP/AF31NKbXyyPL+KfD4yTr0VpqvU2Wze3P/a/8KLjV+qGzz15/7X/hRVFjukUMRdSwZ0jeQourZUFzfkp87V0N2Pm4wlN2irjMtSfanSeKC2pkYllCR2Juls2YkgLbML3PMVl5OlEzuhd92m8GZIxrYAvlLNqxNgulhrSOFCsUJ5OZyG7zfDKT8SpNUc9x69D4bn/dfgu57fDYavFdOnyLkhszZj12uMqybu4yC7EtfTTh41m0xskokvI43Uc+VVJRVAkEfAWubOTc63twtXTyZThGOqqDmA45hii0otz+rbvvVbZALQzvyMLk8frzxNceGjfKqNt6ndT6PTpu8Y21z8bWz7CXDoAJABoY92oGgBllAuf7sRPiT41yJPZPf60kQJ5lVTEuPxCmpYsSFiZbjM0kJC/WMcayvceGYWv416qAYcLlDM8zMCTYBYokXKPPefImh0t5u+9ej9GcSTdUR21Du3A2u0cCgDlqVb4Ka7klJSPTs4eG1jrlYux8jxAHl31G0nVGpOVGYk94BAv8b11OtiwGgBijI4XCRxxnhzuDrztU2zFtFzqE0Y3UjAnSSEBRw0inOY371YqLcwKin0Ua9YtMGXXRQkShxytfQ87t3Cp8TFpxIDFQRyvYqG8wGIHLWvZULRpwylsUo8HzR3+a2/wmoaEZaPt9P0RRyqz4Ze2I0gVx3lpCzJblYvkt+6rGOlDTyseyXnN7WuA2U6fC/jx765wsoWRXkIULLHm5gKjB+Qub+XOquHhZwEsbtYDXgZTl69xq3XJ/3Cp0Isr33L868/obbGa+PjJJY5YlJPEFYYwR463+N6+i1gdmn/5lJp2Z2Uf6RrfVpDQ8H4g/nj/yj2iiirHnBRRRQBRRRQBXznpAL4qQfrPh9Euhr6NWG2rCDiXJF/aMP/5Lb9x+dVkd/QJYajfYxHEtmta1gStuAUnu5G9Ea3Y2PBg4bmHVrga8bWH7qZRYQbxwQDoCDroGJ6o1tbTiAOHOjC4UMxfKArAWF9Ta/W04XHx8uFUue06qzfcK4YQHYEkk3ZibDMzG5Nv4aVC2BUMhS43boxAtewIJK352+dqdYbDqWbMOsvj1QG10+AGp/wCQ4ihVCQQGN1GfW92NgGubAi99O/gL1F09S/XtN2OIukOILyPnKDfBjGqIepaPQ3BJbJ3HjS6PD3QgC2kim5ym7qesxF7kXViOZFXcHh1WeRSBZixGpuLLET8Otp5eFXYMMuaTT6w11+yunwpkzGEo018qt3eQsikKtmAzFJVbLe2bLkJF+AuAfnUIgyLGvEi2mp7s1uQ1AJ4XtrTjC4ZSX0+ue8cl/wB9z43vXmLwougAA619b20B0PO9r28vgZutS6qrFbnQV4gdWzDQKyCx455Gfhy1axJ46Vzgi25tcBXCbzjchDIcv7JLC/gvjTXF4dTZAOsSDYX1W9iCb6C1682dhV3K9UE2PeL6nTwpkVdVZZb/AE9RYhvGSp4BgG0OnLy0tXM4ugUc8xRdLBmVL6nlZF0PjpV7D4FTGxIPaLWtfKy8QLk5/ny5WqeaEFFumrZeBsFbQjXXnpwNRdGrqpSy388+4umivdRYezYd3Gwt5aV3iZs7l8uTPLmCkg5R3EjS+n42phHhRnAYAnd8uFwRm+eny8a9xWFW6aaFgCNdeNvla/wqbop1quhbL2lHPU/DgfjqKlDNZVNsqGRltxJkYMxbytYeBq7NhlzoLW7R562W1h4638lNd4rCDI2Ua2NrG2vKlyrqJ2XO0VYU6c7XNjzPn43uPhXOHjIvlJ0YZSftKQb6eItfwpvhsNGVBUXGupzcbm97m/G9cYTCrZtB2377aG2ny18b0uS6yzONkOTjkdjdpXZmtoLgaZfAA2r6HWH2Zhx6XHb6lj5M2Ya/3Rw8/CtxV46Hj9Pac423e/oe0UUVY88KKKKAKK8LUBhQHtJMfs2IOXcDrOOsWI6zAIANQLnQfGnd6UbcMcqmJzIuqm6RyNYjUWIUjxpltLRdnrYrw7LicB0UMGAswZiCOVjm1Gtex7IjBICC/EgM3PmRm52/Cl0WxsOp7U3FSPYyaZBYW6ny7q8g2NAg0eW4Asdw9wQ2YEez5cPK/fU2ia4l9TGT7IjW7FLaanM3AXOvW8zXibGjN7JfrG/WbtA6/W40uTY8AJOeY3GXWBzYZMtx7PRuHW42uOdT4XAQRur5pSVYsLwycwAeEfGw1PE86WQcvuZYk2FEmaRkAtdixZtLLYm+bQWFEWzoSudVGU3bMHa3O5vm8D8jVvG4+KWNozvQGUqSIprgEW06lKsTszDsSQZVuSTaGUnUKO0yE3ut73v13+0ahJFYzvrJlrD7Pha+QA21Nmbie/rcdK7k2RGNSnDmWbQ8PteNvjS19i4c8Wm+vf2MmudQp/q/D8SK6XZUAJOebrMzfQPpmI0U7vqcNbWv8Km0S2JfUxgNjRtY7u9jobtoQbadbvr2PYKKABGbDh1m/NVXZ2DghdXDSkqLfQSDTri1hHoOtc24kXpx66j/AFn3U35KiyKSm1pJlIbBTX2fHj1m10tr1u6g7CThu+76zcuH1qu+uo/1n3U35KPXUf6z7qb8lRZEdZLexbLs+FXVWADtfKC7XI5263h+FSnYyHinDXtNx/xVDtZIsQwJaZbKy9WGXUMCOOS9teHA2FUvU+Hylc0uo0O4e4OXLe+7ufAE6A2GlWtEupZfyYwm2XELZl4ai7N4C/a/SA+NdPsJGFjHcdxLH/xUtOyIMuXPLbX+oc8cvavH1+Gl720twpnsyWGDNl3pzNmN4pePf2NT4nuqLIOVllJno2Kvu/8ASb81C7DQcI+89puep+t31c9dR/rPupvyUeuo/wBZ91N+SosimOW9lfC7GVXDBLG4N7nkLC9zTeqcO1EZgoz3PfHKo+bKAKuVJVtvUKKKKEBRRRQGX6X7Ged4ykKyeymRXJRdzK7QlJhfrXXIxutz86WYjZu0AzCMsqZZew8WpaZnBC5ls2XQ6g69sG9iitY1WklZEWNTsJJRGN9m3lo812Vxm3aBstgLDNfjzueBFUMWs3rCIjebrKt7Ft1ly4jeBh2c+f0e19bcNM1FFUUs27EmhtRaiiqgLV4aKKAUdHY3tKXeRwZpAgkIJVEOTSyjQsrMPArTi1FFTJ3YC1FqKKgHhFY31zileFDncHFyJJIsYC5A2VEtfqrrmzamycdaKK0ptbUQzZCvbUUVmSFqLUUUAWotRRQBai1FFAYnpN0kkinkSKdRljjLIREu7zyRKGDODrlLszsCiApcd+W/+I2N7z/+q35q9or1adOCgm1coz//2Q=="/>
          <p:cNvSpPr>
            <a:spLocks noChangeAspect="1" noChangeArrowheads="1"/>
          </p:cNvSpPr>
          <p:nvPr/>
        </p:nvSpPr>
        <p:spPr bwMode="auto">
          <a:xfrm>
            <a:off x="63500" y="-1071563"/>
            <a:ext cx="2066925" cy="2209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1752" name="Picture 8" descr="http://t2.gstatic.com/images?q=tbn:ANd9GcT79Li5ddEKmYJ52OjWHPLOhQK7V_uJWrT9eJvCE7CYN7POKO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708920"/>
            <a:ext cx="2088232" cy="2536304"/>
          </a:xfrm>
          <a:prstGeom prst="rect">
            <a:avLst/>
          </a:prstGeom>
          <a:noFill/>
        </p:spPr>
      </p:pic>
      <p:sp>
        <p:nvSpPr>
          <p:cNvPr id="31754" name="AutoShape 10" descr="data:image/jpeg;base64,/9j/4AAQSkZJRgABAQAAAQABAAD/2wCEAAkGBhQRERUUExQVFRUWFxUWGBUXGRYWGBYVFxgWGRgXFRgYHSYeFxsmHBcZHy8gJCcpLCwtGB4xNTAqNSYrLCkBCQoKDgwOGg8PGiokHSQtLCwsKSwtLiwsLCwsNSktLywsKSwsLCwsLCwsLiksLC0sLC8sLCwuLywpNCwuLCwsKf/AABEIAOgA2QMBIgACEQEDEQH/xAAbAAACAwEBAQAAAAAAAAAAAAAABQMEBgIBB//EAFIQAAIBAgMEBgYGBgUJBgcAAAECAwARBBIhBRMxQQYiMlFhcRQVI1OBkTNCUpOh0mJjcrHR0xZDc4KSBySisrPBw+HwNGTC1OTxFyVEVIOUo//EABoBAQADAQEBAAAAAAAAAAAAAAABAgMEBQb/xAA0EQACAQIDBAgGAQUBAAAAAAAAAQIDERIhMUFRofAEE2FxgZHB0QUiUmKx4TIUIyRCchX/2gAMAwEAAhEDEQA/APtmJkKoxAuQpIHeQCayPRvY8Rjw2KaVlnkYMzl/pWfNeIhjYjwAv1dK2dJMJ0QgjlEih+qSyIWJjRm4sicAasnkawmlFrnuMtsXDjEtBh5bmK2MlK3IDuJyoDWIJABJtTWPCpFiMDHHKZFWTFgXYMVtGfZ3H2eGutM5OiEJjRBvFyM7I6uVdTISWsw5G/CvJuh0DRxIN4gizFSjsrXftEsNSTVsSNpVYt6u2fG+fEqbZwq4nHxwSkmJYGl3dyoeTOF61iCbDW3jUvRMlRiYblkhneOMkkkJlU5bnjlJIqebojEyIpaW8ZYpJvG3ozHrDPxI8Kv7M2THh4xHGLLck3NySeLMTxJqG1axnKccGFc9p866Mw3kwYSN4pS28MzSHLNEhOdVS9ieVtOF6ZdF9lh3WQ4V3tPIfSN9YDLI1ju82trW4a1qV6MQiOGMBgIGzxtm6wNyePMG+o51Bhuh0Ubh1ecWfPl3r5M2bMbrwIvyqzmmbSrxlfnf2/oyXRzAM7wPFDMridzJOWIiaIO4KgFtTay8OIqtsSG74YLG8crzMwxDSEJIiSNnVUvYnL1bW5V9J2bs1IIxGl8oLHU3N2YsdfMmqX9F4d1HF1gIn3iMG6yvmLXDebHSmMf1CbfO/m2hlWwCy4TE412YYhXmZXzMDFumIRFF7AWAFrfWok2cs5x0z5lljjhkRlZlyN6Or6AG3aHOtLiehuHkkZyHs7B3jDsI3cfWZOBNGN6HQTSvI+865UugkZUbKAAGVbXFhTEgq0d79tMuAq2PiWeTEu3abB4Vz5tHIT+NUti4BcW2Hhnu0ceChkVMzAM7kgubEEkAAfGtLtTopDOwY50OXdnduUzR/YYDiK62h0WhlEfbjMa5FaNijBLWyEjivgajEivWx2ZemVjPbf2JD6Nh2DtMRLBCJS5JaMykFTlNja5F+OnGo9sbICyYiOEEbrCwyRi7Eho5ZH4k3N9R8a1b7AiMMcIUrHGyMoBtYocwueevHvqZdmIJmm1zsixnXTKpJGn941GIhV7c9xhtp7UOI32IRiq5cLhlYG2UTMrzEHkQGC3pzh9mpg8dBHBdUmjmEiZmYExhSr6k2a5IvTbCdF4I8O2HCXicksrEm97c+VrC3dYUbJ6MxYdy6l3crkDSOXKoPqrfgKnEg6sbNLT85empmdsYES7QmDYZ8QBHB2ZN3kuGuT1he/8AuqKTZQlxeKvhXnCyouYTbvIN1HpbML99baHZqLM8wvnkVFbXSyXy2HLiaW4vofFJI8medWkN2ySsgJsF4L4AUUiY11p2W29naZLGYhkxOMUE/wCcM2HX+0/zcC3d1ZnPwqHB4TeeiIYWxA3E5yCTdnScjMWJF7cLeNbo9GYS4chiwm341/rMoT5WA07xVV+hcBEYBlXdqyqUkZTlZi5BI46mpxouukRsudljPY5nwuJw7pG0aw4fNJDmzkRNNlcZrnMVz5v7tVYpLxREG4MG1SDfj1jY1t8L0dijIPXciNouuxe6M+chr8dfw0qCLohAqIgD5USaNet9Wft37z3HlUYkVVePPj7mR2ftORGw0TayQJiHU69eJsNniPjbVf7tWE2esOFwuMRmOId4C7lmJl3rAOjAmxFidOWWtcOj0W8hksc8KGNTfihXLZvtaE/M1VwnQ3DxyK4D2RiyRl2MaMeaIdAaYkHWi+ddcuI9ooorM4wooooAooooAooooAooooAooooAooooDiNyS2lrGw8dAbj4kj4V3UMC9Z9CLsOPPqILjw0t5g1NQBRRRQBUWGlLLcqVNzofAkfja/xrzGYoRRvI3ZRWY+Sgk/gKz2x9syJhbyoFkXELE63IC72VLG57kmHmRUaySLW+W/O009FI9mdITLiGiyWA3/X5NuniUZTz0k17rDvp5VnFx1KhRRRUAKKKKAKKKKAKKKKAwuD6bOpbO8bswQ5GyRJh2aQoUllBZly6A50uSNDY2E0v+UQhGcwqoy5kzyEEt/m91YCM5fpxbjfKb20oh6cIdXhyqVzydV9bDEEhcygSDLBo1yNbVa2h00iSOQ7mQuisWVlUZXGcokhubFzHoRfle2ldbhnnDiQUG/ygNvdFiCZTZXlC5WutmmbKd0pFwvHNmThepMP07kOYmKO1ydZChjQvCiCUZDlN5QzHkoJ10FSv0wjVWWSICUJK1soyXiBupJNyeodFDWsveKnxfTKFd8qxuzpvQ3VQqRGhYsxDHq2W1u1pw4Uwr6OJBTPT4uQoRVJMYuJAzdYxksFKaxHMQHvrddBfT1f8of0eaJAZHjAG9JOSQREMLoBcGUXBI4aE8rKdKcIkrjduHaZYWayFc1gqsTnsq2QC2jdXs1p9wunVGnDQactKpLDHWPEkV9F9v+mQb3KEOYqVDZwCAD2rAHRhwuPE04rlIwBYAAdw0rqsJNN5EivGdJIYmcMXuhVTaOVhnYKQilVIZrMDlFzap8JtiKVsqNckObWYaI2RuI5MbVR2l0XhlE2bqtMylnyxk2VUUJ11IZeoDlYHU3Gtrd7K6MxYd86XzFXUsbFmDOHu7WuxFrAk8KvaFttyBxRRRWZJDAOs+hHWHHn1E1Hhy8wamqGAdZ9CLsOPPqJqPDl5g1NQBRRRQCrpJrCE95JFH5qzrn/0A1VOj2GV1xKOlwZzdHAbjHCwuCNe8fCrO1zmnwy9zSy/BYyn75hVTo7KBNIB2ZFEi63uVd43sRx0Ef8Airkc/wDIS7OfwaL+D716j2HColsqqtgQLACwNrgW8h8hUtFFdZmFFFFAFFFFAFFFFAFFFFAKsX0YgkjKbsLdGjBHFQRIOrfS43r8ftGuR0UwtgNymgdRpyfNmvrrfM3HhmNrXpvRVsct4FkvRrDuxZoUJOe5sdc+bNfXUnM2v6Td5rxOjOGGa0KdfPm46iS4cceBudPGmlFMUt4FI6K4a99ynaz8+1cnhfhck24eGlNhRRUNt6gK+UdNOkO0PTZocO0ojjKACNQNWjRzme173bhfhavq9YDaUTri8STHKQ0iMpWKVwRuIFuGVSOKkfCqTbSyMa18OV/AwuO2XtDFWM5d7cN5Ill8lBsD42vTbZcG04QAuLyKPqsxmAHgHQ28gaf5291P9xP+SjO3up/uJ/yVhinuOJKonez4lL0nag4Y9T5wx2/BarY59qSHXGKB3JeL/VS/402zt7qf7if8lGdvdT/cT/kpimWbqvfxFOzsVtWFrjERuPrCUs4Y998mbhYXDDh4Vo/6YYxbXggfTUpI6m/grra396qIZvdT6/qJ/L7GnCvc7e6n+4n/ACVOKZZTqx2PiMl6cTfWw1h35nP4Ro5+QqxH00zaXwqnufEPGb/svADSXO3up/uJ/wAlRzYrLYMkozGwDQzDMe4ApqfCobqbL+RrGtU2x/Iz2xiWsPaq0s10zR6LFAvWcR6k3JKrmve7KdMoAh2Li1EccYZIJoC4jV+qkkRY2Ua6qVC3A1VlU2tbNQEapdhBImmrDDTLp4nd8KOCdeGbKLk5oJiBqTc+ztWHVS1u763LqtPN4XbLLzNhF0i5PDIDzMeWZfhkOe3mg8qm/pHDz3i/tQzr/rIKwvoUbf8A0zG2n/ZZdCOX0ehrr0Qe5xFu7dYq3yy2roUqm38fsdd9rNz/AEkw3OaMftHL++1e/wBJcL/9zB97H/GsIIAOEWJX9mLFr+KqK7zNy9OHwx/8KnrJbieu+1+RvY9tQN2Zoj5SIf3GrSTqeDA+RBr5uXf/AL0f28M8v+0gJ/GoWw5PFJfhgVH78ManrJ/Tz5FusW5+R9RvVDa+3YcImeeRUHK9yWPcqjVj5CvngwvdHJr/ANxW/wAxhhUXqaE9rDSuftPh8Qx8vo7AeAsByFSpvaisquWSfkPsD/lVinxUcEUMmWRgu8Yqtr3scgubX01I41uL1842RggJoFigkQCZGPsJY1soY3ZmQDu4mvo9qvF3WZNKUmryPaKUYbpPDI1hnAvYMyMqMLOcyM1gy+zbUdwPAg1LH0iw7GwlS3s7NmXI28LhAjXsxJRtB3VphluNRlRRRVQFFFFAFQyYUMbmpqUwxPLJPeWRQkgVVXIABuom5qTxY86Avegr40egr41D6tb383zj/JR6tb383zj/ACUBN6CvjR6CvjUPq1vfzfOP8lHq1vfzfOP8lAew4JbvoR1ufPqrqNOHLzBqX0FfGqkWzmu3tph1uN4+t1V17Hw+FS+rW9/N84/yUBN6CvjS3anR/ekZWAGVkbMubqsUJKaizdXib/hVz1a3v5vnH+Sj1a3v5vnH+SpuSm07oTSdEHNxvrg5gcwY6WdUHatorLe/ErfnUGC6KyFSTJa5l0IcFcxtdeuBra5vfQjzp7NgioJM81h/Z/y6q7LwpZNJMQhBa6Nu8wuSdepz40xO5sqk8LfO0rYbooyurGW+Vs1utrqlybseswVr8rubAc3noK+NQ+rW9/N84/yUerW9/N84/wAlG7mUpOWpN6CvjR6EvjUPq1vfzfOP8lHq1vfzfOP8lQVJvQl8aPQl8ah9Wt7+b5x/ko9Wt7+b5x/koCb0JfGj0JfGofVre/m+cf5KPVre/m+cf5KAnXCKDcXqek204XijLrPKSGTQ7sg3dQQep3E05oDHw9HoJ1eAYtpFjJXdKYzuVKTR5dBcn2pGY+7A5G/eJ6IpJnL4glguSVgsQGRhIXGULZCVk0PEWB1ubxSdDZygUSxoYkMcLqGDFXdSzS/pZAVsLi7M3Ow8PQqUyyMZE3bPmVQXFgseISMsO8GSPmfo+WijrxfdwINjG4IBBuCAQRzB5iuqxU3QycqwzxkllNy0wMgyOo3ljYbsupWw13YuRy2OHjKqoJLEAAseLEC1z4njXPKKWjuSSUUUVQBS/Zn0mJ/th/sIKYUtwDWfFHj7Uaf/AIIKAZUVQ2fjHckNlIsCCARY/ZbU6/I94FJsdtOUSkBzGyuQkNgRKoK2bs3N7ngRawobQoucrGorwMKo7cmdMPK0YJcIcoHG/h+/4VmcXsCNot/DJY5QwmDkG4Av5kkHTvNuViL0qMZq8nbO2l8+018A6z6EXYceB6iajw0t5g0v2j0iSJ1jAMkjGwRSo11OpJAHCpdmM5iu4IkIQtfgX3SXsOQvp5g0r6J4KOTC3dbuXfOT2g6uQNeIIFvn40FOnFKUp5pNKy7b8MiTB9Mo2k3UqNC5IAzZWRiwBUB1JAJBFr2vWhFZ7pJsWH0aTq24MTc3JuBqxuTTnZ2bdR5u1kXN52F/xoTWVNxU6atsa8s1yzzGYlFADEda4Cm3WNiSBfwFLNk4hYFjjcMpkZwCQcpcM3VJOoYgXAPkCaq4919YJmKm8JRQ97KxP1QdGJGhtr+NRY1WU4RFDFt87ZJG0ZVZiWcmxzC+YAA1G01hRWFRe1X4S9jV1Rxm08miqXIBY20GVe1YnQnXhVwjSs3tozwRL6NGly3WAQ28Orm0vzN65685RXy+Zz0IKclF8cl5jvC7RDsVsysBfKwsSp5jvHKrdZxQzLCzLu52ZL5WuMw1ZTzPVvpYgX+NaIU6PVc077CKsFF5c/o5aUAgEi54C+p8q7pHtRW3iKsSyIxJlZj9GANDbnV/ZIIjsTmsSoPMgaa+PH8KQrN1HBoiVO0VK/PPuXaKhxcOZSLkcNQSDprxFQbMDWbNm7Rtm+zpbXmONaOpaahbxKYcrkXSH6Bv2o/9olMqW9IfoG/aj/2iUyrUqFFFFAFFFFAFFFFAFKIMTupZ8ySHNIGUqjMCNzCt7qO9SPhTeigKHrZfdzfdSfwo9ar7ub7qT+FX6KAoetl93N91J/CqaDDh84wzhr3uIH49/Z4+NO6KFlJrRiyLaagsd3Pq1/o3P1VGmmnCl+LQFzJCZ4XPaywMyv4uhFif0tDT2Bes+h7Q48+omo8OXmDU1CYTcHdc+Bmo4sxBnbETW1C7hkS/eVA1+JpsNrr7ub7qT+FX6KCc5T19uCM/tvLOgyrMjoyujblzZl1F+rwqjsrBgSb2ZJiwYsibubKjG4LC41JFuWlhWtqts5bRjQjV9G49pv8AryqNprGvONNxT5evPvnF63X3c33Un8KjfaKk9iYcdN0+t9LnSmdFGk9TnFMWLQHMY5i1gMxhe9h/d0qx63X3c33Un8Kselpn3edc9s2S4zW78vG3jUtFFRVkS23qUG2oh4xzfdSfwr0bWX3c33Un8KvFgKKWRBS9br7ub7qT+Feet193N91J/Cr1e1IEu1cZvYiixy5i0drxuBo6k3JFhoKdUUUBFHikbssp0voQdLkX05XBF/CpL1hl6GYlF6smYlFUrvXj4NOcqSRpmVQZEfncoRwNWT0TxBZS07nrMXImmTMDNEdFUgL7ESLYcC/xrZ043/kRc2F6L1i4Oi+MJUSTEi0IkImmBcKYMygADJYJKMym77zW2tV5+iuPYN7YXMcK3E8wzOixgs3VNtQ98tr35GnVx+pC5vaK4gUhQGsTYXte17a2vrXdYkhRRRQBRRRQBRRRQEMA6z6HVhx59RNR4cvMGpqhgHWfQjrDjz6iajw5eYNTGgOZJAoJJAAFyToABxJPIUti6SQMwAY2YhVfI4jZjwCyFchJ4Cx10AuaXSy+ltmOsCn2a8pWH9aw+sv2AdPr63XLYmhDqVYBlYEEHUEHiDWsad1cwlVs7IeXqts5bRjRhq+jce03/v5VS2FjD1oJCWeOxVjqXiN8rE82BBVjzKg/WFXdmraMaMNX0bj2m8B5jwtWLVmdMXeF+71LVFFUNp7YSGw1eRuzGtizeOuiqObMQB33sKnQqKNudH0LyYiSXdj2VjmKBcvVbVSDmZWZBY/W77VmZsJicwMZnZc5Oe5jIF0O8CSTBs5CkZWULroBcmtHu3kcSTEFh2EFykX7F+03IuQDyAUEgz1i+myi7R4lGzLR4AdXeYspZY9JhOgDpMJAVL2GgBAIJ1t5lphOikrxKUxmfRQHV5GWwM1yCr2Ju6OPGIA6U2Bqs2Ds2eImKTmygWbwkThIPPUciONSunS2i4QdFZ0ljf0glVkMjAmQlrgAjVrWIB0tbu51qhSvZO2DITHIAsqi9gbq68M8ZOtr2BU6qSOIKktK2c8eZZBRRRUEmDgweMiDNDHKJQpEudlZcRK0gCvGCxACqWe9l0yrysJGjx5mmUCQIWtnIhJdUixA000VisHiM51BvbcUVt13YiLGGxGI2isTCNJs4KBQFgyBQj5cpN2a9kDX4E6ECnvRqXEkz+khrCQ7skIt010AXkBbUk3vx5B5RUSqXVrIBRRRWRIV4a9NZvDbZnDykqJYxLIgVbJIoVrCxYhZB5lT4mpSvoQ2lqJoem06wKSqSSOkrXvYI6RBwhRATxve9iOdXJ+mkisDuQVtLYBmOYK0ihwd32BuiWtwEsZ1vanX9I093iL925l0+NsvyNQz7bEilThpnUixDCJVI8RJINPhW2KL/wBSt1vFCdPna+XDXsub6Q2ICM5I9nexykKbakEG1qfbD20cQZLx5MjZeJPNhZrqMri1youBmXU3qHDbbSNQm4miVQAoVA6gDkNyWsPO1dP0gY/RwSt4vliX45zn+SGqys8lGwxLeNIB1n0I63Pgeomo8OXmDSba2L37GBOwNJmHP9Sp7z9buU24tcQWmlL7x92pa5SIkE9VR9KbNbT6oQ3vrVmCBUUKgCqOAHAf9caRp7zOdVaROwKKKK3OUr4qFrrJHYSRk2voGU2zxsRwDWGutiqmxtY2Nl7ehChHbdPdvZykK+rE6E2DjXitx41Vx21Y4e2wDHgg6zt+yg6x+Vqzk+IedMjApDdvZk3d7kk71hoBr2V+LEaVy15whmzppSai+9eo+2v02iDGKGRC40Zx7QJ3hUS7SP4DQcz9UqI9qZb7qJ2ZrFpZ2ylz3sAC5tyWygcBYVDGgUWUAAaWAsPkNK9rzKlZzLOVyT1niBreE/o5HUf4t4SPOx8qnXb784D8JEI+F8v7qqUVliK3Lq9IgO3FKg+11HA8TkYtb4U0ilDAMpDKRcEEEEd4I4is9XESNGS0TZCTci2ZGPeyd/6SlT3k0uibj/FQFspU5ZEOZG42bhZhzUglSOYPeAQ82TtITpmtlZSVdCblHFrrfmNQQeYIPOslDt4jSWMj9OO8i/FLZ1+AYeNer0lihmWVS5VvZygRy9nXI+qgAqxtcng57hXTRm07bC8Wbmikg2/JnS8BRGdUuzrnBbQHIgYWv+kDTqu5qxdNPQ9oooqCQooooAooooArC43o5iN9MQ4yvI7gb/ER2DWNsiLlH/Ot1RaoauQ1c+f/ANGZ+N1v3+k4q/8Aq136kxfvvh6RN/KreWotUKKW/wA2RgRgxsfGjhMPjMzf6+HNdertoe/T/En/AJSt3ai1T4vzZGCO4wK7Kx2vthx1O8AubDUWwvdYcuB8z0Nk4734+9/9LW2gXrPoe0OPPqJqvhy8wamtS3a/NjBHcYM7Ixvvh98R+7DCuH2Di27UgYdxxOIA+SxgVv7UWqHG+1+bGBHz+Ho5Ml8qYZb8bSSC/mdzr8aINi4nL2YRx0aSS/E/qfj5Wrf2qts5bRjRhq+jce03h8vC1ZOjC+hfCsL8PUx3qXEd0P3kn8mj1LiO6H7yT+TW6tRap6inuK4EYQ7GxH2YfvX/AJNHqbE/Zh+9f+TW7tRanUU9wwownqbE/Zh+9f8Ak0epsT9mH71/5Nbu1FqdRT3DCjCepsT9mH71/wCTXj7ExBBBSAgixBlcgg8QfY8K3lqLU6inuGFGJ2bsfFiSJWdN0rqxUuZGCpcgKxiVjy7TGttXtqK2JSS0CiiihIUUUUAUUUUAVmMX04ihxDwyXBUjrW0sUVuPfrWnr5H02iBxWIPAhl48+pHwIF725cPjWdRtK6PR+G9Hp9IquFS9rbN+R9Qwm00kAKkEHgf+dWw1fDdm7Tlw5DxuRxuLix7wRevoHR3p1HMQjWRjoL8CfOqQrJ5PI6OmfCKlD5ofNHijZ0VxG4Nd1ueMUsBIS83hJbyG7iP+/wDGrtUdnduf+1/4UVXqAKKKKAKobCfNAhPE5j82Jq/S3YBth4/I/vNBfYMqKoYjbkCMytKgZVZ2W4JVV1JIGopRP03is2RXZwoZVYFAwLqg11K6sOIqrkkbw6PVn/GLNNei9YxumkuUndRjrqim7Fb5Gd76AmwCcPt+FeYrpZMVhyCNGeJZWuC+jMQqqLjiFJJNMSN/6CtfNLzNpei9YaHpbiLSOd2y+zVOqVAldtB2rsAgZj5DXWuJul07wEgqhEoXOg4oYjJoHzWbS19ajEif/Pq32G7vRevmU+3cRlTNPJquhuE1aaZAzFACQAgPlerU+2sRG7ouIcmMsgLBGDbsAFnut7lr315+FFM1fwyppiW3fs8D6BK9reYHzqSsPgNvTy4yNHZlX2Z3eVVBBhV7te7DrMdL6Zbee3qydzirUJUWlLarifB9LIJFLkmJAcoeXLGrm7aIS2vZNSt0mw4d0M0YMeXMS6hVZy6hCb6PdG6vGlcXQOMIU3rFTvLWSFSM8c0ZuyoC5tMTdr8B3m5J0CQliJpRe4GkZyoxnzKLprcYiQXNyNO436GqV9TnzHA2/h8xTfxZlzXXeJcZQS1xe4sAb91jUJ6VYXrWmjJUKdGXrZ1LIEJNmJCm1qXzdAoWUqXksc3DLcXOLPG3L0pv8C+NyLoNGP6xzcG+iC7tHNGz6LxImJt3geN4tT3sZjzCbTjlJCOrMtsyhlLJmFxnAPVq1SfZHRtcO5cO7aMqq2WyBnMj2KgFrub63twFOKzla+RIV8s6Zxe3lI1vItxyNkjtevqdfNOlH/aJiRcBz8xHGR+4j41nPQ9T4VK1e/YJ9o7MDYlokFs0yxgcgykKx8ib2FKp4QAfBmUfBj8K0m1482LnaM29oWRjykjK3Ityzg/Cqc2CZ5RYKGedWyjUDeuTYX5Dh51zygmfTUOkNRjd7Exn0P6bFCIpySNAr3uVA5GvpUbgi41Br4e0BZdPqk8e0NdbgDjceFq2XQHpbfLh5TY8Iz3/AKP/AF31NKbXyyPL+KfD4yTr0VpqvU2Wze3P/a/8KLjV+qGzz15/7X/hRVFjukUMRdSwZ0jeQourZUFzfkp87V0N2Pm4wlN2irjMtSfanSeKC2pkYllCR2Juls2YkgLbML3PMVl5OlEzuhd92m8GZIxrYAvlLNqxNgulhrSOFCsUJ5OZyG7zfDKT8SpNUc9x69D4bn/dfgu57fDYavFdOnyLkhszZj12uMqybu4yC7EtfTTh41m0xskokvI43Uc+VVJRVAkEfAWubOTc63twtXTyZThGOqqDmA45hii0otz+rbvvVbZALQzvyMLk8frzxNceGjfKqNt6ndT6PTpu8Y21z8bWz7CXDoAJABoY92oGgBllAuf7sRPiT41yJPZPf60kQJ5lVTEuPxCmpYsSFiZbjM0kJC/WMcayvceGYWv416qAYcLlDM8zMCTYBYokXKPPefImh0t5u+9ej9GcSTdUR21Du3A2u0cCgDlqVb4Ka7klJSPTs4eG1jrlYux8jxAHl31G0nVGpOVGYk94BAv8b11OtiwGgBijI4XCRxxnhzuDrztU2zFtFzqE0Y3UjAnSSEBRw0inOY371YqLcwKin0Ua9YtMGXXRQkShxytfQ87t3Cp8TFpxIDFQRyvYqG8wGIHLWvZULRpwylsUo8HzR3+a2/wmoaEZaPt9P0RRyqz4Ze2I0gVx3lpCzJblYvkt+6rGOlDTyseyXnN7WuA2U6fC/jx765wsoWRXkIULLHm5gKjB+Qub+XOquHhZwEsbtYDXgZTl69xq3XJ/3Cp0Isr33L868/obbGa+PjJJY5YlJPEFYYwR463+N6+i1gdmn/5lJp2Z2Uf6RrfVpDQ8H4g/nj/yj2iiirHnBRRRQBRRRQBXznpAL4qQfrPh9Euhr6NWG2rCDiXJF/aMP/5Lb9x+dVkd/QJYajfYxHEtmta1gStuAUnu5G9Ea3Y2PBg4bmHVrga8bWH7qZRYQbxwQDoCDroGJ6o1tbTiAOHOjC4UMxfKArAWF9Ta/W04XHx8uFUue06qzfcK4YQHYEkk3ZibDMzG5Nv4aVC2BUMhS43boxAtewIJK352+dqdYbDqWbMOsvj1QG10+AGp/wCQ4ihVCQQGN1GfW92NgGubAi99O/gL1F09S/XtN2OIukOILyPnKDfBjGqIepaPQ3BJbJ3HjS6PD3QgC2kim5ym7qesxF7kXViOZFXcHh1WeRSBZixGpuLLET8Otp5eFXYMMuaTT6w11+yunwpkzGEo018qt3eQsikKtmAzFJVbLe2bLkJF+AuAfnUIgyLGvEi2mp7s1uQ1AJ4XtrTjC4ZSX0+ue8cl/wB9z43vXmLwougAA619b20B0PO9r28vgZutS6qrFbnQV4gdWzDQKyCx455Gfhy1axJ46Vzgi25tcBXCbzjchDIcv7JLC/gvjTXF4dTZAOsSDYX1W9iCb6C1682dhV3K9UE2PeL6nTwpkVdVZZb/AE9RYhvGSp4BgG0OnLy0tXM4ugUc8xRdLBmVL6nlZF0PjpV7D4FTGxIPaLWtfKy8QLk5/ny5WqeaEFFumrZeBsFbQjXXnpwNRdGrqpSy388+4umivdRYezYd3Gwt5aV3iZs7l8uTPLmCkg5R3EjS+n42phHhRnAYAnd8uFwRm+eny8a9xWFW6aaFgCNdeNvla/wqbop1quhbL2lHPU/DgfjqKlDNZVNsqGRltxJkYMxbytYeBq7NhlzoLW7R562W1h4638lNd4rCDI2Ua2NrG2vKlyrqJ2XO0VYU6c7XNjzPn43uPhXOHjIvlJ0YZSftKQb6eItfwpvhsNGVBUXGupzcbm97m/G9cYTCrZtB2377aG2ny18b0uS6yzONkOTjkdjdpXZmtoLgaZfAA2r6HWH2Zhx6XHb6lj5M2Ya/3Rw8/CtxV46Hj9Pac423e/oe0UUVY88KKKKAKK8LUBhQHtJMfs2IOXcDrOOsWI6zAIANQLnQfGnd6UbcMcqmJzIuqm6RyNYjUWIUjxpltLRdnrYrw7LicB0UMGAswZiCOVjm1Gtex7IjBICC/EgM3PmRm52/Cl0WxsOp7U3FSPYyaZBYW6ny7q8g2NAg0eW4Asdw9wQ2YEez5cPK/fU2ia4l9TGT7IjW7FLaanM3AXOvW8zXibGjN7JfrG/WbtA6/W40uTY8AJOeY3GXWBzYZMtx7PRuHW42uOdT4XAQRur5pSVYsLwycwAeEfGw1PE86WQcvuZYk2FEmaRkAtdixZtLLYm+bQWFEWzoSudVGU3bMHa3O5vm8D8jVvG4+KWNozvQGUqSIprgEW06lKsTszDsSQZVuSTaGUnUKO0yE3ut73v13+0ahJFYzvrJlrD7Pha+QA21Nmbie/rcdK7k2RGNSnDmWbQ8PteNvjS19i4c8Wm+vf2MmudQp/q/D8SK6XZUAJOebrMzfQPpmI0U7vqcNbWv8Km0S2JfUxgNjRtY7u9jobtoQbadbvr2PYKKABGbDh1m/NVXZ2DghdXDSkqLfQSDTri1hHoOtc24kXpx66j/AFn3U35KiyKSm1pJlIbBTX2fHj1m10tr1u6g7CThu+76zcuH1qu+uo/1n3U35KPXUf6z7qb8lRZEdZLexbLs+FXVWADtfKC7XI5263h+FSnYyHinDXtNx/xVDtZIsQwJaZbKy9WGXUMCOOS9teHA2FUvU+Hylc0uo0O4e4OXLe+7ufAE6A2GlWtEupZfyYwm2XELZl4ai7N4C/a/SA+NdPsJGFjHcdxLH/xUtOyIMuXPLbX+oc8cvavH1+Gl720twpnsyWGDNl3pzNmN4pePf2NT4nuqLIOVllJno2Kvu/8ASb81C7DQcI+89puep+t31c9dR/rPupvyUeuo/wBZ91N+SosimOW9lfC7GVXDBLG4N7nkLC9zTeqcO1EZgoz3PfHKo+bKAKuVJVtvUKKKKEBRRRQGX6X7Ged4ykKyeymRXJRdzK7QlJhfrXXIxutz86WYjZu0AzCMsqZZew8WpaZnBC5ls2XQ6g69sG9iitY1WklZEWNTsJJRGN9m3lo812Vxm3aBstgLDNfjzueBFUMWs3rCIjebrKt7Ft1ly4jeBh2c+f0e19bcNM1FFUUs27EmhtRaiiqgLV4aKKAUdHY3tKXeRwZpAgkIJVEOTSyjQsrMPArTi1FFTJ3YC1FqKKgHhFY31zileFDncHFyJJIsYC5A2VEtfqrrmzamycdaKK0ptbUQzZCvbUUVmSFqLUUUAWotRRQBai1FFAYnpN0kkinkSKdRljjLIREu7zyRKGDODrlLszsCiApcd+W/+I2N7z/+q35q9or1adOCgm1coz//2Q=="/>
          <p:cNvSpPr>
            <a:spLocks noChangeAspect="1" noChangeArrowheads="1"/>
          </p:cNvSpPr>
          <p:nvPr/>
        </p:nvSpPr>
        <p:spPr bwMode="auto">
          <a:xfrm>
            <a:off x="63500" y="-1071563"/>
            <a:ext cx="2066925" cy="2209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0" y="620688"/>
            <a:ext cx="723629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s-ES" sz="3200" b="1" dirty="0" smtClean="0"/>
          </a:p>
          <a:p>
            <a:pPr algn="ctr"/>
            <a:r>
              <a:rPr lang="es-ES" sz="3200" dirty="0" smtClean="0">
                <a:solidFill>
                  <a:schemeClr val="tx2">
                    <a:lumMod val="50000"/>
                  </a:schemeClr>
                </a:solidFill>
              </a:rPr>
              <a:t>ALDOSTERONA</a:t>
            </a:r>
          </a:p>
          <a:p>
            <a:pPr algn="ctr"/>
            <a:endParaRPr lang="es-ES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s-ES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s-ES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s-ES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s-ES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s-ES" sz="24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098" name="Picture 2" descr="http://t2.gstatic.com/images?q=tbn:ANd9GcRVk2_V5VPuq9HOeFTAS-ktIvokfneN_l9EzysUch1v83iNDL6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908720"/>
            <a:ext cx="2476500" cy="1847851"/>
          </a:xfrm>
          <a:prstGeom prst="rect">
            <a:avLst/>
          </a:prstGeom>
          <a:noFill/>
        </p:spPr>
      </p:pic>
      <p:sp>
        <p:nvSpPr>
          <p:cNvPr id="17" name="16 Flecha derecha"/>
          <p:cNvSpPr/>
          <p:nvPr/>
        </p:nvSpPr>
        <p:spPr>
          <a:xfrm>
            <a:off x="5364088" y="1340768"/>
            <a:ext cx="936104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611560" y="335699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tx2">
                    <a:lumMod val="50000"/>
                  </a:schemeClr>
                </a:solidFill>
              </a:rPr>
              <a:t>HCG</a:t>
            </a:r>
            <a:endParaRPr lang="es-ES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18 Flecha derecha"/>
          <p:cNvSpPr/>
          <p:nvPr/>
        </p:nvSpPr>
        <p:spPr>
          <a:xfrm>
            <a:off x="1907704" y="3356992"/>
            <a:ext cx="57606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CuadroTexto"/>
          <p:cNvSpPr txBox="1"/>
          <p:nvPr/>
        </p:nvSpPr>
        <p:spPr>
          <a:xfrm>
            <a:off x="5580112" y="3356992"/>
            <a:ext cx="3563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tx2">
                    <a:lumMod val="50000"/>
                  </a:schemeClr>
                </a:solidFill>
              </a:rPr>
              <a:t>PROGESTERONA</a:t>
            </a:r>
          </a:p>
          <a:p>
            <a:pPr algn="ctr"/>
            <a:r>
              <a:rPr lang="es-ES" sz="3200" dirty="0" smtClean="0">
                <a:solidFill>
                  <a:schemeClr val="tx2">
                    <a:lumMod val="50000"/>
                  </a:schemeClr>
                </a:solidFill>
              </a:rPr>
              <a:t>ESTRÓGENOS</a:t>
            </a:r>
            <a:endParaRPr lang="es-E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20 Flecha derecha"/>
          <p:cNvSpPr/>
          <p:nvPr/>
        </p:nvSpPr>
        <p:spPr>
          <a:xfrm>
            <a:off x="4644008" y="3356992"/>
            <a:ext cx="72008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Flecha abajo"/>
          <p:cNvSpPr/>
          <p:nvPr/>
        </p:nvSpPr>
        <p:spPr>
          <a:xfrm>
            <a:off x="6948264" y="4581128"/>
            <a:ext cx="72008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08" name="AutoShape 12" descr="data:image/jpeg;base64,/9j/4AAQSkZJRgABAQAAAQABAAD/2wCEAAkGBhQSEBQSExQVFRUWFhYYGBYWFxkYFBgYGBUVFBUXGhgXGyYeFxkjGRQVHy8gIycpLCwsFR4xNTAqNSYrLCkBCQoKDgwOGg8PGiwfHCUpKSkpLCwsKSksKSkpLCwsLCwpLCwsLCwsLCkpKSwsKSksKSksKSwsKSkpLCwpLCksLP/AABEIAOEA4QMBIgACEQEDEQH/xAAbAAABBQEBAAAAAAAAAAAAAAAAAQIEBQYDB//EADkQAAEDAgUCBAQEBQQDAQAAAAEAAhEDIQQFEjFBUWEGEyJxMoGRoUJSscEHFNHh8BUjgvEzQ2KS/8QAGQEAAwEBAQAAAAAAAAAAAAAAAAECAwQF/8QAKxEAAgIBBAEEAQIHAAAAAAAAAAECEQMSITFBURMiMmGBkbEEIzNCUqHw/9oADAMBAAIRAxEAPwDSIQhdKExEkJUAIEIUJSUiQCFInJrkAKglNlGpOgHApVyNYBczjAmogSpSqH/ODuhuNToCZCFGGLT24gJaQOiUJocnJMB7U5MY5PlIYFIlJSSgBhCSU9NKViHBEpoKciwBCRKkAsoSIQA0hCVEKhiQlhIgBMQhCITwE1wSAaVzfUC41sT0TaWGLvikKuOQGPxUmAJTxhXu3spWlrdo7nouVTG9zGwPBSeRIdHRuWgbmeyf/KMEED+iitrOnrAtxKW422JuOhWTyWVpJlMU9oEj6Lo0s/KFXObvJ+ZXRlP9oP7KfUY9JNLaZERfp3Q/AM7hQwyJM78pWPda9vqqWQNJ2OX9CVydLdwujMaW2v3n7fJSGYoEDk9OFayLsmiIyqCurV1dgg7sVGdTcze4V0nwKjqlTGvlPCkQiCE5IpAYllBQ1AghKEEJIQAqEmlCmxgClKYlaVoAoCA5OhMc7lAA90KFVrlxhqbXrFx0hSqQawad+6belANZh2sAO555XPEYu8k/9fJD3knT+E/WFzfTp0yA7S2eSQPqTssZTNEhGUvxN6bEW5UevmDabJfEgXA/dcsVjtVmOAgnTHqLiN9IHxJlJ1UmW0qes7urXI/4j0j6FVHE3vLYTaHVscQdNMOki3S4ndcnV6rmjUNDhuRdp+fKtKeWY1rms/mGMa0RFIAj5yO6QYeT6qznnn4YtaI0wpUYV8v9BqZUYXEvedNR9uCP3lJVNWm/RLjItt8pVri8h2LGgtPYNd9zBP0Tf5EHZ0wIj8Q7EcFNY294u/8AvA7KxmLqN5aI3Gqfe/HspD83qU7n1NJtEEn6IblzXD8OodeU12H0NhwkRGmL/JYu0wssGZ213xNLT3uF3wzg+0idx3lZ00mfE3U3q0yQuLc2dSqQ5zhT4lhI9hyAjlDNe18WJPbf9VIputpbcyASbjbqVR4LPG1B67GfS6LH67KydW0wQZ68iFVtMR1qUDuLH9U5pPKKeMDmwQDfeOtgnGnHpMzwBcE/5wtozvZkNCpCuTHmYO/RdoVNUSNKROITSFICJwTUoKQC6UIQkMaEQhC0AWbKBi6xJ0i57LrjMTpCjYUfjMydj0HVVairYEqnR0CN+pXF75iNuRz790VKnSTPNyClaPLHq2O0b/8Aa5JTvk0SFfTDGkyZ4AJ/dZ/MMeatTTAd2MQAb3HXoF2z3NQKZc501AQGtjeT6QTO5VXljHUZ8yHazqcZiSJ/ey3xxWOHqSW74QpO9kSMS99NhcALkAOA9TQdgOgV1lmPABL2awGHVJIqaTsfaeVW0ce4gvGxgaXfDB3uRsuuLoh7Q2nsDqc5p9R0707mI6LCc3N0wSSJVKp57PiOxNzDdB2Grk2S0ca+noPlHSLMcAIk2Ftx7qBWxDwxobqBaDBMglp2jomYnNnNexry92kDS0mSOgnhCVrYpls7MmifXcbUwdTr3IN9pUHG4n/3sHrbuCbEflcN4/RZfE5u4OqEDS3WSQ67p9xeIUrDuNQyBAAizfi6Ak3tO5V6lh3JLv8A1ak9mpsw7g7tMwQe4KbTxFhJ1Xt1VHgssf5tSmIDHNdVEmA0s/8AISeBpv8AJV9TN6oltImmz8+1V/tzTB7XXX/LyR1Ljslqmbuo7SZc+myRs94Dv/z8X2XH+Qa9pIqNJH4g2oR7Tpj6LDYXGljmjQW3Or889XHcrTZF4oYyoCTLSSCDM6osPY9lz5I4nHSlYJsmPyuGn4XTsGn1DuWm4XTLcwcDoIIAEOLpse08bK0OdU64/wBzSB+Ejcdiq7H4DW4EvhkgB8EmJvff6yoSx1p4oot21w5ojbsnUng+ki4NnGxHzVS4mkQ7XqpusCBEQYMjqrXXtEdQY/ZQ0BOqU9QB/EPqfkuLXJ9GpMlwGrgixj9wm1mxc/UbFb45alpfJDQ4IKa16fCBDUjkqISGNlCdCRIBE17rIlRsdV0tK0StgQnu8x8cBdWvBsbHZR6NOWxMEnf9kEku0kbG1rdllmyK6LiiZhmOPSBv/UdFWZrnbA6HkmOhFo2so/iTNfJYGD4uRMQVnMHg3V7gSSf8vyjFjjp15PwNvoi+I/EQNWmAD6ZqGRz8LB7C5+aSj4piXOIbP5hqt0AIsu+I8JTjXsqGNNOkenxNlaCh4MbE+WKrQJc10TI2gkbLXPmSajp2olRM3hPFNPzWv9TmxBBnT9O3yV5UzSnVcXMlkAH0GWnrqBtKnYj+GtF72MpE0S4ajTbJmdpJFovdZ7N/BVeh6myNLiAfwkD9ZXLHJje1Uy9LJb80i3qdIJmdvkVS4jHVK7gHEsgaQYiekqvGfv8AMLHNAImeq64HCmpA1FziZLQbjoP2VzbxolbltleGl7qfrfaDA3+q3/hvwnOn0kH06hDhvsZO+y5eD8sAbqlzRMWsR1BJF7jhei4PMA0S6wEAEH4j36lefJ6t5GvBm818F02AF7oDi1vWZMkHqLeyZi/B1J4aXN1OaS4PZAgAR6htPddPEfiVtWoabfwWBPU7ndQcsz/+WB1MqWI1N3lpmHAXEcrty5pQhGCVkLd2UXiDwJDvMb6iW7ySO891gcyyetQv6DGwkuJG9huOV7thsbTxVA0n6S90wQQ2pe7THBWSzD+H9VoNWoGuEXv6zG0fLlRjlGSdPfwOjG5Vm1J5ZLdBiPLIIAjZ4533lbjD5uTRLfQRPFwBYXvJM9F5nnmWOoPdVpEk6ufVpGxHstL4Vx1V1Aksbr1gNMxHdo2nuiS2T8E/Roa7KbQ54Y4t2c0t3HUT9iuOGrw/TMtI1MdvY9Z2KmNzIuZpJJebECJJHOk2I7hQsdRnVSB9TWmo2Baf/Y0dRefqtMM9V45fgVFj5oET8Q+/0Vk7EBzBvB7Khw7iWA21C30U3DYm+/1dB9o5UXpd+B1aJbGHbZKCmMqGxBEbX3lOK6rUt0ZNClIlahSwDShKhIZxVXj3S4Ae6sqhgKna6XFbJ0rAbUcJtb9PZdqPpY6o4mB1NlFDdyJ7i6rvFuZeXhwABLrx1+S41H1JqJrwjLZpjX4jE87xC9M8H5I2hTGoC955WE8GZT5lbW8wN47r0OtmHltIEOaOOVWbM5TqHC4Jox3jbNhRzVtRt2VKLGmdiWEgj6QrbA5y5gLyQWD1t1zqAA+FpB9Qv32VN4xyB1dnnUgSafrA6j8Q+yiZHmnpa6A5pBF+kQZ6QsMmPXUmykaqhmjmYhuKLxpqU4IedmdIm1xZXeNx9Krhyd3NncgyDtpjfj2WMwlKiRprPL6JLvSCNU8AxxtCiV81GGaaLKb2Mc4GCQdIHHsqhGTmpdL9Btqip8XZI151s/8AIACY6KN4Nw7XVJqHS4bTtq4VscyFU6yGy63QgDouOFdoqtc4wJ2AH1VZJJ2kNeT0jLsX5TTMQd7ge7gL7Ll/qLS6NZs6WtGx7rOYjMSGXNzsZEfMRK7YLG66LpdpIBAjqf7LmUNTpjOeeYrTiJv1BHxDtGy74bF6tTgRqJBJdIYANhvdUz8ayoSHPeDu0iCQR1nhcKGOqF4E8QS7p+hXTmXushMtxUq06ja7i0knVqZLRGwBH9LL0DFZs3EUqbdLyQNzYSYF3C2yxmDY17YeD0ExtFtuFP8ADGIdTq6HFwAN2j8Q+a4pWn6i6LKPxbgg150umLRYyQJ+LkLL5FmTnPgw1xJa49AdyvQ/GuE+J7GtaCJHSfbqvLMFVArl7mlroIImQT1su+VShrRLPR8N5bHBzIcwbm5c073I4PZPfVJrUXk283TbfS4Fm3/JV+W6XUzIJe4ggSIBAtfc+ydVZOIw4aRqNRmqJvef2WS2epAdqIdTrupzYzueQrZguJHz/wA2VTnRcyrr41T33Vv5wfEcieQtc3zvyTF7HWlSkEDvvMz7p+BrAt0k+oT7wuYJIvePsu1LEtBDS0gm0htp6HpsnjnSpEtWdohOSvCZC1ZA6UJqFIEbFu9JVIap2ET3VvmDoaqgPFjHP+eyvI6gV2OwzATcmftPRZHx/WmqGD8NoWxwbZcDexO+6xHjdx/mQTs4j6bLLB8n9It8Gh8PUtOGA568qyyRwLnmr6A0X1WEe5TcixtLD0ddXcAaR1PAhQcyzg4lutwOkGNLIAF4BMbrFRvnjyFmwZnGEoN0gGtNwWjb5ut9lj83o0fNNShTdSbUOpwddgcd40j0g9NlNyloa7RUY4NgEQLwdpncLrXxNNzhSG3xBjhDrdPcJqUY8WPd8mRxHhoF+qlVLZcJBMNngAiy7ZiHtaDUaZDSL+pp6EFX2LxdOi27fQ5wIB3HEn9FqsL4ao4nCtc2Z5gggf8AHhZ5MmmS8FJHlGAxLZBEAi4k79RB3Vlm4a5nnEwXRsIE7X/stHnH8IiwOrUnNIG7DZwPssfmmY+TT8p9z0IM/onji8kk0uQbSR0YC8DV6hwTILeoAJuu9fOqQLKWziZJHQWhHh3IquIAc+aVI7fnPt+Ud1M/iH4UY3D0a9EN/wBr0ua3lu8k8mf1WkdPqaWRq2K2k1jax9LgYkRsQVIqMa5zY9TQZP5r8H2ULJqoxLWhgPp73+11Ytwwpu8txLSTIvaeBdRKStrsai6s0mXYBr3SI2tfsplXEtp1Gx6tIuCD+qzOJxWmGt1Ax6jJuevZanww9r2lxOqPia5up21zI4lYySirkUVnjnxGx2FhgIdyAONyZ6rynDZ4GVdeguINpN/mBuvYfFlbDNbBAa525gOAHSDudr8LJ5bhqb3tLqY0Ce2o8X3XbPLGOGMdJNbkTBeM6RY0PGl82P4QPYjfurXK8Sa2LbVbdlL1EgDdwhoJG9pKuWeGcHix5Zpu891mwbMHV57dOUZr/CrEYCg52BrOqxd9NwuesAKMUseV6Pi/sW6OWaAEOJuD9l2wVTVSbB2t2sqPLM9bWZ5b/TU2LTuCrjKAWsgkC+6r+Jg4VZMSyo1pdzMdFIoMkmXAdog27zb6KI982PAnv/0nGC5rg6LR14/ssV4KLQlBTWiwSrqu0ZCoRrKFIFdmg9Kpz1MRx1n2V1mY9CoywW4n/Buqy/FFok5cJq7HbYGQR7ALEePMOG1Q/YA7dBOy2+TOIeBYe0/dZ7+JOEnCvqzJFRjYAsN5WX8O/fJfRT4KDC5mcQS5wJaBDWjturTAVm6S0NdcRcAwQZEH+qxWSZp5bgDtMg9FvcHiqgpGs3S5uoBwET6uyzzSaf0KJOr44uAeSGCIcJJBjr/XZMfmgYQ+A7TAkbhp4EjZcXaGuAfIYRufTuNu6bWwjIDhcHad/wCoWSVrc0JuIrtrQ5tgWkFrt44A9rlW/hHOjRrU2ku0mBr4HuCshTyp3mHRqIJFjMD2VtjP9gAvNo5kXScdT0oLNx4x8Ysp0nkGHOEXi8WleIY3OauJs67Guna57K0c2tjqnli7Zud7dVsK/hOlQZpaQRo5EyeV6UM8caWKrl+xk03v0U2VZs6rRDWmNI6zEBPr061Wlp1kjnuqfC0X03kt9Hbgqwy/P3U3C4ME7xzwsMmWtooFEp/9Hq4SuKlKWzB0kwD7FWWBzj+brQ9sFsb2UnxTjm4qiHN9NSkCCBt1+ax/hvM/IreY8y023n3ssJYvVhr7L1NbdHrVDDNrWqOAiwm0exTzQbhnFrawJc0kaTc+/SFkMZn7HnU1rD0kX945SDMCXDVpngxA9o4QsK/uf4DUQc4zUkuaS2zt/wCpU7wxhK9XE0mlrm03H4g0kAbSFa5b4Sp1XCu5ussOpwN2uHYLUZqH0ix1MloIGlsQ2O3ZVkn6rqC/UXHJ2xVI4MBtOnqIu59gXXtM7q4yvP3VAamtrTIltvV2HyWdfiCaoqua7UGj0vvHWOO9lwq0m0i+qNLg4gtaJ1NdMzOwHus6jpSrcOyB/Frw42kaeZYYAQQKrRsZO65ZDiRUo6xcEzH9Fq8XjG4jBVWV2ta2pTIAuTIFvnIXn3gR8YctP4XEd910eo8uDflOhNUzT1GQNY4TqDg+HbEGJm1u3Vc3s3tII4/dJhqExcjSSYtJ4K526WxSL1pBCCm0fhunHZdUfijFjZ7IRCECI+PZLCs4xskRvcLUVRZZbEN0vP1TyfAtHfA1P9zTquDO1iFH/iBRBwZafxVmSRtG6C71T0P17qT4pw3nYCoQ24aHg8ywh36KMVLJfkp8HjGYYA0nkccFWeTeIPLY5htIseO4Kt3FtWNQs6OYPc+yrcw8LRDmEXkR36KHJJ6ZCN7kePp18M1tT1EyBvDTwZg/Rd6WD0sdGktm37GQV5pgxWomAHen39PsrWpisU6mdLgWxcSAQI3IUxww6kVqNdX8T06A1gtc6I0m5HWyyv8AqdbGVHai4iTBgw0fRZJz3Ofv6id/7r07wplTqNFtR4Hqbe82nf8AstZuGFVBe59iVt7mk8FZYzDsJdEvBBO3cHblNz7MwNIB03ieewXSlWaDJgh1vQfT2McKpzuDSeNjqseZBnYrmxr3FMqarHVA5u5H4phwvuuNTwgXGdbSSASAZM+4VhkwOgl+nUIEkf5JUj+YNtIi5u209ihuTdIZSYrJCyg86yDEH02I7ELLYnJ/9trxb257r2PAYBlSjUbViDTMHidx91kcwy0MDmhg0xuQdITxy2aT7CrM9gcMQxpc0n8ruhja260eEoaqYN37S6LNPfn5qBlYY12gkta758fZW+Uu0uLBMdzE9iQLJXtbQtJoclq6XN2DSNJuQ2OR1UzOMOGTTLnOmPK1kaesAm8KsqFtF7XNIEkenf3gnZWea1y8anaXBwLW7GIgiDuD3C0jK2n0DWxBpENp0nFrqYJNi5xAcL8k/RT6dKS2Y0buLQL83uq6i2T8BYKgI1T6bbnc37qZhgWkDzD5dt+YEbHcLKX0CQ3P8yNOgWy2Ax12xI4F+plZ3wjQ00gXfiM/4Vz8bYxzi2i2PU8A6djN1c4DC6abac7Dfut0lGGn8g+Tu941QBNlzZLntiZG/Xkf0T9iBv3/ALqZQoiTce0fvyoq3RN0Txt8lzCeNkgW62iZiykQhMQjgs/mtD1FaEKszahbUOFd2qKKNo4Iv1V1ldQaHMMQRHyNiqnVct6bfspGWvLXX5/RcjtO/BaMPVwTqT6mHLRroutPLDdpEdQpzS3SQ0OYS7YkfLrySFeePcnJazGUZcaY01QBfy92u9wZWZoVgYIgseN/xA8R0V5Ip+4FsWNNwJJPpc0kOEaSW8HvZccVg2GkQDqGl3qAAgG+k9SElPFEkuklzQGy4SSOWzyPkjMtPluqNhxj8Oxby0g/CQoxr3IbMjlmGb/NBsWB68d+u4+q9MxuIFBoAaQHNjaNxciP36LyvKnRiBpdpkwD78fsvTMXizVoGk8lzmwfTuYt6j7dEs39UFwdK2IOgGk4bCZ5j7KjpZsXiatmvcZPIIMTCkYl48rSyzgBPXuQqOpmwc4tLdMGB+W2ycFaYM0ZpwBpu021TaQd+1lNFRmhrWOOrczMd1nMNinF24LLek7SrFmYh+xDSR8IHT/pZcFmgw+OguYBDSIg7jlQH15YGl5AaS1xF3m9pBsuTKkAGwtfklKzSKxEamvAcDFyRuI6px7/AFEzP4/BA1GkVIh25B0x1IWiD2VWdHAWg2J/UDss1j8a0V38Q4wOysW1/T5g4iW29Q4Wk40xNlq9zpa1zS48WBi21jK0La+qmGFsaBsbfSRv25WZyes2pV1g2HvLegHW/wCivMfmTg/YknTvcgiR6uiyfyW3A+hznuDSQBpncGHDqQOnVMzTMRToyHNOoD1RcfL8J9lFdWq659LQ7Ym0dSB3XHGNA9Toc37z7K01qF0QG4Z1TF0276WGo4nqbMHutQTDeFEyOhAc9w9dQ6j1iIaPkFLc2VWq2Ifg6EmYk9OO3zUui6Tf22j7cKFRcZiZJP22VjRpXJTiQzoSkhBSStiRISolCQgBTa9PUCE/SlatCjIY2iQ6EnnxEb8cwrjOMCT6gqzTET/dYT2ZRcZPiy4aS7cRB2I6EFYzxJ4Wdh3uq4dpdQcZext3Uyd9I5b2V5ha5aQfueey0VPGagNjtqHMc2UxbQzyqi0ObqpuNj6hPqjuDcKdRwgIOlxDSLt6rY5j4Yw9Ul7mQfzM9LvqN1UnwPBJZiagHRwBUSkl5QWeVZtQ0VnAAgTIW2yTO2mk0buiBHJ6d0zxX/D97Wea2oahAuCI/RU3gfMW0a5DwJNpI2VzrJG1uHBpMwyisaTqt9R2aOg/fssnWxTnQ/SOjmxyN5XqP838TLREtPQrE+JModSca1P1Mfd7RwUscnWl19Dfk5Za8OtGm3Ks8HgWObpc7S42ad+eVmGVnPb6ZI+4HRWGHzXS0C8jZRKHdjsvmtqMf5brgWDrwR2VhmdF/wDKmo0CaZkPBh3sRyqzDZmNLXuIdFiN1T5/4hAGmkSZ4lPHCU5prjsbaSKCvjfOqF7rHcjr1+a0uUYtrmNYQXNgjuD0VHQ8N1KzNdMevct2t/VLl9athn+um63ayvJJZG6ZK2PRssyoUWl4Mk7xFo2PyXR+P1OAebmYc78Qjaxse6yNDxc0bPc0HdrhP05Hslf4hbV9LGvqu4a1pAn9ko4nyws0lN2lpa54iLXEx0tsiiRUILbtG09Byfn+igZN4Wr1zrxP+1TG1Nvxn3I2C0jqbWEMYIAUaoJ0nf7BY/CyLrsHEXI+n9VFNYyBMSfnHyUxriZZtJgTxtueEXsBJwNGXT13+XRTnbJuHoBg/wAueShzl0R8mTGygpESmIJSpEIA6IQgqyhtRtlR5hg+RtuFegrlVpA77JNWBmBeAPiA24ndSMNjC3rffi6643Blu316+6hGkRMWXO1WzKRoMPiA7SLRz1lL1AOx2i6omVXA73F7cqzwuPabkQTyFSaAkvAIgj0ncLzvxb4Jh3mUgRzZei+X6dQMoqUnG0B1r9kV2tgPKcH4lq0YbUaTFpV3hfEVNwmRB3HZafH+GqVRt2wVn6v8PwZ0lTKSe0419oDPZrg6QcXUXae02Vc7Elo21DstYz+Hxm5UzCeBGNMOE/VZvJHhJsDDUMa53paILrbSfsrnI/AlWqTLQ3/6dGo+3RbOh4PZTILWgcgwrMUXTMwk8kn7Yqh15K/wnlDKUMcCXTE/1VxmeBaw7C654fE6SSYMG0Dldq+O1j1NB7wohhV3JWNy8FR/pdJwJfTafkJUjBmnRkNYGxtYRH9lzxOI6HboohrucdU/9dVq8UEtxE3EY0uNtuotK4VOokjef2Tabd777Rdd6YuAOLQeZ3UunwMZSpOe4uiYG/G1lc5dQ9IJEHlcsBhnAf8AyplR/Cag29yJMdUeuJKE0rpIHJCmp0pDFhKm6kqBHQlASEJFoUKUBKmoAbUpSLqnx+WkXbB69VdykcFElYcGVDeDx2/dKx4tE91eYrLw64sfsq3FZeR269Fi7XJSY2niC2envupeHzXeW7jrEqrDHc7JXOAA334CakMvKeOY4flcPn9V0puBu14/os843JE/qmzPMd+qvWuxGnD53In7R1SVnkHcH52+qznmOmJNh7JWVCYGq3ulqiBeuqj87Z+31UavmLRN/nuqh4gwTYoDN7mVOqKGTnZo1t2jVt2HyXKpjXOXCnSbHKVr7wCOd+QNoKTlYUMFOTBJHcKUYFog/Y2S0GOqdYGx5+YVlSyoAgu44H7rJu35AjYbDF/wiOZ3H2Vi3BAQTx0XdjwBAsExz1rHH/kQ2PNRMJTULVUSOlNQhFjBCEIECEIRQHZNTpTVoUIllKAlhIBpCQlOJSFFgAQWSkQCk1YESvljXdW+39FEdlDhNw5XCCFm8fgdmcqYJzfwmFwfTOm4n2+0j2WqJTS0cgH5LPTJcBZmmNdBkz+sJhkXH05K0hwzfyhOGHZ+UfRKpeBmX8p5uD2iP8hdqeBe7Zjp/wA+q0npGwH0S+YlpmwspKWSVJl0D5x+inYfJmN+L1HfspTnFNlNYb+TFY/VGwj2SSklEraMVHgncEJJSJ2AqJSIU2IchJKWUACEIQgBCEKgOpQEiFoUKEMSIUgKUiEJgIUgQhIB/CVCEAczuEpSoSfASBIEqE0A3hM5QhJiFSIQgYrN0hQhIBEIQkIEIQkIEoQhACoQhNACEIVAf/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10" name="AutoShape 14" descr="data:image/jpeg;base64,/9j/4AAQSkZJRgABAQAAAQABAAD/2wCEAAkGBhQSEBQSExQVFRUWFhYYGBYWFxkYFBgYGBUVFBUXGhgXGyYeFxkjGRQVHy8gIycpLCwsFR4xNTAqNSYrLCkBCQoKDgwOGg8PGiwfHCUpKSkpLCwsKSksKSkpLCwsLCwpLCwsLCwsLCkpKSwsKSksKSksKSwsKSkpLCwpLCksLP/AABEIAOEA4QMBIgACEQEDEQH/xAAbAAABBQEBAAAAAAAAAAAAAAAAAQIEBQYDB//EADkQAAEDAgUCBAQEBQQDAQAAAAEAAhEDIQQFEjFBUWEGEyJxMoGRoUJSscEHFNHh8BUjgvEzQ2KS/8QAGQEAAwEBAQAAAAAAAAAAAAAAAAECAwQF/8QAKxEAAgIBBAEEAQIHAAAAAAAAAAECEQMSITFBURMiMmGBkbEEIzNCUqHw/9oADAMBAAIRAxEAPwDSIQhdKExEkJUAIEIUJSUiQCFInJrkAKglNlGpOgHApVyNYBczjAmogSpSqH/ODuhuNToCZCFGGLT24gJaQOiUJocnJMB7U5MY5PlIYFIlJSSgBhCSU9NKViHBEpoKciwBCRKkAsoSIQA0hCVEKhiQlhIgBMQhCITwE1wSAaVzfUC41sT0TaWGLvikKuOQGPxUmAJTxhXu3spWlrdo7nouVTG9zGwPBSeRIdHRuWgbmeyf/KMEED+iitrOnrAtxKW422JuOhWTyWVpJlMU9oEj6Lo0s/KFXObvJ+ZXRlP9oP7KfUY9JNLaZERfp3Q/AM7hQwyJM78pWPda9vqqWQNJ2OX9CVydLdwujMaW2v3n7fJSGYoEDk9OFayLsmiIyqCurV1dgg7sVGdTcze4V0nwKjqlTGvlPCkQiCE5IpAYllBQ1AghKEEJIQAqEmlCmxgClKYlaVoAoCA5OhMc7lAA90KFVrlxhqbXrFx0hSqQawad+6belANZh2sAO555XPEYu8k/9fJD3knT+E/WFzfTp0yA7S2eSQPqTssZTNEhGUvxN6bEW5UevmDabJfEgXA/dcsVjtVmOAgnTHqLiN9IHxJlJ1UmW0qes7urXI/4j0j6FVHE3vLYTaHVscQdNMOki3S4ndcnV6rmjUNDhuRdp+fKtKeWY1rms/mGMa0RFIAj5yO6QYeT6qznnn4YtaI0wpUYV8v9BqZUYXEvedNR9uCP3lJVNWm/RLjItt8pVri8h2LGgtPYNd9zBP0Tf5EHZ0wIj8Q7EcFNY294u/8AvA7KxmLqN5aI3Gqfe/HspD83qU7n1NJtEEn6IblzXD8OodeU12H0NhwkRGmL/JYu0wssGZ213xNLT3uF3wzg+0idx3lZ00mfE3U3q0yQuLc2dSqQ5zhT4lhI9hyAjlDNe18WJPbf9VIputpbcyASbjbqVR4LPG1B67GfS6LH67KydW0wQZ68iFVtMR1qUDuLH9U5pPKKeMDmwQDfeOtgnGnHpMzwBcE/5wtozvZkNCpCuTHmYO/RdoVNUSNKROITSFICJwTUoKQC6UIQkMaEQhC0AWbKBi6xJ0i57LrjMTpCjYUfjMydj0HVVairYEqnR0CN+pXF75iNuRz790VKnSTPNyClaPLHq2O0b/8Aa5JTvk0SFfTDGkyZ4AJ/dZ/MMeatTTAd2MQAb3HXoF2z3NQKZc501AQGtjeT6QTO5VXljHUZ8yHazqcZiSJ/ey3xxWOHqSW74QpO9kSMS99NhcALkAOA9TQdgOgV1lmPABL2awGHVJIqaTsfaeVW0ce4gvGxgaXfDB3uRsuuLoh7Q2nsDqc5p9R0707mI6LCc3N0wSSJVKp57PiOxNzDdB2Grk2S0ca+noPlHSLMcAIk2Ftx7qBWxDwxobqBaDBMglp2jomYnNnNexry92kDS0mSOgnhCVrYpls7MmifXcbUwdTr3IN9pUHG4n/3sHrbuCbEflcN4/RZfE5u4OqEDS3WSQ67p9xeIUrDuNQyBAAizfi6Ak3tO5V6lh3JLv8A1ak9mpsw7g7tMwQe4KbTxFhJ1Xt1VHgssf5tSmIDHNdVEmA0s/8AISeBpv8AJV9TN6oltImmz8+1V/tzTB7XXX/LyR1Ljslqmbuo7SZc+myRs94Dv/z8X2XH+Qa9pIqNJH4g2oR7Tpj6LDYXGljmjQW3Or889XHcrTZF4oYyoCTLSSCDM6osPY9lz5I4nHSlYJsmPyuGn4XTsGn1DuWm4XTLcwcDoIIAEOLpse08bK0OdU64/wBzSB+Ejcdiq7H4DW4EvhkgB8EmJvff6yoSx1p4oot21w5ojbsnUng+ki4NnGxHzVS4mkQ7XqpusCBEQYMjqrXXtEdQY/ZQ0BOqU9QB/EPqfkuLXJ9GpMlwGrgixj9wm1mxc/UbFb45alpfJDQ4IKa16fCBDUjkqISGNlCdCRIBE17rIlRsdV0tK0StgQnu8x8cBdWvBsbHZR6NOWxMEnf9kEku0kbG1rdllmyK6LiiZhmOPSBv/UdFWZrnbA6HkmOhFo2so/iTNfJYGD4uRMQVnMHg3V7gSSf8vyjFjjp15PwNvoi+I/EQNWmAD6ZqGRz8LB7C5+aSj4piXOIbP5hqt0AIsu+I8JTjXsqGNNOkenxNlaCh4MbE+WKrQJc10TI2gkbLXPmSajp2olRM3hPFNPzWv9TmxBBnT9O3yV5UzSnVcXMlkAH0GWnrqBtKnYj+GtF72MpE0S4ajTbJmdpJFovdZ7N/BVeh6myNLiAfwkD9ZXLHJje1Uy9LJb80i3qdIJmdvkVS4jHVK7gHEsgaQYiekqvGfv8AMLHNAImeq64HCmpA1FziZLQbjoP2VzbxolbltleGl7qfrfaDA3+q3/hvwnOn0kH06hDhvsZO+y5eD8sAbqlzRMWsR1BJF7jhei4PMA0S6wEAEH4j36lefJ6t5GvBm818F02AF7oDi1vWZMkHqLeyZi/B1J4aXN1OaS4PZAgAR6htPddPEfiVtWoabfwWBPU7ndQcsz/+WB1MqWI1N3lpmHAXEcrty5pQhGCVkLd2UXiDwJDvMb6iW7ySO891gcyyetQv6DGwkuJG9huOV7thsbTxVA0n6S90wQQ2pe7THBWSzD+H9VoNWoGuEXv6zG0fLlRjlGSdPfwOjG5Vm1J5ZLdBiPLIIAjZ4533lbjD5uTRLfQRPFwBYXvJM9F5nnmWOoPdVpEk6ufVpGxHstL4Vx1V1Aksbr1gNMxHdo2nuiS2T8E/Roa7KbQ54Y4t2c0t3HUT9iuOGrw/TMtI1MdvY9Z2KmNzIuZpJJebECJJHOk2I7hQsdRnVSB9TWmo2Baf/Y0dRefqtMM9V45fgVFj5oET8Q+/0Vk7EBzBvB7Khw7iWA21C30U3DYm+/1dB9o5UXpd+B1aJbGHbZKCmMqGxBEbX3lOK6rUt0ZNClIlahSwDShKhIZxVXj3S4Ae6sqhgKna6XFbJ0rAbUcJtb9PZdqPpY6o4mB1NlFDdyJ7i6rvFuZeXhwABLrx1+S41H1JqJrwjLZpjX4jE87xC9M8H5I2hTGoC955WE8GZT5lbW8wN47r0OtmHltIEOaOOVWbM5TqHC4Jox3jbNhRzVtRt2VKLGmdiWEgj6QrbA5y5gLyQWD1t1zqAA+FpB9Qv32VN4xyB1dnnUgSafrA6j8Q+yiZHmnpa6A5pBF+kQZ6QsMmPXUmykaqhmjmYhuKLxpqU4IedmdIm1xZXeNx9Krhyd3NncgyDtpjfj2WMwlKiRprPL6JLvSCNU8AxxtCiV81GGaaLKb2Mc4GCQdIHHsqhGTmpdL9Btqip8XZI151s/8AIACY6KN4Nw7XVJqHS4bTtq4VscyFU6yGy63QgDouOFdoqtc4wJ2AH1VZJJ2kNeT0jLsX5TTMQd7ge7gL7Ll/qLS6NZs6WtGx7rOYjMSGXNzsZEfMRK7YLG66LpdpIBAjqf7LmUNTpjOeeYrTiJv1BHxDtGy74bF6tTgRqJBJdIYANhvdUz8ayoSHPeDu0iCQR1nhcKGOqF4E8QS7p+hXTmXushMtxUq06ja7i0knVqZLRGwBH9LL0DFZs3EUqbdLyQNzYSYF3C2yxmDY17YeD0ExtFtuFP8ADGIdTq6HFwAN2j8Q+a4pWn6i6LKPxbgg150umLRYyQJ+LkLL5FmTnPgw1xJa49AdyvQ/GuE+J7GtaCJHSfbqvLMFVArl7mlroIImQT1su+VShrRLPR8N5bHBzIcwbm5c073I4PZPfVJrUXk283TbfS4Fm3/JV+W6XUzIJe4ggSIBAtfc+ydVZOIw4aRqNRmqJvef2WS2epAdqIdTrupzYzueQrZguJHz/wA2VTnRcyrr41T33Vv5wfEcieQtc3zvyTF7HWlSkEDvvMz7p+BrAt0k+oT7wuYJIvePsu1LEtBDS0gm0htp6HpsnjnSpEtWdohOSvCZC1ZA6UJqFIEbFu9JVIap2ET3VvmDoaqgPFjHP+eyvI6gV2OwzATcmftPRZHx/WmqGD8NoWxwbZcDexO+6xHjdx/mQTs4j6bLLB8n9It8Gh8PUtOGA568qyyRwLnmr6A0X1WEe5TcixtLD0ddXcAaR1PAhQcyzg4lutwOkGNLIAF4BMbrFRvnjyFmwZnGEoN0gGtNwWjb5ut9lj83o0fNNShTdSbUOpwddgcd40j0g9NlNyloa7RUY4NgEQLwdpncLrXxNNzhSG3xBjhDrdPcJqUY8WPd8mRxHhoF+qlVLZcJBMNngAiy7ZiHtaDUaZDSL+pp6EFX2LxdOi27fQ5wIB3HEn9FqsL4ao4nCtc2Z5gggf8AHhZ5MmmS8FJHlGAxLZBEAi4k79RB3Vlm4a5nnEwXRsIE7X/stHnH8IiwOrUnNIG7DZwPssfmmY+TT8p9z0IM/onji8kk0uQbSR0YC8DV6hwTILeoAJuu9fOqQLKWziZJHQWhHh3IquIAc+aVI7fnPt+Ud1M/iH4UY3D0a9EN/wBr0ua3lu8k8mf1WkdPqaWRq2K2k1jax9LgYkRsQVIqMa5zY9TQZP5r8H2ULJqoxLWhgPp73+11Ytwwpu8txLSTIvaeBdRKStrsai6s0mXYBr3SI2tfsplXEtp1Gx6tIuCD+qzOJxWmGt1Ax6jJuevZanww9r2lxOqPia5up21zI4lYySirkUVnjnxGx2FhgIdyAONyZ6rynDZ4GVdeguINpN/mBuvYfFlbDNbBAa525gOAHSDudr8LJ5bhqb3tLqY0Ce2o8X3XbPLGOGMdJNbkTBeM6RY0PGl82P4QPYjfurXK8Sa2LbVbdlL1EgDdwhoJG9pKuWeGcHix5Zpu891mwbMHV57dOUZr/CrEYCg52BrOqxd9NwuesAKMUseV6Pi/sW6OWaAEOJuD9l2wVTVSbB2t2sqPLM9bWZ5b/TU2LTuCrjKAWsgkC+6r+Jg4VZMSyo1pdzMdFIoMkmXAdog27zb6KI982PAnv/0nGC5rg6LR14/ssV4KLQlBTWiwSrqu0ZCoRrKFIFdmg9Kpz1MRx1n2V1mY9CoywW4n/Buqy/FFok5cJq7HbYGQR7ALEePMOG1Q/YA7dBOy2+TOIeBYe0/dZ7+JOEnCvqzJFRjYAsN5WX8O/fJfRT4KDC5mcQS5wJaBDWjturTAVm6S0NdcRcAwQZEH+qxWSZp5bgDtMg9FvcHiqgpGs3S5uoBwET6uyzzSaf0KJOr44uAeSGCIcJJBjr/XZMfmgYQ+A7TAkbhp4EjZcXaGuAfIYRufTuNu6bWwjIDhcHad/wCoWSVrc0JuIrtrQ5tgWkFrt44A9rlW/hHOjRrU2ku0mBr4HuCshTyp3mHRqIJFjMD2VtjP9gAvNo5kXScdT0oLNx4x8Ysp0nkGHOEXi8WleIY3OauJs67Guna57K0c2tjqnli7Zud7dVsK/hOlQZpaQRo5EyeV6UM8caWKrl+xk03v0U2VZs6rRDWmNI6zEBPr061Wlp1kjnuqfC0X03kt9Hbgqwy/P3U3C4ME7xzwsMmWtooFEp/9Hq4SuKlKWzB0kwD7FWWBzj+brQ9sFsb2UnxTjm4qiHN9NSkCCBt1+ax/hvM/IreY8y023n3ssJYvVhr7L1NbdHrVDDNrWqOAiwm0exTzQbhnFrawJc0kaTc+/SFkMZn7HnU1rD0kX945SDMCXDVpngxA9o4QsK/uf4DUQc4zUkuaS2zt/wCpU7wxhK9XE0mlrm03H4g0kAbSFa5b4Sp1XCu5ussOpwN2uHYLUZqH0ix1MloIGlsQ2O3ZVkn6rqC/UXHJ2xVI4MBtOnqIu59gXXtM7q4yvP3VAamtrTIltvV2HyWdfiCaoqua7UGj0vvHWOO9lwq0m0i+qNLg4gtaJ1NdMzOwHus6jpSrcOyB/Frw42kaeZYYAQQKrRsZO65ZDiRUo6xcEzH9Fq8XjG4jBVWV2ta2pTIAuTIFvnIXn3gR8YctP4XEd910eo8uDflOhNUzT1GQNY4TqDg+HbEGJm1u3Vc3s3tII4/dJhqExcjSSYtJ4K526WxSL1pBCCm0fhunHZdUfijFjZ7IRCECI+PZLCs4xskRvcLUVRZZbEN0vP1TyfAtHfA1P9zTquDO1iFH/iBRBwZafxVmSRtG6C71T0P17qT4pw3nYCoQ24aHg8ywh36KMVLJfkp8HjGYYA0nkccFWeTeIPLY5htIseO4Kt3FtWNQs6OYPc+yrcw8LRDmEXkR36KHJJ6ZCN7kePp18M1tT1EyBvDTwZg/Rd6WD0sdGktm37GQV5pgxWomAHen39PsrWpisU6mdLgWxcSAQI3IUxww6kVqNdX8T06A1gtc6I0m5HWyyv8AqdbGVHai4iTBgw0fRZJz3Ofv6id/7r07wplTqNFtR4Hqbe82nf8AstZuGFVBe59iVt7mk8FZYzDsJdEvBBO3cHblNz7MwNIB03ieewXSlWaDJgh1vQfT2McKpzuDSeNjqseZBnYrmxr3FMqarHVA5u5H4phwvuuNTwgXGdbSSASAZM+4VhkwOgl+nUIEkf5JUj+YNtIi5u209ihuTdIZSYrJCyg86yDEH02I7ELLYnJ/9trxb257r2PAYBlSjUbViDTMHidx91kcwy0MDmhg0xuQdITxy2aT7CrM9gcMQxpc0n8ruhja260eEoaqYN37S6LNPfn5qBlYY12gkta758fZW+Uu0uLBMdzE9iQLJXtbQtJoclq6XN2DSNJuQ2OR1UzOMOGTTLnOmPK1kaesAm8KsqFtF7XNIEkenf3gnZWea1y8anaXBwLW7GIgiDuD3C0jK2n0DWxBpENp0nFrqYJNi5xAcL8k/RT6dKS2Y0buLQL83uq6i2T8BYKgI1T6bbnc37qZhgWkDzD5dt+YEbHcLKX0CQ3P8yNOgWy2Ax12xI4F+plZ3wjQ00gXfiM/4Vz8bYxzi2i2PU8A6djN1c4DC6abac7Dfut0lGGn8g+Tu941QBNlzZLntiZG/Xkf0T9iBv3/ALqZQoiTce0fvyoq3RN0Txt8lzCeNkgW62iZiykQhMQjgs/mtD1FaEKszahbUOFd2qKKNo4Iv1V1ldQaHMMQRHyNiqnVct6bfspGWvLXX5/RcjtO/BaMPVwTqT6mHLRroutPLDdpEdQpzS3SQ0OYS7YkfLrySFeePcnJazGUZcaY01QBfy92u9wZWZoVgYIgseN/xA8R0V5Ip+4FsWNNwJJPpc0kOEaSW8HvZccVg2GkQDqGl3qAAgG+k9SElPFEkuklzQGy4SSOWzyPkjMtPluqNhxj8Oxby0g/CQoxr3IbMjlmGb/NBsWB68d+u4+q9MxuIFBoAaQHNjaNxciP36LyvKnRiBpdpkwD78fsvTMXizVoGk8lzmwfTuYt6j7dEs39UFwdK2IOgGk4bCZ5j7KjpZsXiatmvcZPIIMTCkYl48rSyzgBPXuQqOpmwc4tLdMGB+W2ycFaYM0ZpwBpu021TaQd+1lNFRmhrWOOrczMd1nMNinF24LLek7SrFmYh+xDSR8IHT/pZcFmgw+OguYBDSIg7jlQH15YGl5AaS1xF3m9pBsuTKkAGwtfklKzSKxEamvAcDFyRuI6px7/AFEzP4/BA1GkVIh25B0x1IWiD2VWdHAWg2J/UDss1j8a0V38Q4wOysW1/T5g4iW29Q4Wk40xNlq9zpa1zS48WBi21jK0La+qmGFsaBsbfSRv25WZyes2pV1g2HvLegHW/wCivMfmTg/YknTvcgiR6uiyfyW3A+hznuDSQBpncGHDqQOnVMzTMRToyHNOoD1RcfL8J9lFdWq659LQ7Ym0dSB3XHGNA9Toc37z7K01qF0QG4Z1TF0276WGo4nqbMHutQTDeFEyOhAc9w9dQ6j1iIaPkFLc2VWq2Ifg6EmYk9OO3zUui6Tf22j7cKFRcZiZJP22VjRpXJTiQzoSkhBSStiRISolCQgBTa9PUCE/SlatCjIY2iQ6EnnxEb8cwrjOMCT6gqzTET/dYT2ZRcZPiy4aS7cRB2I6EFYzxJ4Wdh3uq4dpdQcZext3Uyd9I5b2V5ha5aQfueey0VPGagNjtqHMc2UxbQzyqi0ObqpuNj6hPqjuDcKdRwgIOlxDSLt6rY5j4Yw9Ul7mQfzM9LvqN1UnwPBJZiagHRwBUSkl5QWeVZtQ0VnAAgTIW2yTO2mk0buiBHJ6d0zxX/D97Wea2oahAuCI/RU3gfMW0a5DwJNpI2VzrJG1uHBpMwyisaTqt9R2aOg/fssnWxTnQ/SOjmxyN5XqP838TLREtPQrE+JModSca1P1Mfd7RwUscnWl19Dfk5Za8OtGm3Ks8HgWObpc7S42ad+eVmGVnPb6ZI+4HRWGHzXS0C8jZRKHdjsvmtqMf5brgWDrwR2VhmdF/wDKmo0CaZkPBh3sRyqzDZmNLXuIdFiN1T5/4hAGmkSZ4lPHCU5prjsbaSKCvjfOqF7rHcjr1+a0uUYtrmNYQXNgjuD0VHQ8N1KzNdMevct2t/VLl9athn+um63ayvJJZG6ZK2PRssyoUWl4Mk7xFo2PyXR+P1OAebmYc78Qjaxse6yNDxc0bPc0HdrhP05Hslf4hbV9LGvqu4a1pAn9ko4nyws0lN2lpa54iLXEx0tsiiRUILbtG09Byfn+igZN4Wr1zrxP+1TG1Nvxn3I2C0jqbWEMYIAUaoJ0nf7BY/CyLrsHEXI+n9VFNYyBMSfnHyUxriZZtJgTxtueEXsBJwNGXT13+XRTnbJuHoBg/wAueShzl0R8mTGygpESmIJSpEIA6IQgqyhtRtlR5hg+RtuFegrlVpA77JNWBmBeAPiA24ndSMNjC3rffi6643Blu316+6hGkRMWXO1WzKRoMPiA7SLRz1lL1AOx2i6omVXA73F7cqzwuPabkQTyFSaAkvAIgj0ncLzvxb4Jh3mUgRzZei+X6dQMoqUnG0B1r9kV2tgPKcH4lq0YbUaTFpV3hfEVNwmRB3HZafH+GqVRt2wVn6v8PwZ0lTKSe0419oDPZrg6QcXUXae02Vc7Elo21DstYz+Hxm5UzCeBGNMOE/VZvJHhJsDDUMa53paILrbSfsrnI/AlWqTLQ3/6dGo+3RbOh4PZTILWgcgwrMUXTMwk8kn7Yqh15K/wnlDKUMcCXTE/1VxmeBaw7C654fE6SSYMG0Dldq+O1j1NB7wohhV3JWNy8FR/pdJwJfTafkJUjBmnRkNYGxtYRH9lzxOI6HboohrucdU/9dVq8UEtxE3EY0uNtuotK4VOokjef2Tabd777Rdd6YuAOLQeZ3UunwMZSpOe4uiYG/G1lc5dQ9IJEHlcsBhnAf8AyplR/Cag29yJMdUeuJKE0rpIHJCmp0pDFhKm6kqBHQlASEJFoUKUBKmoAbUpSLqnx+WkXbB69VdykcFElYcGVDeDx2/dKx4tE91eYrLw64sfsq3FZeR269Fi7XJSY2niC2envupeHzXeW7jrEqrDHc7JXOAA334CakMvKeOY4flcPn9V0puBu14/os843JE/qmzPMd+qvWuxGnD53In7R1SVnkHcH52+qznmOmJNh7JWVCYGq3ulqiBeuqj87Z+31UavmLRN/nuqh4gwTYoDN7mVOqKGTnZo1t2jVt2HyXKpjXOXCnSbHKVr7wCOd+QNoKTlYUMFOTBJHcKUYFog/Y2S0GOqdYGx5+YVlSyoAgu44H7rJu35AjYbDF/wiOZ3H2Vi3BAQTx0XdjwBAsExz1rHH/kQ2PNRMJTULVUSOlNQhFjBCEIECEIRQHZNTpTVoUIllKAlhIBpCQlOJSFFgAQWSkQCk1YESvljXdW+39FEdlDhNw5XCCFm8fgdmcqYJzfwmFwfTOm4n2+0j2WqJTS0cgH5LPTJcBZmmNdBkz+sJhkXH05K0hwzfyhOGHZ+UfRKpeBmX8p5uD2iP8hdqeBe7Zjp/wA+q0npGwH0S+YlpmwspKWSVJl0D5x+inYfJmN+L1HfspTnFNlNYb+TFY/VGwj2SSklEraMVHgncEJJSJ2AqJSIU2IchJKWUACEIQgBCEKgOpQEiFoUKEMSIUgKUiEJgIUgQhIB/CVCEAczuEpSoSfASBIEqE0A3hM5QhJiFSIQgYrN0hQhIBEIQkIEIQkIEoQhACoQhNACEIVAf/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12" name="Picture 16" descr="http://t2.gstatic.com/images?q=tbn:ANd9GcQzVXOmxejK1y9dQQmnhHB5wZ25KYkBnKlSh27td-870o-Ta7R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5445224"/>
            <a:ext cx="1442095" cy="1080120"/>
          </a:xfrm>
          <a:prstGeom prst="rect">
            <a:avLst/>
          </a:prstGeom>
          <a:noFill/>
        </p:spPr>
      </p:pic>
      <p:sp>
        <p:nvSpPr>
          <p:cNvPr id="23" name="22 Rectángulo"/>
          <p:cNvSpPr/>
          <p:nvPr/>
        </p:nvSpPr>
        <p:spPr>
          <a:xfrm>
            <a:off x="1907704" y="332656"/>
            <a:ext cx="43620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000" dirty="0" smtClean="0">
                <a:ln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howcard Gothic" pitchFamily="82" charset="0"/>
              </a:rPr>
              <a:t>HORMONAS</a:t>
            </a:r>
            <a:endParaRPr lang="es-ES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t2.gstatic.com/images?q=tbn:ANd9GcT6gj4f9CM6UGYwu2bwz6rVmScy5nEKOH9b2d-hCeGc2AiQKy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052735"/>
            <a:ext cx="2009775" cy="1656185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187624" y="177281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</a:rPr>
              <a:t>T3</a:t>
            </a:r>
            <a:endParaRPr lang="es-E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1907704" y="1772816"/>
            <a:ext cx="338437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4" descr="http://www.laromanabayahibenews.com/wp-content/uploads/2011/08/amamantamien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869160"/>
            <a:ext cx="2880320" cy="1771675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395536" y="5517232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</a:rPr>
              <a:t>SOMATOTROPINA CORIÓNICA HUMANA</a:t>
            </a:r>
            <a:endParaRPr lang="es-E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3707904" y="5589240"/>
            <a:ext cx="136815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755576" y="350100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</a:rPr>
              <a:t>RELAXINA</a:t>
            </a:r>
            <a:endParaRPr lang="es-E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9698" name="Picture 2" descr="http://t1.gstatic.com/images?q=tbn:ANd9GcQmhwSKmawouPb6_H3og1f4NH_EoDnu_AHrrXmrPTR4b0K_vtsyO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852936"/>
            <a:ext cx="2619375" cy="1800200"/>
          </a:xfrm>
          <a:prstGeom prst="rect">
            <a:avLst/>
          </a:prstGeom>
          <a:noFill/>
        </p:spPr>
      </p:pic>
      <p:sp>
        <p:nvSpPr>
          <p:cNvPr id="13" name="12 Flecha derecha"/>
          <p:cNvSpPr/>
          <p:nvPr/>
        </p:nvSpPr>
        <p:spPr>
          <a:xfrm>
            <a:off x="2771800" y="3501008"/>
            <a:ext cx="23042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1763688" y="0"/>
            <a:ext cx="43620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000" dirty="0" smtClean="0">
                <a:ln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howcard Gothic" pitchFamily="82" charset="0"/>
              </a:rPr>
              <a:t>HORMONAS</a:t>
            </a:r>
            <a:endParaRPr lang="es-ES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3284984"/>
            <a:ext cx="5545138" cy="2447925"/>
          </a:xfrm>
        </p:spPr>
        <p:txBody>
          <a:bodyPr/>
          <a:lstStyle/>
          <a:p>
            <a:pPr marL="609600" indent="-609600" algn="l">
              <a:lnSpc>
                <a:spcPct val="80000"/>
              </a:lnSpc>
              <a:buFontTx/>
              <a:buNone/>
            </a:pP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Glándula tiroides fetal</a:t>
            </a:r>
          </a:p>
          <a:p>
            <a:pPr marL="609600" indent="-609600" algn="l">
              <a:lnSpc>
                <a:spcPct val="80000"/>
              </a:lnSpc>
              <a:buFontTx/>
              <a:buNone/>
            </a:pP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Páncreas fetal</a:t>
            </a:r>
          </a:p>
          <a:p>
            <a:pPr marL="609600" indent="-609600" algn="l">
              <a:lnSpc>
                <a:spcPct val="80000"/>
              </a:lnSpc>
            </a:pP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Glándulas suprarrenales</a:t>
            </a:r>
          </a:p>
          <a:p>
            <a:pPr marL="609600" indent="-609600" algn="l">
              <a:lnSpc>
                <a:spcPct val="80000"/>
              </a:lnSpc>
            </a:pP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s-ES" sz="20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Adenohipófisis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s-ES" sz="20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neurohipófisis</a:t>
            </a:r>
            <a:endParaRPr lang="es-ES" sz="20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>
              <a:lnSpc>
                <a:spcPct val="80000"/>
              </a:lnSpc>
            </a:pP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Gónadas</a:t>
            </a:r>
          </a:p>
          <a:p>
            <a:pPr marL="609600" indent="-609600" algn="l">
              <a:lnSpc>
                <a:spcPct val="80000"/>
              </a:lnSpc>
            </a:pPr>
            <a:endParaRPr lang="es-E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>
              <a:lnSpc>
                <a:spcPct val="80000"/>
              </a:lnSpc>
            </a:pPr>
            <a:endParaRPr lang="es-E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>
              <a:lnSpc>
                <a:spcPct val="80000"/>
              </a:lnSpc>
            </a:pP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2055" name="AutoShape 7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s-ES"/>
          </a:p>
        </p:txBody>
      </p:sp>
      <p:sp>
        <p:nvSpPr>
          <p:cNvPr id="2057" name="AutoShape 9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s-ES"/>
          </a:p>
        </p:txBody>
      </p:sp>
      <p:sp>
        <p:nvSpPr>
          <p:cNvPr id="2059" name="AutoShape 11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s-ES"/>
          </a:p>
        </p:txBody>
      </p:sp>
      <p:pic>
        <p:nvPicPr>
          <p:cNvPr id="2061" name="Picture 13" descr="Fet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780928"/>
            <a:ext cx="3660974" cy="3675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Rectángulo"/>
          <p:cNvSpPr/>
          <p:nvPr/>
        </p:nvSpPr>
        <p:spPr>
          <a:xfrm>
            <a:off x="899592" y="0"/>
            <a:ext cx="6415539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6000" dirty="0" smtClean="0">
                <a:ln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howcard Gothic" pitchFamily="82" charset="0"/>
              </a:rPr>
              <a:t>MODIFICACIONES</a:t>
            </a:r>
          </a:p>
          <a:p>
            <a:pPr algn="ctr"/>
            <a:r>
              <a:rPr lang="es-ES" sz="6000" dirty="0" smtClean="0">
                <a:ln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howcard Gothic" pitchFamily="82" charset="0"/>
              </a:rPr>
              <a:t>ENDOCRINAS EN</a:t>
            </a:r>
          </a:p>
          <a:p>
            <a:pPr algn="ctr"/>
            <a:r>
              <a:rPr lang="es-ES" sz="6000" dirty="0" smtClean="0">
                <a:ln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howcard Gothic" pitchFamily="82" charset="0"/>
              </a:rPr>
              <a:t>EL FETO</a:t>
            </a:r>
            <a:endParaRPr lang="es-ES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000" b="1" dirty="0">
                <a:solidFill>
                  <a:schemeClr val="tx2">
                    <a:lumMod val="50000"/>
                  </a:schemeClr>
                </a:solidFill>
              </a:rPr>
              <a:t>6ª semana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s-ES" sz="2000" dirty="0" err="1">
                <a:solidFill>
                  <a:schemeClr val="tx2">
                    <a:lumMod val="50000"/>
                  </a:schemeClr>
                </a:solidFill>
              </a:rPr>
              <a:t>tiroglobulina</a:t>
            </a:r>
            <a:endParaRPr lang="es-ES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s-ES" sz="2000" b="1" dirty="0">
                <a:solidFill>
                  <a:schemeClr val="tx2">
                    <a:lumMod val="50000"/>
                  </a:schemeClr>
                </a:solidFill>
              </a:rPr>
              <a:t>8ª semana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: coloide</a:t>
            </a:r>
          </a:p>
          <a:p>
            <a:r>
              <a:rPr lang="es-ES" sz="2000" b="1" dirty="0">
                <a:solidFill>
                  <a:schemeClr val="tx2">
                    <a:lumMod val="50000"/>
                  </a:schemeClr>
                </a:solidFill>
              </a:rPr>
              <a:t>12ª semana: </a:t>
            </a:r>
            <a:r>
              <a:rPr lang="es-ES" sz="2000" dirty="0" err="1">
                <a:solidFill>
                  <a:schemeClr val="tx2">
                    <a:lumMod val="50000"/>
                  </a:schemeClr>
                </a:solidFill>
              </a:rPr>
              <a:t>yodotironinas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 (</a:t>
            </a:r>
          </a:p>
          <a:p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s-ES" sz="2000" baseline="-25000" dirty="0">
                <a:solidFill>
                  <a:schemeClr val="tx2">
                    <a:lumMod val="50000"/>
                  </a:schemeClr>
                </a:solidFill>
              </a:rPr>
              <a:t>3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menor en plasma fetal que materno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 disminución conversión periférica de la T</a:t>
            </a:r>
            <a:r>
              <a:rPr lang="es-ES" sz="2000" baseline="-250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4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en</a:t>
            </a:r>
            <a:r>
              <a:rPr lang="es-ES" sz="2000" baseline="-250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T</a:t>
            </a:r>
            <a:r>
              <a:rPr lang="es-ES" sz="2000" baseline="-250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3</a:t>
            </a:r>
          </a:p>
          <a:p>
            <a:r>
              <a:rPr lang="es-ES" sz="20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Maduración del eje hipotálamo-hipófisis tiroides no grado suficiente de desarrollo hasta primer mes de vida</a:t>
            </a:r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 flipV="1">
            <a:off x="4284663" y="23495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 flipV="1">
            <a:off x="4500563" y="23495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4643438" y="2349500"/>
            <a:ext cx="2649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/>
              <a:t>a lo largo del embarazo)</a:t>
            </a:r>
          </a:p>
        </p:txBody>
      </p:sp>
      <p:pic>
        <p:nvPicPr>
          <p:cNvPr id="83976" name="Picture 8" descr="get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5" y="4221162"/>
            <a:ext cx="3449836" cy="2276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Rectángulo"/>
          <p:cNvSpPr/>
          <p:nvPr/>
        </p:nvSpPr>
        <p:spPr>
          <a:xfrm>
            <a:off x="1199481" y="0"/>
            <a:ext cx="692849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5400" dirty="0" smtClean="0">
                <a:ln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howcard Gothic" pitchFamily="82" charset="0"/>
              </a:rPr>
              <a:t>GLÁNDULA TIROIDES</a:t>
            </a:r>
          </a:p>
          <a:p>
            <a:pPr algn="ctr"/>
            <a:r>
              <a:rPr lang="es-ES" sz="5400" dirty="0" smtClean="0">
                <a:ln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howcard Gothic" pitchFamily="82" charset="0"/>
              </a:rPr>
              <a:t>FETAL</a:t>
            </a:r>
            <a:endParaRPr lang="es-E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784"/>
            <a:ext cx="8229600" cy="4525963"/>
          </a:xfrm>
        </p:spPr>
        <p:txBody>
          <a:bodyPr/>
          <a:lstStyle/>
          <a:p>
            <a:r>
              <a:rPr lang="es-ES" sz="2000" b="1" dirty="0">
                <a:solidFill>
                  <a:schemeClr val="tx2">
                    <a:lumMod val="50000"/>
                  </a:schemeClr>
                </a:solidFill>
              </a:rPr>
              <a:t>12ª semana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: INSULINA en plasma fetal (no atraviesa la barrera placentaria)</a:t>
            </a:r>
          </a:p>
          <a:p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Liberación basal insulina </a:t>
            </a:r>
          </a:p>
          <a:p>
            <a:endParaRPr lang="es-ES" sz="2000" dirty="0">
              <a:solidFill>
                <a:schemeClr val="tx2">
                  <a:lumMod val="50000"/>
                </a:schemeClr>
              </a:solidFill>
            </a:endParaRPr>
          </a:p>
          <a:p>
            <a:endParaRPr lang="es-ES" sz="2000" dirty="0">
              <a:solidFill>
                <a:schemeClr val="tx2">
                  <a:lumMod val="50000"/>
                </a:schemeClr>
              </a:solidFill>
            </a:endParaRPr>
          </a:p>
          <a:p>
            <a:endParaRPr lang="es-ES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s-ES" sz="2000" b="1" dirty="0">
                <a:solidFill>
                  <a:schemeClr val="tx2">
                    <a:lumMod val="50000"/>
                  </a:schemeClr>
                </a:solidFill>
              </a:rPr>
              <a:t>8ª semana: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GLUCAGÓN (tampoco atraviesa barrera placentaria)</a:t>
            </a:r>
          </a:p>
          <a:p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Sobrecarga de glucosa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 liberación insulina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 menor y más lenta que el adulto</a:t>
            </a:r>
          </a:p>
          <a:p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AMINOÁCIDOS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regulan la secreción fisiológica de insulina del feto (antes que la glucosa)</a:t>
            </a:r>
          </a:p>
          <a:p>
            <a:endParaRPr lang="es-ES" sz="2000" dirty="0"/>
          </a:p>
          <a:p>
            <a:endParaRPr lang="es-ES" sz="2000" dirty="0"/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 flipV="1">
            <a:off x="3491880" y="2204864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3563888" y="2204864"/>
            <a:ext cx="2647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dirty="0"/>
              <a:t>con tiempo de gestación</a:t>
            </a:r>
          </a:p>
        </p:txBody>
      </p:sp>
      <p:pic>
        <p:nvPicPr>
          <p:cNvPr id="84999" name="Picture 7" descr="untitled4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132856"/>
            <a:ext cx="2160587" cy="1438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7 Rectángulo"/>
          <p:cNvSpPr/>
          <p:nvPr/>
        </p:nvSpPr>
        <p:spPr>
          <a:xfrm>
            <a:off x="1475656" y="332656"/>
            <a:ext cx="62905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000" dirty="0" smtClean="0">
                <a:ln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howcard Gothic" pitchFamily="82" charset="0"/>
              </a:rPr>
              <a:t>PÁNCREAS FETAL</a:t>
            </a:r>
            <a:endParaRPr lang="es-ES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sz="2000" dirty="0"/>
          </a:p>
          <a:p>
            <a:r>
              <a:rPr lang="es-ES" sz="2000" b="1" dirty="0">
                <a:solidFill>
                  <a:schemeClr val="tx2">
                    <a:lumMod val="50000"/>
                  </a:schemeClr>
                </a:solidFill>
              </a:rPr>
              <a:t>Zona cortical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(80%) : HORMONAS ESTEROIDEAS</a:t>
            </a:r>
          </a:p>
          <a:p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Desarrollo por HCG y ACTH</a:t>
            </a:r>
          </a:p>
          <a:p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</a:rPr>
              <a:t>CORTISOL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:- entre 25 y 50% de origen materno</a:t>
            </a:r>
          </a:p>
          <a:p>
            <a:pPr>
              <a:buFont typeface="Wingdings" pitchFamily="2" charset="2"/>
              <a:buNone/>
            </a:pP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                    -aumenta en la 2ª mitad del embarazo</a:t>
            </a:r>
          </a:p>
          <a:p>
            <a:pPr>
              <a:buFont typeface="Wingdings" pitchFamily="2" charset="2"/>
              <a:buNone/>
            </a:pP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                    -concentración más baja en plasma fetal</a:t>
            </a:r>
          </a:p>
          <a:p>
            <a:r>
              <a:rPr lang="es-ES" sz="2000" b="1" dirty="0">
                <a:solidFill>
                  <a:schemeClr val="tx2">
                    <a:lumMod val="50000"/>
                  </a:schemeClr>
                </a:solidFill>
              </a:rPr>
              <a:t>CORTISONA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: concentración superior en el feto</a:t>
            </a:r>
          </a:p>
          <a:p>
            <a:r>
              <a:rPr lang="es-ES" sz="2000" dirty="0" err="1">
                <a:solidFill>
                  <a:schemeClr val="tx2">
                    <a:lumMod val="50000"/>
                  </a:schemeClr>
                </a:solidFill>
              </a:rPr>
              <a:t>Córtex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 adrenal: acetato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 colesterol  </a:t>
            </a:r>
            <a:r>
              <a:rPr lang="es-ES" sz="2000" dirty="0" err="1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pregnenolona</a:t>
            </a:r>
            <a:endParaRPr lang="es-ES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      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DHEAS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y 16 α-OH-DHEAS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 placenta  estrógenos</a:t>
            </a:r>
          </a:p>
          <a:p>
            <a:pPr>
              <a:buFont typeface="Wingdings" pitchFamily="2" charset="2"/>
              <a:buNone/>
            </a:pPr>
            <a:endParaRPr lang="es-ES" sz="2000" dirty="0"/>
          </a:p>
        </p:txBody>
      </p:sp>
      <p:pic>
        <p:nvPicPr>
          <p:cNvPr id="86021" name="Picture 5" descr="Foto%2Bfeto%2Besyrigen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5013325"/>
            <a:ext cx="2687637" cy="1511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6023" name="AutoShape 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s-ES"/>
          </a:p>
        </p:txBody>
      </p:sp>
      <p:pic>
        <p:nvPicPr>
          <p:cNvPr id="86025" name="Picture 9" descr="adrenalglands"/>
          <p:cNvPicPr>
            <a:picLocks noChangeAspect="1" noChangeArrowheads="1"/>
          </p:cNvPicPr>
          <p:nvPr/>
        </p:nvPicPr>
        <p:blipFill>
          <a:blip r:embed="rId4" cstate="print"/>
          <a:srcRect l="3181" t="7951" r="4574" b="12541"/>
          <a:stretch>
            <a:fillRect/>
          </a:stretch>
        </p:blipFill>
        <p:spPr bwMode="auto">
          <a:xfrm>
            <a:off x="6804248" y="1412776"/>
            <a:ext cx="2088232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Rectángulo"/>
          <p:cNvSpPr/>
          <p:nvPr/>
        </p:nvSpPr>
        <p:spPr>
          <a:xfrm>
            <a:off x="395536" y="404664"/>
            <a:ext cx="85827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dirty="0" smtClean="0">
                <a:ln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howcard Gothic" pitchFamily="82" charset="0"/>
              </a:rPr>
              <a:t>GLÁNDULAS SUPRARRENALES</a:t>
            </a:r>
            <a:endParaRPr lang="es-ES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ES" sz="5400" dirty="0" smtClean="0">
                <a:ln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howcard Gothic" pitchFamily="82" charset="0"/>
              </a:rPr>
              <a:t>FECUNDACIÓN</a:t>
            </a:r>
            <a:endParaRPr lang="es-ES" sz="5400" dirty="0">
              <a:ln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3528" y="1988840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ÓVULO + ESPERMATOZOIDE</a:t>
            </a:r>
            <a:endParaRPr lang="es-ES" sz="3200" i="1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 descr="fecundacion-del-ovu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484784"/>
            <a:ext cx="2520280" cy="1890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CuadroTexto"/>
          <p:cNvSpPr txBox="1"/>
          <p:nvPr/>
        </p:nvSpPr>
        <p:spPr>
          <a:xfrm>
            <a:off x="323528" y="3429000"/>
            <a:ext cx="6480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Es necesaria la previa maduración de los mismos mediante un mecanismo concreto en el que intervienen las siguientes hormonas:</a:t>
            </a:r>
          </a:p>
          <a:p>
            <a:endParaRPr lang="es-E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Ovulación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: FSH, LH.</a:t>
            </a:r>
          </a:p>
          <a:p>
            <a:pPr lvl="1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tx2">
                    <a:lumMod val="75000"/>
                  </a:schemeClr>
                </a:solidFill>
              </a:rPr>
              <a:t>Espermatogénesis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: testosterona, FSH, LH, </a:t>
            </a:r>
            <a:r>
              <a:rPr lang="es-ES" sz="2400" dirty="0" err="1" smtClean="0">
                <a:solidFill>
                  <a:schemeClr val="tx2">
                    <a:lumMod val="75000"/>
                  </a:schemeClr>
                </a:solidFill>
              </a:rPr>
              <a:t>inhibina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es-ES" sz="2000" dirty="0"/>
          </a:p>
          <a:p>
            <a:endParaRPr lang="es-ES" sz="2000" dirty="0"/>
          </a:p>
          <a:p>
            <a:endParaRPr lang="es-ES" sz="2000" dirty="0"/>
          </a:p>
          <a:p>
            <a:endParaRPr lang="es-ES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s-ES" sz="2000" b="1" dirty="0">
                <a:solidFill>
                  <a:schemeClr val="tx2">
                    <a:lumMod val="50000"/>
                  </a:schemeClr>
                </a:solidFill>
              </a:rPr>
              <a:t>10ª semana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: ACTH</a:t>
            </a:r>
          </a:p>
          <a:p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Hormona del crecimiento, TSH y </a:t>
            </a:r>
            <a:r>
              <a:rPr lang="es-ES" sz="2000" dirty="0" err="1">
                <a:solidFill>
                  <a:schemeClr val="tx2">
                    <a:lumMod val="50000"/>
                  </a:schemeClr>
                </a:solidFill>
              </a:rPr>
              <a:t>gonadotropinas</a:t>
            </a:r>
            <a:endParaRPr lang="es-ES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FSH y LH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 desarrollo ovarios y testículos</a:t>
            </a:r>
          </a:p>
          <a:p>
            <a:r>
              <a:rPr lang="es-ES" sz="2000" b="1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12ª semana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: PROLACTINA</a:t>
            </a:r>
          </a:p>
          <a:p>
            <a:r>
              <a:rPr lang="es-ES" sz="20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Factores liberadores o inhibidores hipotalámicos: regulan hormonas de la </a:t>
            </a:r>
            <a:r>
              <a:rPr lang="es-ES" sz="2000" dirty="0" err="1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adenohipófisis</a:t>
            </a:r>
            <a:endParaRPr lang="es-ES" sz="2000" dirty="0">
              <a:solidFill>
                <a:schemeClr val="tx2">
                  <a:lumMod val="50000"/>
                </a:schemeClr>
              </a:solidFill>
              <a:sym typeface="Wingdings" pitchFamily="2" charset="2"/>
            </a:endParaRPr>
          </a:p>
          <a:p>
            <a:r>
              <a:rPr lang="es-ES" sz="2000" b="1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VASOPRESINA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Y </a:t>
            </a: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OXITOCINA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(parto, transporte agua y sodio, orina fetal…)</a:t>
            </a:r>
          </a:p>
          <a:p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Relación entre la secreción </a:t>
            </a:r>
            <a:r>
              <a:rPr lang="es-ES" sz="2000" dirty="0" err="1">
                <a:solidFill>
                  <a:schemeClr val="tx2">
                    <a:lumMod val="50000"/>
                  </a:schemeClr>
                </a:solidFill>
              </a:rPr>
              <a:t>hipotalamohipofisaria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 del feto y la función placentaria</a:t>
            </a:r>
          </a:p>
        </p:txBody>
      </p:sp>
      <p:pic>
        <p:nvPicPr>
          <p:cNvPr id="87045" name="Picture 5" descr="ANd9GcQt_fMZJnN4GbiJY8eFqFRE3wFjP18pBxPhB8vPKTHLD0z9-KupZrpWm6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125538"/>
            <a:ext cx="2843213" cy="2257425"/>
          </a:xfrm>
          <a:prstGeom prst="rect">
            <a:avLst/>
          </a:prstGeom>
          <a:noFill/>
        </p:spPr>
      </p:pic>
      <p:pic>
        <p:nvPicPr>
          <p:cNvPr id="87051" name="Picture 11" descr="feto%5B1%5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2133600"/>
            <a:ext cx="2327275" cy="189865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23582" y="260648"/>
            <a:ext cx="90204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 smtClean="0">
                <a:ln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howcard Gothic" pitchFamily="82" charset="0"/>
              </a:rPr>
              <a:t>ADENOHIPÓFISIS Y NEUROHIPÓFISIS</a:t>
            </a:r>
            <a:endParaRPr lang="es-E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sz="2000" dirty="0"/>
          </a:p>
          <a:p>
            <a:endParaRPr lang="es-ES" sz="2000" dirty="0"/>
          </a:p>
          <a:p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Testículo: 7 semanas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 TESTOSTERONA</a:t>
            </a:r>
          </a:p>
          <a:p>
            <a:r>
              <a:rPr lang="es-ES" sz="20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Ovario: más tardíamente  PROGESTERONA</a:t>
            </a:r>
          </a:p>
          <a:p>
            <a:pPr>
              <a:buFont typeface="Wingdings" pitchFamily="2" charset="2"/>
              <a:buNone/>
            </a:pP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                                        --   NO ESTRÓGENOS</a:t>
            </a:r>
          </a:p>
          <a:p>
            <a:pPr>
              <a:buFont typeface="Wingdings" pitchFamily="2" charset="2"/>
              <a:buNone/>
            </a:pPr>
            <a:endParaRPr lang="es-ES" sz="2000" dirty="0"/>
          </a:p>
        </p:txBody>
      </p:sp>
      <p:pic>
        <p:nvPicPr>
          <p:cNvPr id="88069" name="Picture 5" descr="TheScientistS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196752"/>
            <a:ext cx="2631629" cy="1491312"/>
          </a:xfrm>
          <a:prstGeom prst="rect">
            <a:avLst/>
          </a:prstGeom>
          <a:noFill/>
        </p:spPr>
      </p:pic>
      <p:pic>
        <p:nvPicPr>
          <p:cNvPr id="88071" name="Picture 7" descr="000426628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23728" y="3717032"/>
            <a:ext cx="4535835" cy="2807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323528" y="332656"/>
            <a:ext cx="395012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600" dirty="0" smtClean="0">
                <a:ln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howcard Gothic" pitchFamily="82" charset="0"/>
              </a:rPr>
              <a:t>GÓNADAS</a:t>
            </a:r>
            <a:endParaRPr lang="es-ES" sz="6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CuadroTexto"/>
          <p:cNvSpPr txBox="1">
            <a:spLocks noChangeArrowheads="1"/>
          </p:cNvSpPr>
          <p:nvPr/>
        </p:nvSpPr>
        <p:spPr bwMode="auto">
          <a:xfrm>
            <a:off x="1042988" y="1268413"/>
            <a:ext cx="39608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del parto</a:t>
            </a:r>
            <a:endParaRPr lang="es-ES" sz="2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2 CuadroTexto"/>
          <p:cNvSpPr txBox="1">
            <a:spLocks noChangeArrowheads="1"/>
          </p:cNvSpPr>
          <p:nvPr/>
        </p:nvSpPr>
        <p:spPr bwMode="auto">
          <a:xfrm>
            <a:off x="1043608" y="1556792"/>
            <a:ext cx="72009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Dos teorías generales: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>
                <a:solidFill>
                  <a:schemeClr val="tx2">
                    <a:lumMod val="50000"/>
                  </a:schemeClr>
                </a:solidFill>
              </a:rPr>
              <a:t>La hipótesis de la supresión del mantenimiento del </a:t>
            </a: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</a:rPr>
              <a:t>embarazo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</a:rPr>
              <a:t>La 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</a:rPr>
              <a:t>teoría de la inducción del parto por </a:t>
            </a:r>
            <a:r>
              <a:rPr lang="es-ES" sz="1600" dirty="0" err="1">
                <a:solidFill>
                  <a:schemeClr val="tx2">
                    <a:lumMod val="50000"/>
                  </a:schemeClr>
                </a:solidFill>
              </a:rPr>
              <a:t>uterotoninas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</a:rPr>
              <a:t> (sustancias que provocan contracciones</a:t>
            </a: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800100" lvl="1" indent="-342900"/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</a:rPr>
              <a:t>Factor de liberación de </a:t>
            </a:r>
            <a:r>
              <a:rPr lang="es-ES" sz="1600" b="1" dirty="0" err="1" smtClean="0">
                <a:solidFill>
                  <a:schemeClr val="tx2">
                    <a:lumMod val="50000"/>
                  </a:schemeClr>
                </a:solidFill>
              </a:rPr>
              <a:t>corticotropina</a:t>
            </a: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1600" b="1" smtClean="0">
                <a:solidFill>
                  <a:schemeClr val="tx2">
                    <a:lumMod val="50000"/>
                  </a:schemeClr>
                </a:solidFill>
              </a:rPr>
              <a:t>(CRF)</a:t>
            </a:r>
            <a:endParaRPr lang="es-ES" sz="16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 </a:t>
            </a:r>
          </a:p>
        </p:txBody>
      </p:sp>
      <p:sp>
        <p:nvSpPr>
          <p:cNvPr id="16388" name="3 CuadroTexto"/>
          <p:cNvSpPr txBox="1">
            <a:spLocks noChangeArrowheads="1"/>
          </p:cNvSpPr>
          <p:nvPr/>
        </p:nvSpPr>
        <p:spPr bwMode="auto">
          <a:xfrm>
            <a:off x="971600" y="3068960"/>
            <a:ext cx="77041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Supresión del mantenimiento del embarazo y parto humano</a:t>
            </a:r>
            <a:endParaRPr lang="es-ES" sz="2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27088" y="1341438"/>
            <a:ext cx="142875" cy="142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827584" y="3212976"/>
            <a:ext cx="142875" cy="142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11 Rectángulo"/>
          <p:cNvSpPr/>
          <p:nvPr/>
        </p:nvSpPr>
        <p:spPr>
          <a:xfrm flipH="1">
            <a:off x="899592" y="3861048"/>
            <a:ext cx="144016" cy="1440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043608" y="386104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Factores responsables del estado de quiescencia: 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progesterona, </a:t>
            </a:r>
            <a:r>
              <a:rPr lang="es-ES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prostacicliina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es-ES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PTHrP.</a:t>
            </a:r>
            <a:endParaRPr lang="es-E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s-ES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Cortisol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CRH, </a:t>
            </a:r>
            <a:r>
              <a:rPr lang="es-ES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relaxina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3314" name="Picture 2" descr="http://4.bp.blogspot.com/-Ol0g0N1sStY/TyKhEMdBsuI/AAAAAAAAGjg/vCi1I96jfIM/s1600/parto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221088"/>
            <a:ext cx="4762500" cy="2420888"/>
          </a:xfrm>
          <a:prstGeom prst="rect">
            <a:avLst/>
          </a:prstGeom>
          <a:noFill/>
        </p:spPr>
      </p:pic>
      <p:sp>
        <p:nvSpPr>
          <p:cNvPr id="13" name="12 Rectángulo"/>
          <p:cNvSpPr/>
          <p:nvPr/>
        </p:nvSpPr>
        <p:spPr>
          <a:xfrm>
            <a:off x="2843808" y="0"/>
            <a:ext cx="32143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7200" dirty="0" smtClean="0">
                <a:ln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howcard Gothic" pitchFamily="82" charset="0"/>
              </a:rPr>
              <a:t>PARTO</a:t>
            </a:r>
            <a:endParaRPr lang="es-ES" sz="7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CuadroTexto"/>
          <p:cNvSpPr txBox="1">
            <a:spLocks noChangeArrowheads="1"/>
          </p:cNvSpPr>
          <p:nvPr/>
        </p:nvSpPr>
        <p:spPr bwMode="auto">
          <a:xfrm>
            <a:off x="755576" y="260648"/>
            <a:ext cx="7561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Prostaglandinas</a:t>
            </a:r>
            <a:endParaRPr lang="es-ES" sz="4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2" name="3 CuadroTexto"/>
          <p:cNvSpPr txBox="1">
            <a:spLocks noChangeArrowheads="1"/>
          </p:cNvSpPr>
          <p:nvPr/>
        </p:nvSpPr>
        <p:spPr bwMode="auto">
          <a:xfrm>
            <a:off x="899592" y="2132856"/>
            <a:ext cx="4248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Oxitocina</a:t>
            </a:r>
            <a:endParaRPr lang="es-ES" sz="4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611560" y="620688"/>
            <a:ext cx="142875" cy="142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755576" y="2420888"/>
            <a:ext cx="142875" cy="142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899592" y="90872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Distensión cuello uterino, papel importante en el desarrollo del parto.</a:t>
            </a:r>
          </a:p>
          <a:p>
            <a:endParaRPr lang="es-E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Síntesis estimulada por  el estradiol , </a:t>
            </a:r>
            <a:r>
              <a:rPr lang="es-ES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oxitocina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estrógenos.  </a:t>
            </a:r>
          </a:p>
          <a:p>
            <a:r>
              <a:rPr lang="es-E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Inhibida por la progesterona.</a:t>
            </a:r>
            <a:endParaRPr lang="es-E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827584" y="278092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Aumento receptores de </a:t>
            </a:r>
            <a:r>
              <a:rPr lang="es-ES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oxitocina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el </a:t>
            </a:r>
            <a:r>
              <a:rPr lang="es-ES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miometrio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humano.</a:t>
            </a:r>
          </a:p>
          <a:p>
            <a:endParaRPr lang="es-E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Junto 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los estrógenos y a las prostaglandinas actúa en el </a:t>
            </a:r>
            <a:r>
              <a:rPr lang="es-ES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miometrio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incrementando la contractilidad y favorecer la entrada de calcio.</a:t>
            </a:r>
          </a:p>
        </p:txBody>
      </p:sp>
      <p:pic>
        <p:nvPicPr>
          <p:cNvPr id="5122" name="Picture 2" descr="http://1.bp.blogspot.com/-eECF3x0J7No/Tpa3iD9kx5I/AAAAAAAAYpA/K5uHUa5cRcY/s1600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77072"/>
            <a:ext cx="3384376" cy="258678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8 CuadroTexto"/>
          <p:cNvSpPr txBox="1">
            <a:spLocks noChangeArrowheads="1"/>
          </p:cNvSpPr>
          <p:nvPr/>
        </p:nvSpPr>
        <p:spPr bwMode="auto">
          <a:xfrm>
            <a:off x="827584" y="1340768"/>
            <a:ext cx="3168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Estrógenos</a:t>
            </a:r>
            <a:endParaRPr lang="es-ES" sz="4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441" name="15 CuadroTexto"/>
          <p:cNvSpPr txBox="1">
            <a:spLocks noChangeArrowheads="1"/>
          </p:cNvSpPr>
          <p:nvPr/>
        </p:nvSpPr>
        <p:spPr bwMode="auto">
          <a:xfrm>
            <a:off x="827584" y="2564904"/>
            <a:ext cx="7489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Progesterona</a:t>
            </a:r>
            <a:endParaRPr lang="es-ES" sz="4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442" name="16 CuadroTexto"/>
          <p:cNvSpPr txBox="1">
            <a:spLocks noChangeArrowheads="1"/>
          </p:cNvSpPr>
          <p:nvPr/>
        </p:nvSpPr>
        <p:spPr bwMode="auto">
          <a:xfrm>
            <a:off x="1403648" y="4581128"/>
            <a:ext cx="23764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dirty="0">
                <a:solidFill>
                  <a:schemeClr val="tx2">
                    <a:lumMod val="50000"/>
                  </a:schemeClr>
                </a:solidFill>
              </a:rPr>
              <a:t>estrógenos</a:t>
            </a:r>
          </a:p>
        </p:txBody>
      </p:sp>
      <p:sp>
        <p:nvSpPr>
          <p:cNvPr id="18443" name="17 CuadroTexto"/>
          <p:cNvSpPr txBox="1">
            <a:spLocks noChangeArrowheads="1"/>
          </p:cNvSpPr>
          <p:nvPr/>
        </p:nvSpPr>
        <p:spPr bwMode="auto">
          <a:xfrm>
            <a:off x="1115616" y="5301208"/>
            <a:ext cx="2376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dirty="0">
                <a:solidFill>
                  <a:schemeClr val="tx2">
                    <a:lumMod val="50000"/>
                  </a:schemeClr>
                </a:solidFill>
              </a:rPr>
              <a:t>progesterona</a:t>
            </a:r>
          </a:p>
        </p:txBody>
      </p:sp>
      <p:cxnSp>
        <p:nvCxnSpPr>
          <p:cNvPr id="20" name="19 Conector recto de flecha"/>
          <p:cNvCxnSpPr/>
          <p:nvPr/>
        </p:nvCxnSpPr>
        <p:spPr>
          <a:xfrm flipV="1">
            <a:off x="3347864" y="5301208"/>
            <a:ext cx="1295400" cy="288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endCxn id="18446" idx="1"/>
          </p:cNvCxnSpPr>
          <p:nvPr/>
        </p:nvCxnSpPr>
        <p:spPr>
          <a:xfrm>
            <a:off x="3204145" y="4941168"/>
            <a:ext cx="1439863" cy="231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446" name="26 CuadroTexto"/>
          <p:cNvSpPr txBox="1">
            <a:spLocks noChangeArrowheads="1"/>
          </p:cNvSpPr>
          <p:nvPr/>
        </p:nvSpPr>
        <p:spPr bwMode="auto">
          <a:xfrm>
            <a:off x="4644008" y="4941168"/>
            <a:ext cx="201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   [</a:t>
            </a:r>
            <a:r>
              <a:rPr lang="es-ES" sz="2400" b="1" dirty="0" err="1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PGs</a:t>
            </a:r>
            <a:r>
              <a:rPr lang="es-ES" sz="2400" b="1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]</a:t>
            </a:r>
            <a:endParaRPr lang="es-E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683568" y="1700808"/>
            <a:ext cx="142875" cy="142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683568" y="2852936"/>
            <a:ext cx="142875" cy="142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8" name="37 Más"/>
          <p:cNvSpPr/>
          <p:nvPr/>
        </p:nvSpPr>
        <p:spPr>
          <a:xfrm>
            <a:off x="3707904" y="4653136"/>
            <a:ext cx="215900" cy="215900"/>
          </a:xfrm>
          <a:prstGeom prst="mathPlu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9" name="38 Menos"/>
          <p:cNvSpPr/>
          <p:nvPr/>
        </p:nvSpPr>
        <p:spPr>
          <a:xfrm>
            <a:off x="3563888" y="5229200"/>
            <a:ext cx="215900" cy="215900"/>
          </a:xfrm>
          <a:prstGeom prst="mathMinus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43" name="42 Conector recto de flecha"/>
          <p:cNvCxnSpPr/>
          <p:nvPr/>
        </p:nvCxnSpPr>
        <p:spPr>
          <a:xfrm rot="5400000" flipH="1" flipV="1">
            <a:off x="4716934" y="5156274"/>
            <a:ext cx="43180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1259632" y="198884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Incrementan 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la capacidad del </a:t>
            </a:r>
            <a:r>
              <a:rPr lang="es-ES" dirty="0" err="1">
                <a:solidFill>
                  <a:schemeClr val="tx2">
                    <a:lumMod val="50000"/>
                  </a:schemeClr>
                </a:solidFill>
              </a:rPr>
              <a:t>miometrio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 para generar una poderosa fuerza contráctil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1403648" y="3284984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Estrógenos 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y 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progesterona </a:t>
            </a:r>
            <a:r>
              <a:rPr lang="es-ES" dirty="0" err="1" smtClean="0">
                <a:solidFill>
                  <a:schemeClr val="tx2">
                    <a:lumMod val="50000"/>
                  </a:schemeClr>
                </a:solidFill>
              </a:rPr>
              <a:t>actuan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en concierto para contribuir a la eficacia de la fase 0 del parto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Involucradas 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como componentes de un sistema </a:t>
            </a:r>
            <a:r>
              <a:rPr lang="es-ES" dirty="0" err="1">
                <a:solidFill>
                  <a:schemeClr val="tx2">
                    <a:lumMod val="50000"/>
                  </a:schemeClr>
                </a:solidFill>
              </a:rPr>
              <a:t>biomolecular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lumMod val="50000"/>
                  </a:schemeClr>
                </a:solidFill>
              </a:rPr>
              <a:t>autoprotector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858002" y="0"/>
            <a:ext cx="757450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800" dirty="0" smtClean="0">
                <a:ln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howcard Gothic" pitchFamily="82" charset="0"/>
              </a:rPr>
              <a:t>HORMONAS ESTEROIDEAS</a:t>
            </a:r>
          </a:p>
          <a:p>
            <a:pPr algn="ctr"/>
            <a:r>
              <a:rPr lang="es-ES" sz="4800" dirty="0" smtClean="0">
                <a:ln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howcard Gothic" pitchFamily="82" charset="0"/>
              </a:rPr>
              <a:t>SEXUALES</a:t>
            </a:r>
            <a:endParaRPr lang="es-ES" sz="4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-egAzhNM37FI/TfgajcZSX-I/AAAAAAAAADM/33d4YN_jO14/s1600/DIBUJO+DE+PAR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58096"/>
            <a:ext cx="3851920" cy="2899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3 Conector recto de flecha"/>
          <p:cNvCxnSpPr/>
          <p:nvPr/>
        </p:nvCxnSpPr>
        <p:spPr>
          <a:xfrm flipV="1">
            <a:off x="2008883" y="1353879"/>
            <a:ext cx="848637" cy="2027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>
            <a:off x="1979712" y="3356992"/>
            <a:ext cx="2232248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2915816" y="1124744"/>
            <a:ext cx="1507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2400" b="1" dirty="0">
                <a:solidFill>
                  <a:schemeClr val="tx2">
                    <a:lumMod val="50000"/>
                  </a:schemeClr>
                </a:solidFill>
              </a:rPr>
              <a:t>NATURAL</a:t>
            </a:r>
            <a:endParaRPr lang="es-E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9" name="8 Conector recto de flecha"/>
          <p:cNvCxnSpPr>
            <a:stCxn id="7" idx="3"/>
          </p:cNvCxnSpPr>
          <p:nvPr/>
        </p:nvCxnSpPr>
        <p:spPr>
          <a:xfrm flipV="1">
            <a:off x="4422960" y="838993"/>
            <a:ext cx="207368" cy="5165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stCxn id="7" idx="3"/>
          </p:cNvCxnSpPr>
          <p:nvPr/>
        </p:nvCxnSpPr>
        <p:spPr>
          <a:xfrm>
            <a:off x="4422960" y="1355577"/>
            <a:ext cx="207368" cy="6264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4788024" y="548680"/>
            <a:ext cx="42562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2400" b="1" dirty="0">
                <a:solidFill>
                  <a:schemeClr val="tx2">
                    <a:lumMod val="50000"/>
                  </a:schemeClr>
                </a:solidFill>
              </a:rPr>
              <a:t>PRL</a:t>
            </a:r>
            <a:r>
              <a:rPr lang="es-ES_tradnl" b="1" dirty="0">
                <a:solidFill>
                  <a:schemeClr val="tx2">
                    <a:lumMod val="50000"/>
                  </a:schemeClr>
                </a:solidFill>
              </a:rPr>
              <a:t> superior a los 45 min del </a:t>
            </a:r>
            <a:endParaRPr lang="es-ES_tradnl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b="1" dirty="0" smtClean="0">
                <a:solidFill>
                  <a:schemeClr val="tx2">
                    <a:lumMod val="50000"/>
                  </a:schemeClr>
                </a:solidFill>
              </a:rPr>
              <a:t>Expulsivo y </a:t>
            </a:r>
            <a:r>
              <a:rPr lang="es-ES_tradnl" b="1" dirty="0">
                <a:solidFill>
                  <a:schemeClr val="tx2">
                    <a:lumMod val="50000"/>
                  </a:schemeClr>
                </a:solidFill>
              </a:rPr>
              <a:t>en el momento del parto</a:t>
            </a:r>
            <a:endParaRPr lang="es-E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716016" y="1772816"/>
            <a:ext cx="42578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2400" b="1" dirty="0">
                <a:solidFill>
                  <a:schemeClr val="tx2">
                    <a:lumMod val="50000"/>
                  </a:schemeClr>
                </a:solidFill>
              </a:rPr>
              <a:t>pH</a:t>
            </a:r>
            <a:r>
              <a:rPr lang="es-ES_tradnl" b="1" dirty="0">
                <a:solidFill>
                  <a:schemeClr val="tx2">
                    <a:lumMod val="50000"/>
                  </a:schemeClr>
                </a:solidFill>
              </a:rPr>
              <a:t>  menores a partir del 15 min del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schemeClr val="tx2">
                    <a:lumMod val="50000"/>
                  </a:schemeClr>
                </a:solidFill>
              </a:rPr>
              <a:t>Período expulsivo hasta 21 min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schemeClr val="tx2">
                    <a:lumMod val="50000"/>
                  </a:schemeClr>
                </a:solidFill>
              </a:rPr>
              <a:t>posparto</a:t>
            </a:r>
            <a:endParaRPr lang="es-E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283968" y="3501008"/>
            <a:ext cx="1770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2800" b="1" dirty="0">
                <a:solidFill>
                  <a:schemeClr val="tx2">
                    <a:lumMod val="50000"/>
                  </a:schemeClr>
                </a:solidFill>
              </a:rPr>
              <a:t>CESÁREA</a:t>
            </a:r>
            <a:endParaRPr lang="es-E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5940152" y="371703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6372200" y="3501008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schemeClr val="tx2">
                    <a:lumMod val="50000"/>
                  </a:schemeClr>
                </a:solidFill>
              </a:rPr>
              <a:t>No cambios en</a:t>
            </a:r>
            <a:endParaRPr lang="es-ES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0" name="19 Conector recto de flecha"/>
          <p:cNvCxnSpPr>
            <a:stCxn id="18" idx="3"/>
          </p:cNvCxnSpPr>
          <p:nvPr/>
        </p:nvCxnSpPr>
        <p:spPr>
          <a:xfrm flipV="1">
            <a:off x="8262461" y="3358132"/>
            <a:ext cx="110003" cy="327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stCxn id="18" idx="3"/>
          </p:cNvCxnSpPr>
          <p:nvPr/>
        </p:nvCxnSpPr>
        <p:spPr>
          <a:xfrm>
            <a:off x="8262461" y="3685674"/>
            <a:ext cx="38565" cy="4582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8244408" y="3068960"/>
            <a:ext cx="67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2400" b="1" dirty="0">
                <a:solidFill>
                  <a:schemeClr val="tx2">
                    <a:lumMod val="50000"/>
                  </a:schemeClr>
                </a:solidFill>
              </a:rPr>
              <a:t>PRL</a:t>
            </a:r>
            <a:endParaRPr lang="es-E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8316416" y="4077072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2400" b="1" dirty="0">
                <a:solidFill>
                  <a:schemeClr val="tx2">
                    <a:lumMod val="50000"/>
                  </a:schemeClr>
                </a:solidFill>
              </a:rPr>
              <a:t>pH </a:t>
            </a:r>
            <a:endParaRPr lang="es-E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6" name="Picture 4" descr="http://embarazo10.com/wp-content/uploads/image8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149080"/>
            <a:ext cx="3326904" cy="2495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18 Rectángulo"/>
          <p:cNvSpPr/>
          <p:nvPr/>
        </p:nvSpPr>
        <p:spPr>
          <a:xfrm>
            <a:off x="0" y="3068960"/>
            <a:ext cx="20377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dirty="0" smtClean="0">
                <a:ln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howcard Gothic" pitchFamily="82" charset="0"/>
              </a:rPr>
              <a:t>PARTO</a:t>
            </a:r>
            <a:endParaRPr lang="es-ES" sz="4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611560" y="1484784"/>
            <a:ext cx="7416824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-"/>
            </a:pPr>
            <a:r>
              <a:rPr lang="es-ES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Analgésicos 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naturales</a:t>
            </a:r>
            <a:endParaRPr lang="es-ES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-"/>
            </a:pPr>
            <a:r>
              <a:rPr lang="es-ES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Propician concentración en el proceso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-"/>
            </a:pPr>
            <a:r>
              <a:rPr lang="es-ES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Sensación de bienestar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-"/>
            </a:pPr>
            <a:r>
              <a:rPr lang="es-ES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Vínculo </a:t>
            </a:r>
            <a:r>
              <a:rPr lang="es-ES" sz="24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maternofilial</a:t>
            </a:r>
            <a:endParaRPr lang="es-ES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-"/>
            </a:pPr>
            <a:r>
              <a:rPr lang="es-ES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Efecto amnésico (olvidar peores momentos)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-"/>
            </a:pPr>
            <a:r>
              <a:rPr lang="es-ES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Primordial para la supervivencia del bebé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4248150" y="5301208"/>
            <a:ext cx="48958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s-ES" sz="24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Sólo aparecen cuando </a:t>
            </a:r>
            <a:r>
              <a:rPr lang="es-ES" sz="24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s-ES" sz="24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s-ES" sz="2400" i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dolor</a:t>
            </a:r>
            <a:r>
              <a:rPr lang="es-ES" sz="24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está presente</a:t>
            </a:r>
          </a:p>
        </p:txBody>
      </p:sp>
      <p:sp>
        <p:nvSpPr>
          <p:cNvPr id="9" name="8 Sol"/>
          <p:cNvSpPr/>
          <p:nvPr/>
        </p:nvSpPr>
        <p:spPr>
          <a:xfrm>
            <a:off x="3923928" y="5373216"/>
            <a:ext cx="285752" cy="28575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5122" name="Picture 2" descr="http://t0.gstatic.com/images?q=tbn:ANd9GcQT7oVaiz6-CxPTmy4OkwCCosPtle6dz4OBzld5KK-gscS3og_c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60648"/>
            <a:ext cx="2466975" cy="1847851"/>
          </a:xfrm>
          <a:prstGeom prst="rect">
            <a:avLst/>
          </a:prstGeom>
          <a:noFill/>
        </p:spPr>
      </p:pic>
      <p:pic>
        <p:nvPicPr>
          <p:cNvPr id="5124" name="Picture 4" descr="http://www2.uca.es/dept/enfermeria/socrates/glosafarma/images/drogas_opiaceos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869160"/>
            <a:ext cx="2304256" cy="1838325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179512" y="332656"/>
            <a:ext cx="47660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000" dirty="0" smtClean="0">
                <a:ln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howcard Gothic" pitchFamily="82" charset="0"/>
              </a:rPr>
              <a:t>ENDORFINAS</a:t>
            </a:r>
            <a:endParaRPr lang="es-ES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1619672" y="1772816"/>
            <a:ext cx="69847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Perturbación del desarrollo natural del parto</a:t>
            </a:r>
          </a:p>
          <a:p>
            <a:endParaRPr lang="es-E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Factores desencadenantes son 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estresantes evidentes o subyacentes como ruidos altos, ambientes poco familiares u hostiles para el parto, vergüenza, </a:t>
            </a:r>
            <a:r>
              <a:rPr lang="es-ES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endParaRPr lang="es-E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Signos clínicos</a:t>
            </a:r>
          </a:p>
          <a:p>
            <a:endParaRPr lang="es-E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Parto 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detenido, </a:t>
            </a:r>
            <a:r>
              <a:rPr lang="es-ES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disdinamia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uterina, distocia y/o trabajo </a:t>
            </a:r>
            <a:r>
              <a:rPr lang="es-ES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miometral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ineficiente.</a:t>
            </a:r>
          </a:p>
          <a:p>
            <a:r>
              <a:rPr lang="es-ES" b="1" cap="all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 </a:t>
            </a:r>
            <a:endParaRPr lang="es-ES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  <a:p>
            <a:endParaRPr lang="es-ES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  <a:p>
            <a:endParaRPr lang="es-ES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026" name="Picture 2" descr="http://mujer.starmedia.com/imagenes/2011/05/distocia._73239663820557d967f85830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476750"/>
            <a:ext cx="2952750" cy="238125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995936" y="6309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Distocia</a:t>
            </a:r>
            <a:endParaRPr lang="es-E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 descr="http://t1.gstatic.com/images?q=tbn:ANd9GcRSzEf9ptf4L30qPBQjHZ30OiWv3eNcbt709c6x2v7XPbf3toX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88640"/>
            <a:ext cx="2114550" cy="2162176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395536" y="404664"/>
            <a:ext cx="47804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000" dirty="0" smtClean="0">
                <a:ln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howcard Gothic" pitchFamily="82" charset="0"/>
              </a:rPr>
              <a:t>ADRENALINA</a:t>
            </a:r>
            <a:endParaRPr lang="es-ES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1196752"/>
            <a:ext cx="763284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/>
          </a:p>
          <a:p>
            <a:pPr lvl="0">
              <a:buFontTx/>
              <a:buChar char="-"/>
            </a:pP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</a:rPr>
              <a:t> Moore </a:t>
            </a: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</a:rPr>
              <a:t>KL, </a:t>
            </a:r>
            <a:r>
              <a:rPr lang="es-ES" sz="1600" b="1" dirty="0" err="1" smtClean="0">
                <a:solidFill>
                  <a:schemeClr val="tx2">
                    <a:lumMod val="50000"/>
                  </a:schemeClr>
                </a:solidFill>
              </a:rPr>
              <a:t>Persaud</a:t>
            </a: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</a:rPr>
              <a:t> TVN. Embriología clínica. 8ª Edición. Barcelona: </a:t>
            </a:r>
            <a:r>
              <a:rPr lang="es-ES" sz="1600" b="1" dirty="0" err="1" smtClean="0">
                <a:solidFill>
                  <a:schemeClr val="tx2">
                    <a:lumMod val="50000"/>
                  </a:schemeClr>
                </a:solidFill>
              </a:rPr>
              <a:t>Elsevier</a:t>
            </a: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</a:rPr>
              <a:t>; 2008</a:t>
            </a: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lvl="0">
              <a:buFontTx/>
              <a:buChar char="-"/>
            </a:pPr>
            <a:endParaRPr lang="es-ES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buFontTx/>
              <a:buChar char="-"/>
            </a:pP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1600" b="1" dirty="0" err="1" smtClean="0">
                <a:solidFill>
                  <a:schemeClr val="tx2">
                    <a:lumMod val="50000"/>
                  </a:schemeClr>
                </a:solidFill>
              </a:rPr>
              <a:t>Vidart</a:t>
            </a: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</a:rPr>
              <a:t> Aragón JA, Jimeno García JM. </a:t>
            </a: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</a:rPr>
              <a:t>Obstetricia</a:t>
            </a: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</a:rPr>
              <a:t>. 2ª Edición. Madrid: </a:t>
            </a:r>
            <a:r>
              <a:rPr lang="es-ES" sz="1600" b="1" dirty="0" err="1" smtClean="0">
                <a:solidFill>
                  <a:schemeClr val="tx2">
                    <a:lumMod val="50000"/>
                  </a:schemeClr>
                </a:solidFill>
              </a:rPr>
              <a:t>Luzán</a:t>
            </a: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</a:rPr>
              <a:t> 5; 1996</a:t>
            </a: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lvl="0">
              <a:buFontTx/>
              <a:buChar char="-"/>
            </a:pPr>
            <a:endParaRPr lang="es-ES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</a:rPr>
              <a:t>Grupo científico de la OMS. Regulación endocrina de la gestación humana. Informe técnico nº 471. Ginebra: OMS; 1971.</a:t>
            </a:r>
          </a:p>
          <a:p>
            <a:pPr lvl="0">
              <a:buFontTx/>
              <a:buChar char="-"/>
            </a:pPr>
            <a:endParaRPr lang="es-ES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buFontTx/>
              <a:buChar char="-"/>
            </a:pP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</a:rPr>
              <a:t>Sociedad Española de Ginecología y Obstetricia. Tratado de </a:t>
            </a:r>
            <a:r>
              <a:rPr lang="es-ES" sz="1600" b="1" dirty="0" err="1" smtClean="0">
                <a:solidFill>
                  <a:schemeClr val="tx2">
                    <a:lumMod val="50000"/>
                  </a:schemeClr>
                </a:solidFill>
              </a:rPr>
              <a:t>ginecologóa</a:t>
            </a: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s-ES" sz="1600" b="1" dirty="0" err="1" smtClean="0">
                <a:solidFill>
                  <a:schemeClr val="tx2">
                    <a:lumMod val="50000"/>
                  </a:schemeClr>
                </a:solidFill>
              </a:rPr>
              <a:t>obstreticia</a:t>
            </a: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</a:rPr>
              <a:t> y medicina de la reproducción. 2ª Edición. Médica Panamericana; 2003.</a:t>
            </a:r>
          </a:p>
          <a:p>
            <a:pPr lvl="0">
              <a:buFontTx/>
              <a:buChar char="-"/>
            </a:pPr>
            <a:endParaRPr lang="es-ES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buFontTx/>
              <a:buChar char="-"/>
            </a:pP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</a:rPr>
              <a:t> Gary </a:t>
            </a:r>
            <a:r>
              <a:rPr lang="es-ES" sz="1600" b="1" dirty="0" err="1" smtClean="0">
                <a:solidFill>
                  <a:schemeClr val="tx2">
                    <a:lumMod val="50000"/>
                  </a:schemeClr>
                </a:solidFill>
              </a:rPr>
              <a:t>Cunnigham</a:t>
            </a: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</a:rPr>
              <a:t> F. Williams Obstetricia. 21ª Edición. Médica Panamericana; 2003.</a:t>
            </a:r>
          </a:p>
          <a:p>
            <a:pPr lvl="0">
              <a:buFontTx/>
              <a:buChar char="-"/>
            </a:pPr>
            <a:endParaRPr lang="es-ES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buFontTx/>
              <a:buChar char="-"/>
            </a:pP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</a:rPr>
              <a:t>González Merlo J. Obstetricia. 5ª Edición. </a:t>
            </a:r>
            <a:r>
              <a:rPr lang="es-ES" sz="1600" b="1" dirty="0" err="1" smtClean="0">
                <a:solidFill>
                  <a:schemeClr val="tx2">
                    <a:lumMod val="50000"/>
                  </a:schemeClr>
                </a:solidFill>
              </a:rPr>
              <a:t>Masson</a:t>
            </a: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</a:rPr>
              <a:t>; 2006.</a:t>
            </a:r>
          </a:p>
          <a:p>
            <a:pPr lvl="0">
              <a:buFontTx/>
              <a:buChar char="-"/>
            </a:pPr>
            <a:endParaRPr lang="es-ES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buFontTx/>
              <a:buChar char="-"/>
            </a:pP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1600" b="1" dirty="0" err="1" smtClean="0">
                <a:solidFill>
                  <a:schemeClr val="tx2">
                    <a:lumMod val="50000"/>
                  </a:schemeClr>
                </a:solidFill>
              </a:rPr>
              <a:t>Guyton</a:t>
            </a: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</a:rPr>
              <a:t> AC, Hall JE. Tratado de fisiología médica. 11ª Edición. </a:t>
            </a:r>
            <a:r>
              <a:rPr lang="es-ES" sz="1600" b="1" dirty="0" err="1" smtClean="0">
                <a:solidFill>
                  <a:schemeClr val="tx2">
                    <a:lumMod val="50000"/>
                  </a:schemeClr>
                </a:solidFill>
              </a:rPr>
              <a:t>Elsevier</a:t>
            </a: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</a:rPr>
              <a:t>; 2010.</a:t>
            </a:r>
            <a:endParaRPr lang="es-ES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s-ES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1907704" y="332656"/>
            <a:ext cx="54328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000" dirty="0" smtClean="0">
                <a:ln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howcard Gothic" pitchFamily="82" charset="0"/>
              </a:rPr>
              <a:t>BIBLIOGRAFÍA</a:t>
            </a:r>
            <a:endParaRPr lang="es-ES" sz="6000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11560" y="1772816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Necesaria la preparación hormonal del endometrio gracias a:</a:t>
            </a:r>
          </a:p>
          <a:p>
            <a:endParaRPr lang="es-ES" sz="28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Progesterona</a:t>
            </a:r>
          </a:p>
          <a:p>
            <a:pPr>
              <a:buFont typeface="Arial" pitchFamily="34" charset="0"/>
              <a:buChar char="•"/>
            </a:pPr>
            <a:endParaRPr lang="es-ES" sz="28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Estrógenos</a:t>
            </a:r>
            <a:endParaRPr lang="es-E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 descr="62e3dc349a0filenameF818typeimagegi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708920"/>
            <a:ext cx="331470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2123728" y="476672"/>
            <a:ext cx="54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5400" dirty="0" smtClean="0">
                <a:ln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howcard Gothic" pitchFamily="82" charset="0"/>
              </a:rPr>
              <a:t>IMPLANTACIÓN</a:t>
            </a:r>
            <a:endParaRPr lang="es-E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99592" y="1287244"/>
            <a:ext cx="7272808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FUNCIONES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>
              <a:buFont typeface="Arial" pitchFamily="34" charset="0"/>
              <a:buChar char="•"/>
            </a:pPr>
            <a:endParaRPr lang="es-ES" sz="20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Protección</a:t>
            </a:r>
          </a:p>
          <a:p>
            <a:pPr lvl="1">
              <a:buFont typeface="Arial" pitchFamily="34" charset="0"/>
              <a:buChar char="•"/>
            </a:pPr>
            <a:endParaRPr lang="es-ES" sz="20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Arial" pitchFamily="34" charset="0"/>
              <a:buChar char="•"/>
            </a:pPr>
            <a:r>
              <a:rPr lang="es-ES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Nutrición</a:t>
            </a:r>
          </a:p>
          <a:p>
            <a:pPr lvl="1">
              <a:buFont typeface="Arial" pitchFamily="34" charset="0"/>
              <a:buChar char="•"/>
            </a:pPr>
            <a:endParaRPr lang="es-ES" sz="20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Arial" pitchFamily="34" charset="0"/>
              <a:buChar char="•"/>
            </a:pPr>
            <a:r>
              <a:rPr lang="es-ES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Respiración</a:t>
            </a:r>
          </a:p>
          <a:p>
            <a:pPr lvl="1">
              <a:buFont typeface="Arial" pitchFamily="34" charset="0"/>
              <a:buChar char="•"/>
            </a:pPr>
            <a:endParaRPr lang="es-ES" sz="20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Excreción</a:t>
            </a:r>
          </a:p>
          <a:p>
            <a:pPr lvl="1">
              <a:buFont typeface="Arial" pitchFamily="34" charset="0"/>
              <a:buChar char="•"/>
            </a:pPr>
            <a:endParaRPr lang="es-ES" sz="20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Arial" pitchFamily="34" charset="0"/>
              <a:buChar char="•"/>
            </a:pPr>
            <a:r>
              <a:rPr lang="es-ES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Producción de hormonas</a:t>
            </a:r>
          </a:p>
          <a:p>
            <a:pPr lvl="1">
              <a:buFont typeface="Arial" pitchFamily="34" charset="0"/>
              <a:buChar char="•"/>
            </a:pPr>
            <a:endParaRPr lang="es-ES" sz="20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COMPONENTES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es-ES" sz="20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Porción fetal</a:t>
            </a: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Saco </a:t>
            </a:r>
            <a:r>
              <a:rPr lang="es-ES" sz="20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coriónico</a:t>
            </a:r>
            <a:endParaRPr lang="es-ES" sz="2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endParaRPr lang="es-ES" sz="20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Porción materna</a:t>
            </a: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Endometrio</a:t>
            </a:r>
            <a:endParaRPr lang="es-ES" sz="16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1100" dirty="0" smtClean="0"/>
          </a:p>
          <a:p>
            <a:pPr lvl="1">
              <a:buFont typeface="Arial" pitchFamily="34" charset="0"/>
              <a:buChar char="•"/>
            </a:pPr>
            <a:endParaRPr lang="es-ES" sz="12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5 Imagen" descr="placent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772816"/>
            <a:ext cx="4012958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6 Rectángulo"/>
          <p:cNvSpPr/>
          <p:nvPr/>
        </p:nvSpPr>
        <p:spPr>
          <a:xfrm>
            <a:off x="2555776" y="260648"/>
            <a:ext cx="45365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600" dirty="0" smtClean="0">
                <a:ln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howcard Gothic" pitchFamily="82" charset="0"/>
              </a:rPr>
              <a:t>PLACENTA</a:t>
            </a:r>
            <a:endParaRPr lang="es-ES" sz="6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899592" y="1556792"/>
          <a:ext cx="7272808" cy="475630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28392"/>
                <a:gridCol w="3744416"/>
              </a:tblGrid>
              <a:tr h="82438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Hormonas</a:t>
                      </a:r>
                      <a:r>
                        <a:rPr lang="es-E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proteínicas</a:t>
                      </a:r>
                      <a:endParaRPr lang="es-E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Hormonas </a:t>
                      </a:r>
                      <a:r>
                        <a:rPr lang="es-ES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esteroideas</a:t>
                      </a:r>
                      <a:endParaRPr lang="es-E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</a:tr>
              <a:tr h="3797428"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 err="1" smtClean="0"/>
                        <a:t>Gonadotropina</a:t>
                      </a:r>
                      <a:r>
                        <a:rPr lang="es-ES" sz="1800" kern="1200" dirty="0" smtClean="0"/>
                        <a:t> </a:t>
                      </a:r>
                      <a:r>
                        <a:rPr lang="es-ES" sz="1800" kern="1200" dirty="0" err="1" smtClean="0"/>
                        <a:t>coriónica</a:t>
                      </a:r>
                      <a:r>
                        <a:rPr lang="es-ES" sz="1800" kern="1200" dirty="0" smtClean="0"/>
                        <a:t> humana (</a:t>
                      </a:r>
                      <a:r>
                        <a:rPr lang="es-ES" sz="1800" kern="1200" dirty="0" err="1" smtClean="0"/>
                        <a:t>hCG</a:t>
                      </a:r>
                      <a:r>
                        <a:rPr lang="es-ES" sz="1800" kern="1200" dirty="0" smtClean="0"/>
                        <a:t>)</a:t>
                      </a:r>
                    </a:p>
                    <a:p>
                      <a:pPr algn="ctr"/>
                      <a:r>
                        <a:rPr lang="es-ES" sz="1800" kern="1200" dirty="0" smtClean="0"/>
                        <a:t> </a:t>
                      </a:r>
                    </a:p>
                    <a:p>
                      <a:pPr algn="ctr"/>
                      <a:endParaRPr lang="es-ES" sz="1800" kern="1200" dirty="0" smtClean="0"/>
                    </a:p>
                    <a:p>
                      <a:pPr algn="ctr"/>
                      <a:r>
                        <a:rPr lang="es-ES" sz="1800" kern="1200" dirty="0" err="1" smtClean="0"/>
                        <a:t>Somatotropina</a:t>
                      </a:r>
                      <a:r>
                        <a:rPr lang="es-ES" sz="1800" kern="1200" dirty="0" smtClean="0"/>
                        <a:t> </a:t>
                      </a:r>
                      <a:r>
                        <a:rPr lang="es-ES" sz="1800" kern="1200" dirty="0" err="1" smtClean="0"/>
                        <a:t>coriónica</a:t>
                      </a:r>
                      <a:r>
                        <a:rPr lang="es-ES" sz="1800" kern="1200" dirty="0" smtClean="0"/>
                        <a:t> humana ( HPL)</a:t>
                      </a:r>
                    </a:p>
                    <a:p>
                      <a:pPr algn="ctr"/>
                      <a:endParaRPr lang="es-ES" sz="1800" kern="1200" dirty="0" smtClean="0"/>
                    </a:p>
                    <a:p>
                      <a:pPr algn="ctr"/>
                      <a:r>
                        <a:rPr lang="es-ES" sz="1800" kern="1200" dirty="0" smtClean="0"/>
                        <a:t> </a:t>
                      </a:r>
                    </a:p>
                    <a:p>
                      <a:pPr algn="ctr"/>
                      <a:r>
                        <a:rPr lang="es-ES" sz="1800" kern="1200" dirty="0" err="1" smtClean="0"/>
                        <a:t>Tirotropina</a:t>
                      </a:r>
                      <a:r>
                        <a:rPr lang="es-ES" sz="1800" kern="1200" dirty="0" smtClean="0"/>
                        <a:t> </a:t>
                      </a:r>
                      <a:r>
                        <a:rPr lang="es-ES" sz="1800" kern="1200" dirty="0" err="1" smtClean="0"/>
                        <a:t>coriónica</a:t>
                      </a:r>
                      <a:r>
                        <a:rPr lang="es-ES" sz="1800" kern="1200" dirty="0" smtClean="0"/>
                        <a:t> humana</a:t>
                      </a:r>
                    </a:p>
                    <a:p>
                      <a:pPr algn="ctr"/>
                      <a:r>
                        <a:rPr lang="es-ES" sz="1800" kern="1200" dirty="0" smtClean="0"/>
                        <a:t> </a:t>
                      </a:r>
                    </a:p>
                    <a:p>
                      <a:pPr algn="ctr"/>
                      <a:endParaRPr lang="es-ES" sz="1800" kern="1200" dirty="0" smtClean="0"/>
                    </a:p>
                    <a:p>
                      <a:pPr algn="ctr"/>
                      <a:r>
                        <a:rPr lang="es-ES" sz="1800" kern="1200" dirty="0" err="1" smtClean="0"/>
                        <a:t>Corticotropina</a:t>
                      </a:r>
                      <a:r>
                        <a:rPr lang="es-ES" sz="1800" kern="1200" dirty="0" smtClean="0"/>
                        <a:t> </a:t>
                      </a:r>
                      <a:r>
                        <a:rPr lang="es-ES" sz="1800" kern="1200" dirty="0" err="1" smtClean="0"/>
                        <a:t>coriónica</a:t>
                      </a:r>
                      <a:r>
                        <a:rPr lang="es-ES" sz="1800" kern="1200" dirty="0" smtClean="0"/>
                        <a:t> humana</a:t>
                      </a:r>
                    </a:p>
                    <a:p>
                      <a:endParaRPr lang="es-E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800" kern="1200" dirty="0" smtClean="0"/>
                    </a:p>
                    <a:p>
                      <a:pPr algn="ctr"/>
                      <a:endParaRPr lang="es-ES" sz="1800" kern="1200" dirty="0" smtClean="0"/>
                    </a:p>
                    <a:p>
                      <a:pPr algn="ctr"/>
                      <a:endParaRPr lang="es-ES" sz="1800" kern="1200" dirty="0" smtClean="0"/>
                    </a:p>
                    <a:p>
                      <a:pPr algn="ctr"/>
                      <a:r>
                        <a:rPr lang="es-ES" sz="1800" kern="1200" dirty="0" smtClean="0"/>
                        <a:t>Progesterona</a:t>
                      </a:r>
                    </a:p>
                    <a:p>
                      <a:pPr algn="ctr"/>
                      <a:r>
                        <a:rPr lang="es-ES" sz="1800" kern="1200" dirty="0" smtClean="0"/>
                        <a:t> </a:t>
                      </a:r>
                    </a:p>
                    <a:p>
                      <a:pPr algn="ctr"/>
                      <a:endParaRPr lang="es-ES" sz="1800" kern="1200" dirty="0" smtClean="0"/>
                    </a:p>
                    <a:p>
                      <a:pPr algn="ctr"/>
                      <a:endParaRPr lang="es-ES" sz="1800" kern="1200" dirty="0" smtClean="0"/>
                    </a:p>
                    <a:p>
                      <a:pPr algn="ctr"/>
                      <a:r>
                        <a:rPr lang="es-ES" sz="1800" kern="1200" dirty="0" smtClean="0"/>
                        <a:t> </a:t>
                      </a:r>
                    </a:p>
                    <a:p>
                      <a:pPr algn="ctr"/>
                      <a:r>
                        <a:rPr lang="es-ES" sz="1800" kern="1200" dirty="0" smtClean="0"/>
                        <a:t>Estrógenos</a:t>
                      </a:r>
                    </a:p>
                    <a:p>
                      <a:endParaRPr lang="es-ES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0" y="476672"/>
            <a:ext cx="11017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5400" dirty="0" smtClean="0">
                <a:ln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howcard Gothic" pitchFamily="82" charset="0"/>
              </a:rPr>
              <a:t>HORMONAS  PLACENTARIAS</a:t>
            </a:r>
            <a:endParaRPr lang="es-E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escanear0005.jpg"/>
          <p:cNvPicPr>
            <a:picLocks noChangeAspect="1"/>
          </p:cNvPicPr>
          <p:nvPr/>
        </p:nvPicPr>
        <p:blipFill>
          <a:blip r:embed="rId3" cstate="print"/>
          <a:srcRect t="6112"/>
          <a:stretch>
            <a:fillRect/>
          </a:stretch>
        </p:blipFill>
        <p:spPr>
          <a:xfrm>
            <a:off x="4572000" y="3501008"/>
            <a:ext cx="4290604" cy="24532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611560" y="1556792"/>
            <a:ext cx="410445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 Facilitar la sedación de la musculatura uterina.</a:t>
            </a:r>
          </a:p>
          <a:p>
            <a:endParaRPr lang="es-E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 Colabora en el mecanismo de la puesta en marcha del parto.</a:t>
            </a:r>
          </a:p>
          <a:p>
            <a:pPr lvl="0">
              <a:buFont typeface="Arial" pitchFamily="34" charset="0"/>
              <a:buChar char="•"/>
            </a:pPr>
            <a:endParaRPr lang="es-E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 Concede al lugar de la implantación de la placenta con el útero, una cierta inmunidad por supresión de la respuesta materna.</a:t>
            </a:r>
          </a:p>
          <a:p>
            <a:pPr lvl="0">
              <a:buFont typeface="Arial" pitchFamily="34" charset="0"/>
              <a:buChar char="•"/>
            </a:pPr>
            <a:endParaRPr lang="es-E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endParaRPr lang="es-E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4860032" y="1772816"/>
            <a:ext cx="39959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 Protección del embarazo.</a:t>
            </a:r>
          </a:p>
          <a:p>
            <a:pPr>
              <a:buFont typeface="Arial" pitchFamily="34" charset="0"/>
              <a:buChar char="•"/>
            </a:pPr>
            <a:endParaRPr lang="es-E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 Precursor de corticoides fetales.</a:t>
            </a:r>
          </a:p>
          <a:p>
            <a:pPr>
              <a:buFont typeface="Arial" pitchFamily="34" charset="0"/>
              <a:buChar char="•"/>
            </a:pPr>
            <a:endParaRPr lang="es-E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es-E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475656" y="404664"/>
            <a:ext cx="6876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dirty="0" smtClean="0">
                <a:ln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howcard Gothic" pitchFamily="82" charset="0"/>
              </a:rPr>
              <a:t>PROGESTERONA</a:t>
            </a:r>
            <a:endParaRPr lang="es-ES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escanear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248472" cy="3500461"/>
          </a:xfrm>
          <a:prstGeom prst="roundRect">
            <a:avLst>
              <a:gd name="adj" fmla="val 1521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3 Imagen" descr="escanear0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15164">
            <a:off x="5298583" y="1699124"/>
            <a:ext cx="3267141" cy="3438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5220072" y="558924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Estriol</a:t>
            </a:r>
            <a:endParaRPr lang="es-ES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55776" y="191683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Estrona</a:t>
            </a:r>
            <a:endParaRPr lang="es-ES" sz="32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691680" y="260648"/>
            <a:ext cx="58464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7200" dirty="0" smtClean="0">
                <a:ln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howcard Gothic" pitchFamily="82" charset="0"/>
              </a:rPr>
              <a:t>estrógenos</a:t>
            </a:r>
            <a:endParaRPr lang="es-ES" sz="7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11560" y="1916832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¿MENSTRUACIÓN?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 </a:t>
            </a:r>
          </a:p>
          <a:p>
            <a:pPr marL="342900" indent="-342900"/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A veces parece que sí hay regla y sin embargo es un sangrado debido a la implantación del embrión en el útero</a:t>
            </a:r>
          </a:p>
          <a:p>
            <a:pPr marL="342900" indent="-342900" algn="ctr"/>
            <a:endParaRPr lang="es-ES" sz="20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eriod" startAt="2"/>
            </a:pP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¿NÁUSEAS?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  <a:p>
            <a:pPr marL="457200" indent="-457200"/>
            <a:r>
              <a:rPr lang="es-ES" sz="2000" b="1" dirty="0" smtClean="0"/>
              <a:t>  </a:t>
            </a:r>
          </a:p>
          <a:p>
            <a:pPr marL="342900" indent="-342900"/>
            <a:endParaRPr lang="es-ES" sz="2000" b="1" dirty="0"/>
          </a:p>
        </p:txBody>
      </p:sp>
      <p:pic>
        <p:nvPicPr>
          <p:cNvPr id="3074" name="Picture 2" descr="http://t1.gstatic.com/images?q=tbn:ANd9GcToL6eFYRgo7Ky8MStgG_a-aZ50Aj7llvBsV0sMUCfXBiIaaJ825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717032"/>
            <a:ext cx="214312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http://t2.gstatic.com/images?q=tbn:ANd9GcS8pyXQoSa8u0QrazaKZtZ-VtLAsDvhcCnbfv-vLZQyx44e0Jbp3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0676" y="3212976"/>
            <a:ext cx="3348038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683568" y="332656"/>
            <a:ext cx="80954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7200" dirty="0" smtClean="0">
                <a:ln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howcard Gothic" pitchFamily="82" charset="0"/>
              </a:rPr>
              <a:t>¿HAY EMBARAZO?</a:t>
            </a:r>
            <a:endParaRPr lang="es-ES" sz="7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data:image/jpeg;base64,/9j/4AAQSkZJRgABAQAAAQABAAD/2wCEAAkGBhASEBEUEhIVFRUUFRcUFBQWFRQWFxYXFxQVFxQWFhcXGygfFxokGRUUIC8gIycpLCwsFh4xNTAqNSYrLCkBCQoKDgwOGg8PGiwkHyUsNDUsLCktNSwsLCwsLCwsLCksKS8sLSwsKSw0LS8sKSwpLCwsLCksLCwsKSwsLCkpLP/AABEIAMIBAwMBIgACEQEDEQH/xAAcAAEAAgMBAQEAAAAAAAAAAAAABQYCAwQBBwj/xABHEAACAQIEAgYFCgMHAQkAAAABAgADEQQSITEFQQYTUWFxkQciQlKBFBUjMlOSobHB0XKT8DNDYqLC0uGyFiQ1RFRjgqPD/8QAGgEBAAMBAQEAAAAAAAAAAAAAAAECBAMFBv/EADMRAAIBAgMFBgQGAwAAAAAAAAABAgMREiFRBBMxQXEFFCJhgaFCUpHRMrHB4fDxIzOi/9oADAMBAAIRAxEAPwD7jERAEREAREQBERAEREAREQBERAEREAREQBERAEREAREQBERAEREAREQBERAEREAREQBERAEREAREQBERAEREAREQBERAEREAREQBERAEREAREQBERAEREAREQBERAEREAREQBERAEREAREQBERAEREAREQBERAEREAREQBERAEREAREQBERAEREAREQBERAKV6QelOKwj0BQKAOrk5lzaqVtbXvlQPpN4j71P+WP3k36Xl1wp7qg/FJSsFgGbKQjEkEi4spCj1gD7R7hcyD6jYaVDu0Z1Ip8eK82TK+kTih2qL/LT9ptHTnipB+kBawNlp0zp3nLp4nScD4NaYVmcMqvTLqt1UpUAYZDa7e1zBFtuzeuOpopWmgNlZC59VWDOWGlgxIBGuhszdgkXOsty/8AXSi/Rfr/ADPI6sT0z4rTVWeqBmLAALSuChAa/q6G5tbuPdNWE6a8SquqLWa5Pu0tBzP1eQkdSw2IxTaDS9ybBUBIALE8ybC+5NpaOGcGp4dblhmawLnTwUX2EvCLbzM22bTs2y0mnCDqaJLLr09yXHHsV7/4L+0yHHMT9ofJf2kHi+JMBWypYoQoJ1uSSDp8JzfOdYOt2UJTANdso1J1Kr38hbsJm9U7rgj4VylqyzDjOI+0PkP2mXzxiPtD+H7SG4DxlcT1lqbLkI1NiCDfmNjptJjqZSXhdmiViaumz352xH2h/Cejitf7Q/hPOonooyuKOgwy1Y+da/2jfhPfnOv9o0dTPRQjEtBhlqBxGt9o3nMvl9b3284FKZdVIxLQnDLUx+XVvfbznvy2r77ecy6qe9VGNDBLUhOJYms9cKKzrakX3PJj3jzmhKeK0viOdvrNc+sVNvLTtnH0wpkVkPI09PgzX/MecgbzJUzkz7vs7Z5S2WDUlw0T5stSmqylhiTfMwszHZS4ubHsVfM9kL1mZlOINwoIN9LmoyW+ttZb9uvdIbheBp1QwZ8rZkVdvaJBNtzbTabKWBw7IhNYKSCSDY+3Yaezp++wM5neUVFuOLn8vqSiLUO+JA+J7Own4efZPCj/APqh36ntA97Xf+uUa2Bw1gRW3H1dDY5QdTbtuPj3SOerm9kC3YLQWhTlN5S/5SLItH6l8Tz9b1txc2t62mgO/M+cjwjEOaCesfa5n32lJDS/cGwxWhSBFjluR4kn9Z1pO0jyO26TjQScr3lpbkz1mbtPmZ38BU9aST7J/MTU1Gd3Bqdnbw/WaZTuj5WnT8aJiIiZj0RERAEREAovpMqojYN3XMoaqCuhvdV7ZQcNxdlUIpyhSQH3fL6+UdgIztqO3ul79LKE0sNYXPWMAO266CRnR3o0tKz1RepyG4T927/KVZ71GrRpbJGVTN52Xq/uQL4QKA+IqJRDXs1W5qMDe+VBtv3TvalhEwtXEUiuJNMX9Zri91FioHq6EbiR/RbCpj8bia9dQ6oQEQ6rqWy6cwFXbtN5ZekfD6VLh+LFOmqAoWIUAAm662HgJrdOFOSg73yvpnyPFrdobRWTs7R0X3Oro7jPlGGpVcoUuD6o2FmZdPKR2Kx1Gu5UhlyMQrbg8jdfhNXR7i6Ybg6VmFwgew2zMarhR3amY1sVxSnh/lRehYKKjYfq7WQ2P1981jc6+cuo2nK2Wdln/Z5zV0vclRg7i+l9LncErex/KRWPp0wBmVqgGoRbhb8yzWuSe7zk62IrYnC0qmFdaRqBWLOufKpBzADbMDp8DIDG8WxmBxGHFXFLiKdV8jqURWS5UXAXUfWuPAi0UpSbtz06en6kTgrGvg/FsY2JpIlLJSzWZFp5VC8yWIvceO8k+m3Gq2FXDmkVHWVCrXUNoAu19t5o6U8UxPy/DYWlXNJaqi7KoLXvUubnuUaXEjvSFhWp4bAo1VqjCqwNR/rEmxBPhcC3dOkbTqQbSV+X1zZGHDF5l/6vUyr9IuL16XEMBRR7JVI6xbKc30ltyLjTsnF0irYrhrUq4xVWvSapkq06pB5E3Wwsuga1tiBuDPelr34twq2xII/mzlSp+JPimn7ItLhboXUU4ySoDG1Pn/q875OovkzNlv1QN8t7XvPKGLf5/qqXbItC+XMco+ipm4W9r6mc909fhxfsXuvexcermWSfN+EVsHjhVr4/FBXaoy0qZr9WKVMWylVvvrud7eMsno74o9bCMHfrDSqtSFQm5ZQFKknno2/ZaKlGUIt6cctdHzEWpMswSAkyvPbzJiZ1wo5cdwulWXLUW4BuNwR4EbThHRDCe4fvv+8mZ7eRiO9OvVprDCbS8mRC9FMKP7v/ADv/ALpkOi+F+yH3n/eSt55nHaIuX7zX+eX1ZGjo3hfsV82/eZDo9hfsU8v+Z2tXQGxZQd7FgDbe9j4fhMPl1LT6RNQSPXXUL9YjXUCxv2Wk5le8Vfnf1ZzU+BYdSCKKAjY5ROzJPKOIRxmRlYdqkMNN9RMwYu0cpSc85O/UBZ2cNSxbwnETO/hvtfD9ZKbuVSVztiIlzoIiIAiIgEL0mwystJiLlHuvcSpF/G0hxJ/pAPoh/EPyMr4lWVk2yhdAK4w+LxeGqHKxIy30zFCwsPFWBHdLZ0sa+BxfdSb9DOfjfRDDYtg1RWDgWzobEgbA3BB8pnw/onh6NCrRXrCtb+0LMSx0toQABp2Ca6lSnNqpnfK66eZwUZJYeRVXoM/R9coJyOXP8IrOCfhmv8JL8H4dSxOERmx+JKsgFRDXQKpsAyMCugGu/K0sXDeG0cPRFFNEGbRmzfWJLXvvuZDVehfCc2Zkpjnl64qv3c+g7pd14yxLNZ3TSvxK4GrdDg6V1vk2GwOHo1WTD1HyvVDXPV5lP1xyIdm03t2Tl6acJwtD5CMOlNb1hmZSCzAGnYs1yW57y2V24eaIou2HNJQAENSnlAG1vW0tI/C4fglFgynCBhqCaitYjmMzGxk062Gzs8m/W+v8YlG+hx9I/wDxzh/8I/6q089KrgU8GT9s35LeTNbpBwo1FqNWw5qLor6My77G1xufOeYrpfwt1tUr0nHYyM48ihlYSmpQeB+FfclpWavxIbpxxKljuowmFdarvVzsUOZUUAi7Eae0T8O8TPpWLcW4UBysB4CoZIYfpnwmkCKbol9+rout/GyC89qekjht753J7qL3/ES0d5GyjTdlf3VtCrwvNyXL2IrjeLGD4ymJrKwovRyBwpIByZTtzBA03sbzzo9ilxXGa1emrmiaJTOUZR9SktrnYmzW8JJH0nYA6AVmvyFLfzaYt6TsKNqVfypD86km1XDbdu+G1/Lp+5F4J/i53IfgNUcNarQxWEeoM5alWSitTMCALXPLQHfQkgiXzgWNFWkHFFqILH1HQI1gbBio2BEq7elSgNqNX+ZQH+uam9K1Llhz8a9L9LytWlVq54M+v6ExqQj8WR108LjzhmcvUzuyKKeepmt8ruzsT/ZDqvVsvsi+83YLDYvrcIWFawpVc2fOypVNYlFYh/WVV0DtmuoGlzpEP6WByw6/GuP0pzW3pYflQpfGrUP5U5bc138C9uhG8p6kpheGY16QpsKlJs+HZ6xe7l1FQ1nP0hDIHyEAAXDWtpM/m7iBSgSoD0neuw6ywao+JJyLvdRSzABiB9IOYtIJvSvW5UqA+NY/oJqb0q4jklEf/CqfzcS242j5URvKerLK/R/F56pWplWp8sZbtrTqVcyUmFvZKZSR7JXvnbT4DdsG3VLSFIMKtNWBBAs1L6os/wBKofWUhvSliv8A2h4UWP51Zpb0m40+2o8KCfq5juu0PQb6mtT6FxngjValRlyAthKlBS2+d20JsPq2uO3WeYTg9Ra1B7qoSl1dSzFzUAzFVsUUAAtmzCx3Fuc+cv6R8cf70jwpUR+hmlvSBjT/AH9T4CiP/wA4WxV7Wuhv4aM+ucHwRo4ejSJBKIFJGxPMi86s8+LjpxjD/wCYq/fUfkk0Vul+M+3rfzn/AEtKvs+o3dtE94ilwPuDSQ4Xs3jPz4nSrE39arVPjWrf7p9a9FFZnwlV2JN6xGrM21On7xPbOdXY5UVibL0qynK1i7RETKahERAEREAo/phxDJw7MpYEVqeqsynUMN1IPOfD241V9+p/OrH/AFz7j6Y0vwqp3VKR/wA9v1nwHJPb2CCdK71PO2mVpnT851DzPxesf9c8OMJ3A83P5tNGWZhJvwIy4jvwWDWqCWORU1YquY6vSRdCRf1qnbted56MqoYvU2R2Fgi3NL1agzMbCz+rfn46SLwONekSUNr7/wBf1sOwW3U+JOtspcWDAfSNoHN3HxOpnKcKjfhZKnFcTrxPA6VOrh1Z2UVLFiQuilVIZSNrsWWx1GS53nfV6O4ZBULVWHV1FRrsoClgh6snLYnWpdxoOrOkgzjGJU6+qbqS9Q5ToLj1tDZV290dkx647ZVtcm3rnU7nVt9Br3SN1N28RO8joSWO6P5alFUa61XyAnlZgCTcW0B17MpvO35ho5hlQujuxU5ybL1C1KFMspsTUdimbnkOWxkF1x7F+7f850pg3yZ2CIvIsiDN4XGsOnK2ciFUWhK4ThOHsjVAiZl9tmyhwlfrAQGzWVxSBF77dpmpsNhUS46vMBXJR2zEZqdVsOp1ysVNNBdSbmpY7icq4TNpTq02a+wVF0Gx28fwnK71VJBLAjQjaFScn+IOpbkdHF0piq/VhOrCCxXIQSaZW11Jvck766a7SJyzpfM25J8ST+c8FKaYQwqxxdS7uc+WNZ0ijAoy2EjeHPPROjqJ6KMYSN4jH5DU6vrMj9XfLnynLfszbXmsUm7D5H+uRlnPH1+SrSCPnFNKRu/0WVKvWZgg9om1++5vrMPnrFOP7MPv7DG98/IG3tnyEzqVTO8Vx1O2KHJldp4RzoFY8gApP6Tu4X0dxOIWo1GmWFMXY3A5XsLnU6HQSb67iL3tSfU3P0Vr6qbm47VB+E6eD4DHUabIuEVrnMjVFUtSawGZLnewXfmBOc6zUeMb9f6LRSb4O3QqY4ZVK5urbLlzXtYZbFr68rAmbm4BiALmmR4ley/b2Swno3xIoEI9ULlCl6f1bEW321Mxbo9xMe+dSdKinU3vz53PnI38fnj9Rhl8rIMdHMTc3p2tobsotsNdf8S+cj1UmTOKwmKp2FbrV7Mxa3w5TiNPsmiCbzun0OMqiWRyGlafcPREtuHeNV/wCj9J8Y+TGfcPRhRy8Npd7VD/AJz+0xdoK1L1NOxTxVPQtkRE8I9cREQBERAKj6VaWbhWI7jTP/2pPgXUz9EekOnm4ZiR3KfKok+FfJD2T3ezn/jfX7Hi9oSw1F0+5GrQmwUJIfJT2TJcIZ6V0efvGR4oTLqJIjCGZjByLojeMjBQnooSVGDmS4KTiRGNkbRphSCRmA3GuvlPpXA+CYeioqYjI9dhmyMVPV8slNDzFrE2vcHlKbhsKA9MtsKlMt/CKi5r/C8tPHsQKOJVgvrgk2PMHMD+JNp5e3zvZJ2/nA9bsuk608Nrt8Otvy10JzieFwddQrojKdM62DU20tZhqp/oifNOMYCpTrPSdy+RvVJ5hgpDW5XUL5d0tnDaxdyTzN7Dbukf0modZiHKk+qqIbW3C3O4/wAQHwmfYamGphXA2dqbHKjSUp/iy/LNHHh+hVVlVs6AMAR9YnUXHKdCdBm51V+Ck/rJPBcWoIihq9yFAIJXSwHJVE3HpNhR7d/BXP6SZbTtTbwp/QyRobOlm/c4cL0MpJrUvV7gert+d/MSxUuEYXIlqCAWA1RSfiTqfGRlLpZhBux+6R+cyx3SOgwS7jYEANtcaDTumSrPaJPx3NFONGK8Njs+TYYGww6312ojw0NpjXWkFstFATaxKJpcXOltxIKr0iw3efDMRvMB0qpi2WmxtbYW22lVRry5Ms6tJc0WTB4a2oAGl9h+OlvKb62OddMmvjpK9/24stkw7X7TY/gN5zjpliL36onxH7Se61n8JHeKS+Ity4g2BcWvPDihKfX6U4pzfqj3DYTR874o7UB5f8R3Orp7ojvVLUuvywH9+U1Njh2yntice/sW+BnqcJxr/WfKO6W7nPm0vUr3qHK79Cd43xNDRdDY5hYLzvyPiN5Uhge6T2D6NhDdiWbtM7fmrum+hKNCOFO5g2hSrSvaxVlwGs+ydCaWXAUB3MfN2lHXhfdPovAaWXDUR2IPx1nDbK+8ikaNhouE23od8RE809YREQBERAIfpfSzYHED/B+RB/SfIfm2faOOU82GrDtRvynz35DNuz1t3Fo8/a6O8kn5Fa+bZsXhssQwUzXBTR3pmTupXl4ZNo4YOyTrUFW1yBc2108N56oTX1k0vf1hpYXOg7AD5SveWWWzIhV4X3TYvC+6Sq4ijYHrE17+fZbt7oONoDeovLYMd9tvAyN/Inu8SO+agQQRodD4EazoFCmxX5VTqOVUKtVMzXUXtnRPWDa6kAg76bTrHEKGVmz3CgEkI2xbKOXvafDumNHitNmKqHOjEH1QDYZgNdrgHU6TlUk6itJGmg5UJYqbs/I8+iAth6DZvfqCoqL35XIZz3AW7SJhS4UALb3uSTuSTck95JM2HjVMAkU6hAFybWG1+dj+HKbqeNdlYig9wwABJFwSRf4CVi8HAvWlOu/8jucY4BT9wTYnA6fuDynRSrYklv8AuptplBJ30uCfM37uc7eH4fFH69HLoPqg6nnpc2H792tnWnr7nBUI6EY/R+kd0HlNC9D6HuS2rw+sf7s/EgfrNg4TW90feEotpqLgy/dovkVen0ZojZBOhOBUxsg8pZBwWr2p5n9pkOB1Obr5GVdeb4sstniuRXhwhPdHlNg4WvYPKWAcCb7T/L/zMvmEfaN5CV3stS+48ivjhy9gmYwKywLwFObOfjaZfMVL/F96V3j1JVHyK6cGs8+TqJZV4JR92/iTNq8Loj+7WRjZbclPxWRabsb2VSTk1bb2RY69nfI1KlZaNAi7koS90O5ZAub1Q2gZtgCcl59EGApe4vkJ6MDS+zX7okqZO6KBRq1zUF09XNlNl5Zqt2BOuwpbjW5tyl/wS2p0/wCEflNq0wNgB4CZSspXOkYYRERKlxERAEREA04yiXpuo3ZSBfbUStjorW9+mPvH9Jaok3KuKfErK9E6nOqvwQ/7ptXon21j8EA/MmWGIuyN3Er1XoZScWeo51B0yjVTccphQ6A4NbWD6Cwu590r/wBJI+MskScT1GCOhBU+hOCFvottvWbsA7ewCb6fRXBrtQTyktEYnqThjocVPguHXakg+E3LgKQ2pr90TfEqTZGsUE90eQmYUdk9iCRERAEREAREQBERAEREAREQBERAEREAREQBERAEREAREQBERAEREAREQBERAEREAREQBERAEREAREQBERAEREAREQBERAEREAREQBERAEREAREQBERAEREAREQBERAEREAREQBERAEREAREQBERAEREAREQBERAEREAREQBERAEREAREQBERAEREAREQBERAEREAREQBERAEREAREQBERAEREAREQBERAP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12" name="AutoShape 4" descr="data:image/jpeg;base64,/9j/4AAQSkZJRgABAQAAAQABAAD/2wCEAAkGBhASEBEUEhIVFRUUFRcUFBQWFRQWFxYXFxQVFxQWFhcXGygfFxokGRUUIC8gIycpLCwsFh4xNTAqNSYrLCkBCQoKDgwOGg8PGiwkHyUsNDUsLCktNSwsLCwsLCwsLCksKS8sLSwsKSw0LS8sKSwpLCwsLCksLCwsKSwsLCkpLP/AABEIAMIBAwMBIgACEQEDEQH/xAAcAAEAAgMBAQEAAAAAAAAAAAAABQYCAwQBBwj/xABHEAACAQIEAgYFCgMHAQkAAAABAgADEQQSITEFQQYTUWFxkQciQlKBFBUjMlOSobHB0XKT8DNDYqLC0uGyFiQ1RFRjgqPD/8QAGgEBAAMBAQEAAAAAAAAAAAAAAAECBAMFBv/EADMRAAIBAgMFBgQGAwAAAAAAAAABAgMREiFRBBMxQXEFFCJhgaFCUpHRMrHB4fDxIzOi/9oADAMBAAIRAxEAPwD7jERAEREAREQBERAEREAREQBERAEREAREQBERAEREAREQBERAEREAREQBERAEREAREQBERAEREAREQBERAEREAREQBERAEREAREQBERAEREAREQBERAEREAREQBERAEREAREQBERAEREAREQBERAEREAREQBERAEREAREQBERAEREAREQBERAEREAREQBERAKV6QelOKwj0BQKAOrk5lzaqVtbXvlQPpN4j71P+WP3k36Xl1wp7qg/FJSsFgGbKQjEkEi4spCj1gD7R7hcyD6jYaVDu0Z1Ip8eK82TK+kTih2qL/LT9ptHTnipB+kBawNlp0zp3nLp4nScD4NaYVmcMqvTLqt1UpUAYZDa7e1zBFtuzeuOpopWmgNlZC59VWDOWGlgxIBGuhszdgkXOsty/8AXSi/Rfr/ADPI6sT0z4rTVWeqBmLAALSuChAa/q6G5tbuPdNWE6a8SquqLWa5Pu0tBzP1eQkdSw2IxTaDS9ybBUBIALE8ybC+5NpaOGcGp4dblhmawLnTwUX2EvCLbzM22bTs2y0mnCDqaJLLr09yXHHsV7/4L+0yHHMT9ofJf2kHi+JMBWypYoQoJ1uSSDp8JzfOdYOt2UJTANdso1J1Kr38hbsJm9U7rgj4VylqyzDjOI+0PkP2mXzxiPtD+H7SG4DxlcT1lqbLkI1NiCDfmNjptJjqZSXhdmiViaumz352xH2h/Cejitf7Q/hPOonooyuKOgwy1Y+da/2jfhPfnOv9o0dTPRQjEtBhlqBxGt9o3nMvl9b3284FKZdVIxLQnDLUx+XVvfbznvy2r77ecy6qe9VGNDBLUhOJYms9cKKzrakX3PJj3jzmhKeK0viOdvrNc+sVNvLTtnH0wpkVkPI09PgzX/MecgbzJUzkz7vs7Z5S2WDUlw0T5stSmqylhiTfMwszHZS4ubHsVfM9kL1mZlOINwoIN9LmoyW+ttZb9uvdIbheBp1QwZ8rZkVdvaJBNtzbTabKWBw7IhNYKSCSDY+3Yaezp++wM5neUVFuOLn8vqSiLUO+JA+J7Own4efZPCj/APqh36ntA97Xf+uUa2Bw1gRW3H1dDY5QdTbtuPj3SOerm9kC3YLQWhTlN5S/5SLItH6l8Tz9b1txc2t62mgO/M+cjwjEOaCesfa5n32lJDS/cGwxWhSBFjluR4kn9Z1pO0jyO26TjQScr3lpbkz1mbtPmZ38BU9aST7J/MTU1Gd3Bqdnbw/WaZTuj5WnT8aJiIiZj0RERAEREAovpMqojYN3XMoaqCuhvdV7ZQcNxdlUIpyhSQH3fL6+UdgIztqO3ul79LKE0sNYXPWMAO266CRnR3o0tKz1RepyG4T927/KVZ71GrRpbJGVTN52Xq/uQL4QKA+IqJRDXs1W5qMDe+VBtv3TvalhEwtXEUiuJNMX9Zri91FioHq6EbiR/RbCpj8bia9dQ6oQEQ6rqWy6cwFXbtN5ZekfD6VLh+LFOmqAoWIUAAm662HgJrdOFOSg73yvpnyPFrdobRWTs7R0X3Oro7jPlGGpVcoUuD6o2FmZdPKR2Kx1Gu5UhlyMQrbg8jdfhNXR7i6Ybg6VmFwgew2zMarhR3amY1sVxSnh/lRehYKKjYfq7WQ2P1981jc6+cuo2nK2Wdln/Z5zV0vclRg7i+l9LncErex/KRWPp0wBmVqgGoRbhb8yzWuSe7zk62IrYnC0qmFdaRqBWLOufKpBzADbMDp8DIDG8WxmBxGHFXFLiKdV8jqURWS5UXAXUfWuPAi0UpSbtz06en6kTgrGvg/FsY2JpIlLJSzWZFp5VC8yWIvceO8k+m3Gq2FXDmkVHWVCrXUNoAu19t5o6U8UxPy/DYWlXNJaqi7KoLXvUubnuUaXEjvSFhWp4bAo1VqjCqwNR/rEmxBPhcC3dOkbTqQbSV+X1zZGHDF5l/6vUyr9IuL16XEMBRR7JVI6xbKc30ltyLjTsnF0irYrhrUq4xVWvSapkq06pB5E3Wwsuga1tiBuDPelr34twq2xII/mzlSp+JPimn7ItLhboXUU4ySoDG1Pn/q875OovkzNlv1QN8t7XvPKGLf5/qqXbItC+XMco+ipm4W9r6mc909fhxfsXuvexcermWSfN+EVsHjhVr4/FBXaoy0qZr9WKVMWylVvvrud7eMsno74o9bCMHfrDSqtSFQm5ZQFKknno2/ZaKlGUIt6cctdHzEWpMswSAkyvPbzJiZ1wo5cdwulWXLUW4BuNwR4EbThHRDCe4fvv+8mZ7eRiO9OvVprDCbS8mRC9FMKP7v/ADv/ALpkOi+F+yH3n/eSt55nHaIuX7zX+eX1ZGjo3hfsV82/eZDo9hfsU8v+Z2tXQGxZQd7FgDbe9j4fhMPl1LT6RNQSPXXUL9YjXUCxv2Wk5le8Vfnf1ZzU+BYdSCKKAjY5ROzJPKOIRxmRlYdqkMNN9RMwYu0cpSc85O/UBZ2cNSxbwnETO/hvtfD9ZKbuVSVztiIlzoIiIAiIgEL0mwystJiLlHuvcSpF/G0hxJ/pAPoh/EPyMr4lWVk2yhdAK4w+LxeGqHKxIy30zFCwsPFWBHdLZ0sa+BxfdSb9DOfjfRDDYtg1RWDgWzobEgbA3BB8pnw/onh6NCrRXrCtb+0LMSx0toQABp2Ca6lSnNqpnfK66eZwUZJYeRVXoM/R9coJyOXP8IrOCfhmv8JL8H4dSxOERmx+JKsgFRDXQKpsAyMCugGu/K0sXDeG0cPRFFNEGbRmzfWJLXvvuZDVehfCc2Zkpjnl64qv3c+g7pd14yxLNZ3TSvxK4GrdDg6V1vk2GwOHo1WTD1HyvVDXPV5lP1xyIdm03t2Tl6acJwtD5CMOlNb1hmZSCzAGnYs1yW57y2V24eaIou2HNJQAENSnlAG1vW0tI/C4fglFgynCBhqCaitYjmMzGxk062Gzs8m/W+v8YlG+hx9I/wDxzh/8I/6q089KrgU8GT9s35LeTNbpBwo1FqNWw5qLor6My77G1xufOeYrpfwt1tUr0nHYyM48ihlYSmpQeB+FfclpWavxIbpxxKljuowmFdarvVzsUOZUUAi7Eae0T8O8TPpWLcW4UBysB4CoZIYfpnwmkCKbol9+rout/GyC89qekjht753J7qL3/ES0d5GyjTdlf3VtCrwvNyXL2IrjeLGD4ymJrKwovRyBwpIByZTtzBA03sbzzo9ilxXGa1emrmiaJTOUZR9SktrnYmzW8JJH0nYA6AVmvyFLfzaYt6TsKNqVfypD86km1XDbdu+G1/Lp+5F4J/i53IfgNUcNarQxWEeoM5alWSitTMCALXPLQHfQkgiXzgWNFWkHFFqILH1HQI1gbBio2BEq7elSgNqNX+ZQH+uam9K1Llhz8a9L9LytWlVq54M+v6ExqQj8WR108LjzhmcvUzuyKKeepmt8ruzsT/ZDqvVsvsi+83YLDYvrcIWFawpVc2fOypVNYlFYh/WVV0DtmuoGlzpEP6WByw6/GuP0pzW3pYflQpfGrUP5U5bc138C9uhG8p6kpheGY16QpsKlJs+HZ6xe7l1FQ1nP0hDIHyEAAXDWtpM/m7iBSgSoD0neuw6ywao+JJyLvdRSzABiB9IOYtIJvSvW5UqA+NY/oJqb0q4jklEf/CqfzcS242j5URvKerLK/R/F56pWplWp8sZbtrTqVcyUmFvZKZSR7JXvnbT4DdsG3VLSFIMKtNWBBAs1L6os/wBKofWUhvSliv8A2h4UWP51Zpb0m40+2o8KCfq5juu0PQb6mtT6FxngjValRlyAthKlBS2+d20JsPq2uO3WeYTg9Ra1B7qoSl1dSzFzUAzFVsUUAAtmzCx3Fuc+cv6R8cf70jwpUR+hmlvSBjT/AH9T4CiP/wA4WxV7Wuhv4aM+ucHwRo4ejSJBKIFJGxPMi86s8+LjpxjD/wCYq/fUfkk0Vul+M+3rfzn/AEtKvs+o3dtE94ilwPuDSQ4Xs3jPz4nSrE39arVPjWrf7p9a9FFZnwlV2JN6xGrM21On7xPbOdXY5UVibL0qynK1i7RETKahERAEREAo/phxDJw7MpYEVqeqsynUMN1IPOfD241V9+p/OrH/AFz7j6Y0vwqp3VKR/wA9v1nwHJPb2CCdK71PO2mVpnT851DzPxesf9c8OMJ3A83P5tNGWZhJvwIy4jvwWDWqCWORU1YquY6vSRdCRf1qnbted56MqoYvU2R2Fgi3NL1agzMbCz+rfn46SLwONekSUNr7/wBf1sOwW3U+JOtspcWDAfSNoHN3HxOpnKcKjfhZKnFcTrxPA6VOrh1Z2UVLFiQuilVIZSNrsWWx1GS53nfV6O4ZBULVWHV1FRrsoClgh6snLYnWpdxoOrOkgzjGJU6+qbqS9Q5ToLj1tDZV290dkx647ZVtcm3rnU7nVt9Br3SN1N28RO8joSWO6P5alFUa61XyAnlZgCTcW0B17MpvO35ho5hlQujuxU5ybL1C1KFMspsTUdimbnkOWxkF1x7F+7f850pg3yZ2CIvIsiDN4XGsOnK2ciFUWhK4ThOHsjVAiZl9tmyhwlfrAQGzWVxSBF77dpmpsNhUS46vMBXJR2zEZqdVsOp1ysVNNBdSbmpY7icq4TNpTq02a+wVF0Gx28fwnK71VJBLAjQjaFScn+IOpbkdHF0piq/VhOrCCxXIQSaZW11Jvck766a7SJyzpfM25J8ST+c8FKaYQwqxxdS7uc+WNZ0ijAoy2EjeHPPROjqJ6KMYSN4jH5DU6vrMj9XfLnynLfszbXmsUm7D5H+uRlnPH1+SrSCPnFNKRu/0WVKvWZgg9om1++5vrMPnrFOP7MPv7DG98/IG3tnyEzqVTO8Vx1O2KHJldp4RzoFY8gApP6Tu4X0dxOIWo1GmWFMXY3A5XsLnU6HQSb67iL3tSfU3P0Vr6qbm47VB+E6eD4DHUabIuEVrnMjVFUtSawGZLnewXfmBOc6zUeMb9f6LRSb4O3QqY4ZVK5urbLlzXtYZbFr68rAmbm4BiALmmR4ley/b2Swno3xIoEI9ULlCl6f1bEW321Mxbo9xMe+dSdKinU3vz53PnI38fnj9Rhl8rIMdHMTc3p2tobsotsNdf8S+cj1UmTOKwmKp2FbrV7Mxa3w5TiNPsmiCbzun0OMqiWRyGlafcPREtuHeNV/wCj9J8Y+TGfcPRhRy8Npd7VD/AJz+0xdoK1L1NOxTxVPQtkRE8I9cREQBERAKj6VaWbhWI7jTP/2pPgXUz9EekOnm4ZiR3KfKok+FfJD2T3ezn/jfX7Hi9oSw1F0+5GrQmwUJIfJT2TJcIZ6V0efvGR4oTLqJIjCGZjByLojeMjBQnooSVGDmS4KTiRGNkbRphSCRmA3GuvlPpXA+CYeioqYjI9dhmyMVPV8slNDzFrE2vcHlKbhsKA9MtsKlMt/CKi5r/C8tPHsQKOJVgvrgk2PMHMD+JNp5e3zvZJ2/nA9bsuk608Nrt8Otvy10JzieFwddQrojKdM62DU20tZhqp/oifNOMYCpTrPSdy+RvVJ5hgpDW5XUL5d0tnDaxdyTzN7Dbukf0modZiHKk+qqIbW3C3O4/wAQHwmfYamGphXA2dqbHKjSUp/iy/LNHHh+hVVlVs6AMAR9YnUXHKdCdBm51V+Ck/rJPBcWoIihq9yFAIJXSwHJVE3HpNhR7d/BXP6SZbTtTbwp/QyRobOlm/c4cL0MpJrUvV7gert+d/MSxUuEYXIlqCAWA1RSfiTqfGRlLpZhBux+6R+cyx3SOgwS7jYEANtcaDTumSrPaJPx3NFONGK8Njs+TYYGww6312ojw0NpjXWkFstFATaxKJpcXOltxIKr0iw3efDMRvMB0qpi2WmxtbYW22lVRry5Ms6tJc0WTB4a2oAGl9h+OlvKb62OddMmvjpK9/24stkw7X7TY/gN5zjpliL36onxH7Se61n8JHeKS+Ity4g2BcWvPDihKfX6U4pzfqj3DYTR874o7UB5f8R3Orp7ojvVLUuvywH9+U1Njh2yntice/sW+BnqcJxr/WfKO6W7nPm0vUr3qHK79Cd43xNDRdDY5hYLzvyPiN5Uhge6T2D6NhDdiWbtM7fmrum+hKNCOFO5g2hSrSvaxVlwGs+ydCaWXAUB3MfN2lHXhfdPovAaWXDUR2IPx1nDbK+8ikaNhouE23od8RE809YREQBERAIfpfSzYHED/B+RB/SfIfm2faOOU82GrDtRvynz35DNuz1t3Fo8/a6O8kn5Fa+bZsXhssQwUzXBTR3pmTupXl4ZNo4YOyTrUFW1yBc2108N56oTX1k0vf1hpYXOg7AD5SveWWWzIhV4X3TYvC+6Sq4ijYHrE17+fZbt7oONoDeovLYMd9tvAyN/Inu8SO+agQQRodD4EazoFCmxX5VTqOVUKtVMzXUXtnRPWDa6kAg76bTrHEKGVmz3CgEkI2xbKOXvafDumNHitNmKqHOjEH1QDYZgNdrgHU6TlUk6itJGmg5UJYqbs/I8+iAth6DZvfqCoqL35XIZz3AW7SJhS4UALb3uSTuSTck95JM2HjVMAkU6hAFybWG1+dj+HKbqeNdlYig9wwABJFwSRf4CVi8HAvWlOu/8jucY4BT9wTYnA6fuDynRSrYklv8AuptplBJ30uCfM37uc7eH4fFH69HLoPqg6nnpc2H792tnWnr7nBUI6EY/R+kd0HlNC9D6HuS2rw+sf7s/EgfrNg4TW90feEotpqLgy/dovkVen0ZojZBOhOBUxsg8pZBwWr2p5n9pkOB1Obr5GVdeb4sstniuRXhwhPdHlNg4WvYPKWAcCb7T/L/zMvmEfaN5CV3stS+48ivjhy9gmYwKywLwFObOfjaZfMVL/F96V3j1JVHyK6cGs8+TqJZV4JR92/iTNq8Loj+7WRjZbclPxWRabsb2VSTk1bb2RY69nfI1KlZaNAi7koS90O5ZAub1Q2gZtgCcl59EGApe4vkJ6MDS+zX7okqZO6KBRq1zUF09XNlNl5Zqt2BOuwpbjW5tyl/wS2p0/wCEflNq0wNgB4CZSspXOkYYRERKlxERAEREA04yiXpuo3ZSBfbUStjorW9+mPvH9Jaok3KuKfErK9E6nOqvwQ/7ptXon21j8EA/MmWGIuyN3Er1XoZScWeo51B0yjVTccphQ6A4NbWD6Cwu590r/wBJI+MskScT1GCOhBU+hOCFvottvWbsA7ewCb6fRXBrtQTyktEYnqThjocVPguHXakg+E3LgKQ2pr90TfEqTZGsUE90eQmYUdk9iCRERAEREAREQBERAEREAREQBERAEREAREQBERAEREAREQBERAEREAREQBERAEREAREQBERAEREAREQBERAEREAREQBERAEREAREQBERAEREAREQBERAEREAREQBERAEREAREQBERAEREAREQBERAEREAREQBERAEREAREQBERAEREAREQBERAEREAREQBERAEREAREQBERAEREAREQBERAEREAREQBERAP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14" name="AutoShape 6" descr="data:image/jpeg;base64,/9j/4AAQSkZJRgABAQAAAQABAAD/2wCEAAkGBhASEBEUEhIVFRUUFRcUFBQWFRQWFxYXFxQVFxQWFhcXGygfFxokGRUUIC8gIycpLCwsFh4xNTAqNSYrLCkBCQoKDgwOGg8PGiwkHyUsNDUsLCktNSwsLCwsLCwsLCksKS8sLSwsKSw0LS8sKSwpLCwsLCksLCwsKSwsLCkpLP/AABEIAMIBAwMBIgACEQEDEQH/xAAcAAEAAgMBAQEAAAAAAAAAAAAABQYCAwQBBwj/xABHEAACAQIEAgYFCgMHAQkAAAABAgADEQQSITEFQQYTUWFxkQciQlKBFBUjMlOSobHB0XKT8DNDYqLC0uGyFiQ1RFRjgqPD/8QAGgEBAAMBAQEAAAAAAAAAAAAAAAECBAMFBv/EADMRAAIBAgMFBgQGAwAAAAAAAAABAgMREiFRBBMxQXEFFCJhgaFCUpHRMrHB4fDxIzOi/9oADAMBAAIRAxEAPwD7jERAEREAREQBERAEREAREQBERAEREAREQBERAEREAREQBERAEREAREQBERAEREAREQBERAEREAREQBERAEREAREQBERAEREAREQBERAEREAREQBERAEREAREQBERAEREAREQBERAEREAREQBERAEREAREQBERAEREAREQBERAEREAREQBERAEREAREQBERAKV6QelOKwj0BQKAOrk5lzaqVtbXvlQPpN4j71P+WP3k36Xl1wp7qg/FJSsFgGbKQjEkEi4spCj1gD7R7hcyD6jYaVDu0Z1Ip8eK82TK+kTih2qL/LT9ptHTnipB+kBawNlp0zp3nLp4nScD4NaYVmcMqvTLqt1UpUAYZDa7e1zBFtuzeuOpopWmgNlZC59VWDOWGlgxIBGuhszdgkXOsty/8AXSi/Rfr/ADPI6sT0z4rTVWeqBmLAALSuChAa/q6G5tbuPdNWE6a8SquqLWa5Pu0tBzP1eQkdSw2IxTaDS9ybBUBIALE8ybC+5NpaOGcGp4dblhmawLnTwUX2EvCLbzM22bTs2y0mnCDqaJLLr09yXHHsV7/4L+0yHHMT9ofJf2kHi+JMBWypYoQoJ1uSSDp8JzfOdYOt2UJTANdso1J1Kr38hbsJm9U7rgj4VylqyzDjOI+0PkP2mXzxiPtD+H7SG4DxlcT1lqbLkI1NiCDfmNjptJjqZSXhdmiViaumz352xH2h/Cejitf7Q/hPOonooyuKOgwy1Y+da/2jfhPfnOv9o0dTPRQjEtBhlqBxGt9o3nMvl9b3284FKZdVIxLQnDLUx+XVvfbznvy2r77ecy6qe9VGNDBLUhOJYms9cKKzrakX3PJj3jzmhKeK0viOdvrNc+sVNvLTtnH0wpkVkPI09PgzX/MecgbzJUzkz7vs7Z5S2WDUlw0T5stSmqylhiTfMwszHZS4ubHsVfM9kL1mZlOINwoIN9LmoyW+ttZb9uvdIbheBp1QwZ8rZkVdvaJBNtzbTabKWBw7IhNYKSCSDY+3Yaezp++wM5neUVFuOLn8vqSiLUO+JA+J7Own4efZPCj/APqh36ntA97Xf+uUa2Bw1gRW3H1dDY5QdTbtuPj3SOerm9kC3YLQWhTlN5S/5SLItH6l8Tz9b1txc2t62mgO/M+cjwjEOaCesfa5n32lJDS/cGwxWhSBFjluR4kn9Z1pO0jyO26TjQScr3lpbkz1mbtPmZ38BU9aST7J/MTU1Gd3Bqdnbw/WaZTuj5WnT8aJiIiZj0RERAEREAovpMqojYN3XMoaqCuhvdV7ZQcNxdlUIpyhSQH3fL6+UdgIztqO3ul79LKE0sNYXPWMAO266CRnR3o0tKz1RepyG4T927/KVZ71GrRpbJGVTN52Xq/uQL4QKA+IqJRDXs1W5qMDe+VBtv3TvalhEwtXEUiuJNMX9Zri91FioHq6EbiR/RbCpj8bia9dQ6oQEQ6rqWy6cwFXbtN5ZekfD6VLh+LFOmqAoWIUAAm662HgJrdOFOSg73yvpnyPFrdobRWTs7R0X3Oro7jPlGGpVcoUuD6o2FmZdPKR2Kx1Gu5UhlyMQrbg8jdfhNXR7i6Ybg6VmFwgew2zMarhR3amY1sVxSnh/lRehYKKjYfq7WQ2P1981jc6+cuo2nK2Wdln/Z5zV0vclRg7i+l9LncErex/KRWPp0wBmVqgGoRbhb8yzWuSe7zk62IrYnC0qmFdaRqBWLOufKpBzADbMDp8DIDG8WxmBxGHFXFLiKdV8jqURWS5UXAXUfWuPAi0UpSbtz06en6kTgrGvg/FsY2JpIlLJSzWZFp5VC8yWIvceO8k+m3Gq2FXDmkVHWVCrXUNoAu19t5o6U8UxPy/DYWlXNJaqi7KoLXvUubnuUaXEjvSFhWp4bAo1VqjCqwNR/rEmxBPhcC3dOkbTqQbSV+X1zZGHDF5l/6vUyr9IuL16XEMBRR7JVI6xbKc30ltyLjTsnF0irYrhrUq4xVWvSapkq06pB5E3Wwsuga1tiBuDPelr34twq2xII/mzlSp+JPimn7ItLhboXUU4ySoDG1Pn/q875OovkzNlv1QN8t7XvPKGLf5/qqXbItC+XMco+ipm4W9r6mc909fhxfsXuvexcermWSfN+EVsHjhVr4/FBXaoy0qZr9WKVMWylVvvrud7eMsno74o9bCMHfrDSqtSFQm5ZQFKknno2/ZaKlGUIt6cctdHzEWpMswSAkyvPbzJiZ1wo5cdwulWXLUW4BuNwR4EbThHRDCe4fvv+8mZ7eRiO9OvVprDCbS8mRC9FMKP7v/ADv/ALpkOi+F+yH3n/eSt55nHaIuX7zX+eX1ZGjo3hfsV82/eZDo9hfsU8v+Z2tXQGxZQd7FgDbe9j4fhMPl1LT6RNQSPXXUL9YjXUCxv2Wk5le8Vfnf1ZzU+BYdSCKKAjY5ROzJPKOIRxmRlYdqkMNN9RMwYu0cpSc85O/UBZ2cNSxbwnETO/hvtfD9ZKbuVSVztiIlzoIiIAiIgEL0mwystJiLlHuvcSpF/G0hxJ/pAPoh/EPyMr4lWVk2yhdAK4w+LxeGqHKxIy30zFCwsPFWBHdLZ0sa+BxfdSb9DOfjfRDDYtg1RWDgWzobEgbA3BB8pnw/onh6NCrRXrCtb+0LMSx0toQABp2Ca6lSnNqpnfK66eZwUZJYeRVXoM/R9coJyOXP8IrOCfhmv8JL8H4dSxOERmx+JKsgFRDXQKpsAyMCugGu/K0sXDeG0cPRFFNEGbRmzfWJLXvvuZDVehfCc2Zkpjnl64qv3c+g7pd14yxLNZ3TSvxK4GrdDg6V1vk2GwOHo1WTD1HyvVDXPV5lP1xyIdm03t2Tl6acJwtD5CMOlNb1hmZSCzAGnYs1yW57y2V24eaIou2HNJQAENSnlAG1vW0tI/C4fglFgynCBhqCaitYjmMzGxk062Gzs8m/W+v8YlG+hx9I/wDxzh/8I/6q089KrgU8GT9s35LeTNbpBwo1FqNWw5qLor6My77G1xufOeYrpfwt1tUr0nHYyM48ihlYSmpQeB+FfclpWavxIbpxxKljuowmFdarvVzsUOZUUAi7Eae0T8O8TPpWLcW4UBysB4CoZIYfpnwmkCKbol9+rout/GyC89qekjht753J7qL3/ES0d5GyjTdlf3VtCrwvNyXL2IrjeLGD4ymJrKwovRyBwpIByZTtzBA03sbzzo9ilxXGa1emrmiaJTOUZR9SktrnYmzW8JJH0nYA6AVmvyFLfzaYt6TsKNqVfypD86km1XDbdu+G1/Lp+5F4J/i53IfgNUcNarQxWEeoM5alWSitTMCALXPLQHfQkgiXzgWNFWkHFFqILH1HQI1gbBio2BEq7elSgNqNX+ZQH+uam9K1Llhz8a9L9LytWlVq54M+v6ExqQj8WR108LjzhmcvUzuyKKeepmt8ruzsT/ZDqvVsvsi+83YLDYvrcIWFawpVc2fOypVNYlFYh/WVV0DtmuoGlzpEP6WByw6/GuP0pzW3pYflQpfGrUP5U5bc138C9uhG8p6kpheGY16QpsKlJs+HZ6xe7l1FQ1nP0hDIHyEAAXDWtpM/m7iBSgSoD0neuw6ywao+JJyLvdRSzABiB9IOYtIJvSvW5UqA+NY/oJqb0q4jklEf/CqfzcS242j5URvKerLK/R/F56pWplWp8sZbtrTqVcyUmFvZKZSR7JXvnbT4DdsG3VLSFIMKtNWBBAs1L6os/wBKofWUhvSliv8A2h4UWP51Zpb0m40+2o8KCfq5juu0PQb6mtT6FxngjValRlyAthKlBS2+d20JsPq2uO3WeYTg9Ra1B7qoSl1dSzFzUAzFVsUUAAtmzCx3Fuc+cv6R8cf70jwpUR+hmlvSBjT/AH9T4CiP/wA4WxV7Wuhv4aM+ucHwRo4ejSJBKIFJGxPMi86s8+LjpxjD/wCYq/fUfkk0Vul+M+3rfzn/AEtKvs+o3dtE94ilwPuDSQ4Xs3jPz4nSrE39arVPjWrf7p9a9FFZnwlV2JN6xGrM21On7xPbOdXY5UVibL0qynK1i7RETKahERAEREAo/phxDJw7MpYEVqeqsynUMN1IPOfD241V9+p/OrH/AFz7j6Y0vwqp3VKR/wA9v1nwHJPb2CCdK71PO2mVpnT851DzPxesf9c8OMJ3A83P5tNGWZhJvwIy4jvwWDWqCWORU1YquY6vSRdCRf1qnbted56MqoYvU2R2Fgi3NL1agzMbCz+rfn46SLwONekSUNr7/wBf1sOwW3U+JOtspcWDAfSNoHN3HxOpnKcKjfhZKnFcTrxPA6VOrh1Z2UVLFiQuilVIZSNrsWWx1GS53nfV6O4ZBULVWHV1FRrsoClgh6snLYnWpdxoOrOkgzjGJU6+qbqS9Q5ToLj1tDZV290dkx647ZVtcm3rnU7nVt9Br3SN1N28RO8joSWO6P5alFUa61XyAnlZgCTcW0B17MpvO35ho5hlQujuxU5ybL1C1KFMspsTUdimbnkOWxkF1x7F+7f850pg3yZ2CIvIsiDN4XGsOnK2ciFUWhK4ThOHsjVAiZl9tmyhwlfrAQGzWVxSBF77dpmpsNhUS46vMBXJR2zEZqdVsOp1ysVNNBdSbmpY7icq4TNpTq02a+wVF0Gx28fwnK71VJBLAjQjaFScn+IOpbkdHF0piq/VhOrCCxXIQSaZW11Jvck766a7SJyzpfM25J8ST+c8FKaYQwqxxdS7uc+WNZ0ijAoy2EjeHPPROjqJ6KMYSN4jH5DU6vrMj9XfLnynLfszbXmsUm7D5H+uRlnPH1+SrSCPnFNKRu/0WVKvWZgg9om1++5vrMPnrFOP7MPv7DG98/IG3tnyEzqVTO8Vx1O2KHJldp4RzoFY8gApP6Tu4X0dxOIWo1GmWFMXY3A5XsLnU6HQSb67iL3tSfU3P0Vr6qbm47VB+E6eD4DHUabIuEVrnMjVFUtSawGZLnewXfmBOc6zUeMb9f6LRSb4O3QqY4ZVK5urbLlzXtYZbFr68rAmbm4BiALmmR4ley/b2Swno3xIoEI9ULlCl6f1bEW321Mxbo9xMe+dSdKinU3vz53PnI38fnj9Rhl8rIMdHMTc3p2tobsotsNdf8S+cj1UmTOKwmKp2FbrV7Mxa3w5TiNPsmiCbzun0OMqiWRyGlafcPREtuHeNV/wCj9J8Y+TGfcPRhRy8Npd7VD/AJz+0xdoK1L1NOxTxVPQtkRE8I9cREQBERAKj6VaWbhWI7jTP/2pPgXUz9EekOnm4ZiR3KfKok+FfJD2T3ezn/jfX7Hi9oSw1F0+5GrQmwUJIfJT2TJcIZ6V0efvGR4oTLqJIjCGZjByLojeMjBQnooSVGDmS4KTiRGNkbRphSCRmA3GuvlPpXA+CYeioqYjI9dhmyMVPV8slNDzFrE2vcHlKbhsKA9MtsKlMt/CKi5r/C8tPHsQKOJVgvrgk2PMHMD+JNp5e3zvZJ2/nA9bsuk608Nrt8Otvy10JzieFwddQrojKdM62DU20tZhqp/oifNOMYCpTrPSdy+RvVJ5hgpDW5XUL5d0tnDaxdyTzN7Dbukf0modZiHKk+qqIbW3C3O4/wAQHwmfYamGphXA2dqbHKjSUp/iy/LNHHh+hVVlVs6AMAR9YnUXHKdCdBm51V+Ck/rJPBcWoIihq9yFAIJXSwHJVE3HpNhR7d/BXP6SZbTtTbwp/QyRobOlm/c4cL0MpJrUvV7gert+d/MSxUuEYXIlqCAWA1RSfiTqfGRlLpZhBux+6R+cyx3SOgwS7jYEANtcaDTumSrPaJPx3NFONGK8Njs+TYYGww6312ojw0NpjXWkFstFATaxKJpcXOltxIKr0iw3efDMRvMB0qpi2WmxtbYW22lVRry5Ms6tJc0WTB4a2oAGl9h+OlvKb62OddMmvjpK9/24stkw7X7TY/gN5zjpliL36onxH7Se61n8JHeKS+Ity4g2BcWvPDihKfX6U4pzfqj3DYTR874o7UB5f8R3Orp7ojvVLUuvywH9+U1Njh2yntice/sW+BnqcJxr/WfKO6W7nPm0vUr3qHK79Cd43xNDRdDY5hYLzvyPiN5Uhge6T2D6NhDdiWbtM7fmrum+hKNCOFO5g2hSrSvaxVlwGs+ydCaWXAUB3MfN2lHXhfdPovAaWXDUR2IPx1nDbK+8ikaNhouE23od8RE809YREQBERAIfpfSzYHED/B+RB/SfIfm2faOOU82GrDtRvynz35DNuz1t3Fo8/a6O8kn5Fa+bZsXhssQwUzXBTR3pmTupXl4ZNo4YOyTrUFW1yBc2108N56oTX1k0vf1hpYXOg7AD5SveWWWzIhV4X3TYvC+6Sq4ijYHrE17+fZbt7oONoDeovLYMd9tvAyN/Inu8SO+agQQRodD4EazoFCmxX5VTqOVUKtVMzXUXtnRPWDa6kAg76bTrHEKGVmz3CgEkI2xbKOXvafDumNHitNmKqHOjEH1QDYZgNdrgHU6TlUk6itJGmg5UJYqbs/I8+iAth6DZvfqCoqL35XIZz3AW7SJhS4UALb3uSTuSTck95JM2HjVMAkU6hAFybWG1+dj+HKbqeNdlYig9wwABJFwSRf4CVi8HAvWlOu/8jucY4BT9wTYnA6fuDynRSrYklv8AuptplBJ30uCfM37uc7eH4fFH69HLoPqg6nnpc2H792tnWnr7nBUI6EY/R+kd0HlNC9D6HuS2rw+sf7s/EgfrNg4TW90feEotpqLgy/dovkVen0ZojZBOhOBUxsg8pZBwWr2p5n9pkOB1Obr5GVdeb4sstniuRXhwhPdHlNg4WvYPKWAcCb7T/L/zMvmEfaN5CV3stS+48ivjhy9gmYwKywLwFObOfjaZfMVL/F96V3j1JVHyK6cGs8+TqJZV4JR92/iTNq8Loj+7WRjZbclPxWRabsb2VSTk1bb2RY69nfI1KlZaNAi7koS90O5ZAub1Q2gZtgCcl59EGApe4vkJ6MDS+zX7okqZO6KBRq1zUF09XNlNl5Zqt2BOuwpbjW5tyl/wS2p0/wCEflNq0wNgB4CZSspXOkYYRERKlxERAEREA04yiXpuo3ZSBfbUStjorW9+mPvH9Jaok3KuKfErK9E6nOqvwQ/7ptXon21j8EA/MmWGIuyN3Er1XoZScWeo51B0yjVTccphQ6A4NbWD6Cwu590r/wBJI+MskScT1GCOhBU+hOCFvottvWbsA7ewCb6fRXBrtQTyktEYnqThjocVPguHXakg+E3LgKQ2pr90TfEqTZGsUE90eQmYUdk9iCRERAEREAREQBERAEREAREQBERAEREAREQBERAEREAREQBERAEREAREQBERAEREAREQBERAEREAREQBERAEREAREQBERAEREAREQBERAEREAREQBERAEREAREQBERAEREAREQBERAEREAREQBERAEREAREQBERAEREAREQBERAEREAREQBERAEREAREQBERAEREAREQBERAEREAREQBERAEREAREQBERAP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16" name="AutoShape 8" descr="data:image/jpeg;base64,/9j/4AAQSkZJRgABAQAAAQABAAD/2wCEAAkGBhQSDxUUEBQRERAQEBAWDhUREBAYEBQVFBEVFRQQFRIYHCYfFxsvGhQUIS8hIycpLCwsFR4xNTAqNiYrLCkBCQoKDgwOGg8PGjUlHyUtLSkvLSksLCksKS4sMSwwKTUpKSksLCkpKSw1LCosKSwsKSwpKTUpLCwsLCwsNSksKf/AABEIAMgAyAMBIgACEQEDEQH/xAAcAAEAAgMBAQEAAAAAAAAAAAAABAUBAwYCBwj/xABDEAABAwIDBAUICAQFBQAAAAABAAIDBBESITEFFUFRBhMiYZEUMlJicYGS0QdCU5OhsdLwIySishdyc4LhFiYzNLP/xAAaAQEAAwEBAQAAAAAAAAAAAAAAAQIDBAUG/8QALBEAAgIBAgQFBAIDAAAAAAAAAAECEQMSIQQTMVEFQWFxoVKR0eEi8BQysf/aAAwDAQACEQMRAD8A+4IiIAiIgCIiAIiIAiIgCIiAIiIAiIgCIiAIiIAiIgCIiAIiIAiIgCIiAIiIAiIgCIiAIiIAiIgCIiAIiIAiIgCIiAIiIAiIgCIiAIiIAiIgCIiAIiIAiIgCIiAIiIAiIgCIiAIiIAiIgCIiAItNZVtijdI82Yxpc42vkNclzZ+kqj9J/wB2Uo1x4cmT/SN+x1SLlP8AEyj9KT7sr0PpHpCCbyYR5x6s2H7sVNGv+Hn+h/Y6lFyh+kuj9KTPT+Gc/YpOzenNPPJgi6wusSbsyAHElKZWXC5ox1Si0jokUPerO/wTerO/wSmc1omIoe9Wd/gm9Gd/gmli0TEUI7VZ3+CxvZnemljUicigb3byd+CzvdnreCaWNSJyKFvZnreCb2Z63gmljUiaihb2Z63gm9met4JpYtE1FC3sz1vBN7M5O8E0sWiaihb2Zyd4BY3s3k7wCaWLRORQd7N5O/BY3u3k78E0sWiei1wTYm3HFFBJA6TD+Sn/ANCX+0r4XR0ZkuWhzsJaCGtJzcQGhztG3va55L7r0k/9Kf8A0Jf7Cvi9Pt2UyAQMwufHFGWxDE93V3wvaDo6xIvyJV4n0PhEprHPSb37HMLC84Rgs7CSDLgbJgkIPmhwNss74hwzUwz08V8IdO5rXBj3YeqFnl0Tw5+V7WBFs7jSxVpQdBZZO3VyFpN+yP4k1jwMjsm+4H25BXUWw6KncA7qetPm+UStdIeFwHnuGg4dyt1L5/EMUdpS1P02X3OFbQ1Fe9pjiLY2tLWOc52BrMRcG9YQMVsVhYaAcl3vR/o8yljwtOJ77GV5Fi4jQAcGi5y71LZtmM1Zpe11zIhIez2MOX1ueei9bQrMPYY5glIBAdyv4X9qmnZ5XFeIzzx5aVR7flm51gLkgDmSAPEo2xJAIJGoBFxfS44Ksmoy65cL4ntfhdmAWtIw25XKqK1rWA3ldEHG8hizqJHcyQbNGZsL5X4rSOPVtZ5TdHWYUwqFBtyN1I6ps/q42PL7gF/Y10NifmpWzK1s8LJY74JWhzcQs6x5hZtSW7XoXpHssWcCiTbajbVspSH9bLGXsIaMGEYr3N9eyVY4VDtdRSNGBMC34Uwqtk6TRhWcK3YUwJY0mnCmFbsCzgSxpNGFMK3YVghLFGrCmFbQs4UsUacKBi3YFkNSxRZUTbRj98UXqm8wexZVCxE27CX0szWC7nQyBo5ktIAXN9Gei7KRnB0zh/Fkt/Q3k38+K7CbzT7CqqylGsc04weNPZ9TTW1HVxPfa/VxyPtzwMLrfguN6B7BhnozUVUcdRPUySOlfKwOOTrBovpodOa7d0dwQRcEEEEGxBFiPBcjsnYVdQh0NKKeemLy6Ezvka+O+rSGjtfvnZdOJ/wcU6Zzy6iB3/cMt8h5ACTyHZJKrB0qM0D6oVVHA8dY6ClfHA57mM81sjnODy5wHC1rrpY9gSDaz6o4epdSiMC5x3yvcW0yVfsrYFZRNdDTspainxudAZnPZLGHfUdZpxcP+NFvqg/el+ytMlVe1RJR08/lEdDHMwOcDCyRzi4C0ceLkcWgNwRoq3Ye3HP8tjk6uc0cPWQSvpWxueCx5AfERlm0e0Eqz2psGodU01XEIXzU8TmSROL2xEuzc6KTCS3MnUcAtVB0bqOurpphGx1bAI2MZI9+Ehjm3dJgGWY4KqeNR/vf7h3ZXUM082xpqiabGJaOcNibDEyOOxIu0tzOQ071Fpq6po9k09VHN1sTGR9ZTvijDcBcRZkg7QPeefcui2X0YlZsk0jy3rTDMzEMRjBeXWN7XtmOCrR0RrJaOKim6iKmjwiWSN0r5pWtdcNa0tAZrqSeHsV1ODtbVq+CGn8HqtlDtvUbm+a+icW+x3WEfgVI6PbdmlbtDrHYjSzzNp+y0YWtje5oy1zA15KbVdG5HbTgqW4RDBTujLe1jzxYbC1rWI1KrmdGKyCSq8l8nkhrnueeu65r43Pa5p80EOycfAKuqEopX5Lr7k00yug6aS7voy+VjJ6yaRr53sbhijjPakwCwJzaB7VY7I6R/wA+ynbVNroZ4ZHB+GPrIns+oSwAOBHd/wA+Y+gEgoKeJsgbVUUrpYJQx5jxF1ywgi5FgM+7RX2zfLi/+aFMI8JuITUF7ncD2sgNclE3jp6fX9VsEn5lkSqOp6YwMdICJnCncG1D2RF0cZPNyuhe5NibXsADnbgvn+z9mVT6KWn8nmZUVlQ59RJKzDExpIOurjloFxJHp8Jhx5E3N9vOvf7HZDb0RnjhaS58sXWsLR2MGdnF3DRR4elMcjrQsnnaHYTJFCTFe9rYyRf2hc+3ovO59bgY9uGkjpqIvFsbQAHOB4XDLf71s2VSVJfQxtiqqeKnYRWYuzE62YAAPaub+ICtR0PhsNWpfPpf69zof+oIzLNExssklM1plDGXviIs1ueZz07itOyulEVQ0vYyZsLQ8ulkYGxDCLu7V1U7I2fUMpq6Z0UgqqqSQxsI7drFsY/rJ9y0xbBqPI6ejbERHg6ytLyWsccWIUuIAkXNrm3Ad6UQ+HwK1fmld+lv9F9sfpBDVRvkixhkTiH424SLMD766WK27E222phbIwPDHkhheAHGxtpdcy7Z1Uxu0gITep6owBhBYS4FkgY42yDSOAV10ehLKNkbo5ITCxrT1mAFzrXc9uEnK5OqUY8ThxQg5wfmq38q3/BfLIWiCa7QTa9s8wtokHMfEPmq0zgTss6fzQixTHsCyKoInSFxFHOWkginmIINiD1ZsQV+eztSp+3qPv5v1L9D7aZelmHOGUf0FfFdy9y9Xw/TUtRycRkcGqOfO06j7ao+/m/UsbxqPtp/v5v1LoRsXuXuPYBcbNaSToAF6d4+xy8+RzXl9R9tP9/N+pYNbP8Aaz/fS/qXVv6PMYbSyxMI1GK7h3ENvYrS6ipRrOD/AJWOUa8b6I0U8nYivr4e1aSp4hh66otbUHW9+B7wSsU+0IA+TrDVOYZY+ptPUAiOxD8Tb+w2vne2Wqtdl7Gp55OrilcXYSc47Cw77q4/w9b9p/SueWXFHZs0Tk91H5OMnrIXBhY6rjIk/isdNI4OjuT51/OyaP8Acfd68pgv58+G4zc6pxgWfe9nWvfB7hzvfrz9Ho9MfCvB+j48Ht8Co5+H6iP5fSco+qp8yDUXwDCC+a2INde/b4uczT0O9V+0pwXWg6xrQTZxlmu4ENs0tJysQ724l3B6AO9Jv4o3oC7i5gCss2Fb6hc/KJ86/iek/wCN/wA0tJ6Tvif819LHQuACzpO13AWVXXdF+rd6TT5pGhWsOJwzdIznLLBWzl6ykeYmPDnkOYAe07UZH8ljYFEX1DesdGI29qTrn2YWj6oBcAXHQZ6m5yXW0GynWLMLnNccrA5HmPavT+izAe28NzIs0XNxqL3A8NFEs+OKabKwnkl0VnMNr4M70uRx4bTvLhikJtiOoDLNGWufcjq6nN/5TXrNJSMOIgtLctQBaxuF056NQW/8j/hC0v6MA5xuD88haxJ5DMgnuuqRz4Hsn/0u+al0ObkrKfCbUgaSDhPWl2ElttC2zhcNOfN/MW1w1MQe5zqaNzXCMMbfJpa12J2YzJcQeGQsukg6Ll2Zs1udiRmba2bqVJj6NQcZHHvDQAfZrdWlxGCGzfyVjzJbpHFbQcx4aI4WRWN3HIl3YY0DQWF2udbPN/cvex9lF0gy48AuxPRqK9myOudA5mvvHyWw7MMLexm5w7Lh5oGlweamPE4pKokTeSPU4nbkIdUvLRcA4QTmeyLanvBUJlJ3D4Quv3H3L3HsPuWynBIpzpH0v6Nm22XAOQf/APRyKZ0OgwUMTeQd/eUXzGbfI67s9XHvFFtVMvG4c2uH4LldyN5LrZfNPsKq7KYTceglBS6lNuQclo2jsR5p5mwENmfE9sTr2s4j0uF8xfhdX9ksr82Xcryo9j8+12x6mE2mhmZbnG4sy5ObcW96rnSgakD25FfpUEjQkewlRa2sawgSBzsQdY4MYGEC9/H813x8Ql00lHhXc+O/R5tFral4Jbd8JDcxwcCR4fku1rnmS462zHfVt3C2YcOX4rpBWQ69Wcja/k+el+V7LLtpxNt2H5kgWp3cDbOwy1XLlyyyZNaReMaVHMRzSNFmzmwFheMHL2lysN5ngHH2Aq0HSKL0aj3U0vK/Jeh0hZiwhlRe7QP4MgaS52HXhbI35H2rGSk+qLbIppg6UZiQWOhY+xy7gtbNnWIJa5oHKOTw0V9Jt1gtdk5xFwNoXuLS0A52/wAw/YK90+2GvdhaycOufOicBlf6xy0CrpfYkpWSRj6zLcQ7L8Fa0MWKMEsDbuJaLZ4crOsdL6qyMYJuQC4aEgXHvXpVsmiDNSXY4NOFxa4NPIkWuqCWAteLjA7A1uE5Ww3yadHAk3uF1tlh0YIsRcciAR4FLsijjpKGa9w5wF8wY2mw5A3Fl7pKFzg8X6x7w0XAaGstftucMha+XFdDVshibieyMAH7NnyXh23IRbtNsdLOZbIXOhyHehpHHKW6RX7SoSC8kEse1lnWNhh1Y4DQHW/ebqrZRyHSRzuRAjPPI89fwXTO2xGL3Ibhdhdd8YIdYnD52tgT7ivEVdBK+1mOdlmWxu10zz/ZHNBypVdHN+QvuA+TUi4DGX1uLNbdyu6bZhIcXjDjfia02u0Wtc9519wVuyIN80Bv+UAfkvVlKbTtGbjZVbobyXpuyW8lZ4UDVfmS7leXHsTtmxYYmgcL/msLZSO7PsKLF9S5se24I5gqDur1nfE5WCITZX7q9Z3xOTdXrO+JysEU2LZX7p9Z3xO+azur1nfE/wCanoli2QN1es74n/NN1es74n/NT0SxbIG6/Wd8b/msbr9Z3xv+asESxbK/dXefjf8ANN1d5+OT5qwRLFsrt1d5+N/zTdPefjk+asUSxbK7dPefjk+abp7z8cnzViiWLZXboHGx187ER4EkLO52+jH921WCJY1PuQTssernmewM9dfE+Kwdkt5N9zADwtmPYPBT0SxqZX7ob+y/9Szuhv7Lvmp6JYtkDdDf3i+aboZ+7/NT0SxbNcEAY2w0RbEUEBERAEREAREQBERAEREAREQBERAEREAREQBERAEREAREQBERAEREAREQBERAEREAREQBERAEREAREQBERAEREAREQBERAEREAREQBERAEREAREQBERAEREAREQBERAEREAREQBERAEREAREQBERAEREAREQBERAEREAREQBERAEREAREQBERAEREAREQBERAf//Z"/>
          <p:cNvSpPr>
            <a:spLocks noChangeAspect="1" noChangeArrowheads="1"/>
          </p:cNvSpPr>
          <p:nvPr/>
        </p:nvSpPr>
        <p:spPr bwMode="auto">
          <a:xfrm>
            <a:off x="63500" y="-927100"/>
            <a:ext cx="1905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7418" name="Picture 10" descr="http://t0.gstatic.com/images?q=tbn:ANd9GcT3cY0vh1JE2HGdGaukykCHYG0UzidSyMxUb0VpeF8CDd72hIUc"/>
          <p:cNvPicPr>
            <a:picLocks noChangeAspect="1" noChangeArrowheads="1"/>
          </p:cNvPicPr>
          <p:nvPr/>
        </p:nvPicPr>
        <p:blipFill>
          <a:blip r:embed="rId3" cstate="print"/>
          <a:srcRect t="24444" b="26667"/>
          <a:stretch>
            <a:fillRect/>
          </a:stretch>
        </p:blipFill>
        <p:spPr bwMode="auto">
          <a:xfrm>
            <a:off x="0" y="2924944"/>
            <a:ext cx="3999717" cy="1872208"/>
          </a:xfrm>
          <a:prstGeom prst="rect">
            <a:avLst/>
          </a:prstGeom>
          <a:noFill/>
        </p:spPr>
      </p:pic>
      <p:pic>
        <p:nvPicPr>
          <p:cNvPr id="17420" name="Picture 12" descr="http://t2.gstatic.com/images?q=tbn:ANd9GcSb2iUoEYrL3zWgF1TKYdGSno4JZAo4ZoUyqlWFDO1VxAlvQgK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204864"/>
            <a:ext cx="4632574" cy="1594608"/>
          </a:xfrm>
          <a:prstGeom prst="rect">
            <a:avLst/>
          </a:prstGeom>
          <a:noFill/>
        </p:spPr>
      </p:pic>
      <p:pic>
        <p:nvPicPr>
          <p:cNvPr id="17422" name="Picture 14" descr="http://t0.gstatic.com/images?q=tbn:ANd9GcTQUYQcLVnyJt4qbAUblR52g0RcYZCrHvo_7VbLRuW8FOBZtnV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221088"/>
            <a:ext cx="4672596" cy="2232248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2051720" y="0"/>
            <a:ext cx="557235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6000" dirty="0" smtClean="0">
                <a:ln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howcard Gothic" pitchFamily="82" charset="0"/>
              </a:rPr>
              <a:t>MÉTODOS </a:t>
            </a:r>
          </a:p>
          <a:p>
            <a:pPr algn="ctr"/>
            <a:r>
              <a:rPr lang="es-ES" sz="6000" dirty="0" smtClean="0">
                <a:ln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howcard Gothic" pitchFamily="82" charset="0"/>
              </a:rPr>
              <a:t>DIAGNÓSTICOS</a:t>
            </a:r>
            <a:endParaRPr lang="es-ES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1002</TotalTime>
  <Words>1007</Words>
  <Application>Microsoft Office PowerPoint</Application>
  <PresentationFormat>Presentación en pantalla (4:3)</PresentationFormat>
  <Paragraphs>276</Paragraphs>
  <Slides>28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Diapositiva 1</vt:lpstr>
      <vt:lpstr>FECUNDACIÓN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FECUNDACIÓN</dc:title>
  <dc:creator>usuario</dc:creator>
  <cp:lastModifiedBy>usuario</cp:lastModifiedBy>
  <cp:revision>49</cp:revision>
  <dcterms:created xsi:type="dcterms:W3CDTF">2012-03-17T19:26:05Z</dcterms:created>
  <dcterms:modified xsi:type="dcterms:W3CDTF">2012-04-12T07:39:40Z</dcterms:modified>
</cp:coreProperties>
</file>