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2"/>
  </p:notesMasterIdLst>
  <p:handoutMasterIdLst>
    <p:handoutMasterId r:id="rId53"/>
  </p:handoutMasterIdLst>
  <p:sldIdLst>
    <p:sldId id="289" r:id="rId2"/>
    <p:sldId id="290" r:id="rId3"/>
    <p:sldId id="300" r:id="rId4"/>
    <p:sldId id="291" r:id="rId5"/>
    <p:sldId id="292" r:id="rId6"/>
    <p:sldId id="293" r:id="rId7"/>
    <p:sldId id="311" r:id="rId8"/>
    <p:sldId id="294" r:id="rId9"/>
    <p:sldId id="295" r:id="rId10"/>
    <p:sldId id="312" r:id="rId11"/>
    <p:sldId id="296" r:id="rId12"/>
    <p:sldId id="297" r:id="rId13"/>
    <p:sldId id="270" r:id="rId14"/>
    <p:sldId id="281" r:id="rId15"/>
    <p:sldId id="282" r:id="rId16"/>
    <p:sldId id="318" r:id="rId17"/>
    <p:sldId id="271" r:id="rId18"/>
    <p:sldId id="272" r:id="rId19"/>
    <p:sldId id="273" r:id="rId20"/>
    <p:sldId id="274" r:id="rId21"/>
    <p:sldId id="275" r:id="rId22"/>
    <p:sldId id="284" r:id="rId23"/>
    <p:sldId id="285" r:id="rId24"/>
    <p:sldId id="286" r:id="rId25"/>
    <p:sldId id="287" r:id="rId26"/>
    <p:sldId id="288" r:id="rId27"/>
    <p:sldId id="256" r:id="rId28"/>
    <p:sldId id="257" r:id="rId29"/>
    <p:sldId id="315" r:id="rId30"/>
    <p:sldId id="261" r:id="rId31"/>
    <p:sldId id="313" r:id="rId32"/>
    <p:sldId id="262" r:id="rId33"/>
    <p:sldId id="263" r:id="rId34"/>
    <p:sldId id="314" r:id="rId35"/>
    <p:sldId id="259" r:id="rId36"/>
    <p:sldId id="264" r:id="rId37"/>
    <p:sldId id="317" r:id="rId38"/>
    <p:sldId id="265" r:id="rId39"/>
    <p:sldId id="266" r:id="rId40"/>
    <p:sldId id="260" r:id="rId41"/>
    <p:sldId id="301" r:id="rId42"/>
    <p:sldId id="310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 smtClean="0"/>
              <a:t>MODIFICACIONES CARDIOVASCULARES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0FBB2-CE36-4577-8AF1-43EC6F50501C}" type="datetimeFigureOut">
              <a:rPr lang="es-ES" smtClean="0"/>
              <a:pPr/>
              <a:t>23/10/2011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E2F62-BD57-4C03-889B-8C338FC1791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 smtClean="0"/>
              <a:t>MODIFICACIONES CARDIOVASCULARES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4C5B7-A085-4A89-B46B-900EBED608D8}" type="datetimeFigureOut">
              <a:rPr lang="es-ES" smtClean="0"/>
              <a:pPr/>
              <a:t>23/10/2011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405B6-16DA-4F6A-86D0-3A8FDEF8625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 smtClean="0"/>
              <a:t>MODIFICACIONES CARDIOVASCULARES</a:t>
            </a:r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 smtClean="0"/>
              <a:t>MODIFICACIONES CARDIOVASCULARES</a:t>
            </a:r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 smtClean="0"/>
              <a:t>MODIFICACIONES CARDIOVASCULARES</a:t>
            </a:r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 smtClean="0"/>
              <a:t>MODIFICACIONES CARDIOVASCULARES</a:t>
            </a:r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5FB3-84FB-4076-961B-D53C182D3EB2}" type="datetime1">
              <a:rPr lang="es-ES" smtClean="0"/>
              <a:pPr/>
              <a:t>23/10/2011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F226-6C41-4FA4-868D-AD96D65A4E08}" type="datetime1">
              <a:rPr lang="es-ES" smtClean="0"/>
              <a:pPr/>
              <a:t>23/10/2011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F960-617C-45F5-93C1-5710B7450C26}" type="datetime1">
              <a:rPr lang="es-ES" smtClean="0"/>
              <a:pPr/>
              <a:t>23/10/2011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EDD5-2C6A-48A5-AFF4-1670B5657D86}" type="datetime1">
              <a:rPr lang="es-ES" smtClean="0"/>
              <a:pPr/>
              <a:t>23/10/2011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0C58E-7D53-474E-942A-06D81A3B8113}" type="datetime1">
              <a:rPr lang="es-ES" smtClean="0"/>
              <a:pPr/>
              <a:t>23/10/2011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0BC99-2A09-465F-8C85-D363A5CEB3FF}" type="datetime1">
              <a:rPr lang="es-ES" smtClean="0"/>
              <a:pPr/>
              <a:t>23/10/2011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418D-44E3-4001-BA42-DC9B3E70841F}" type="datetime1">
              <a:rPr lang="es-ES" smtClean="0"/>
              <a:pPr/>
              <a:t>23/10/2011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C60F-5AD8-4CBB-8CC5-069BD070FA5C}" type="datetime1">
              <a:rPr lang="es-ES" smtClean="0"/>
              <a:pPr/>
              <a:t>23/10/2011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2B00-43B6-4B4F-9AB8-D2564F09D37A}" type="datetime1">
              <a:rPr lang="es-ES" smtClean="0"/>
              <a:pPr/>
              <a:t>23/10/2011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DAC0-45D4-4755-9ACD-0A6EF443F89C}" type="datetime1">
              <a:rPr lang="es-ES" smtClean="0"/>
              <a:pPr/>
              <a:t>23/10/2011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6C212-E002-471F-9D3B-D53869D3D446}" type="datetime1">
              <a:rPr lang="es-ES" smtClean="0"/>
              <a:pPr/>
              <a:t>23/10/2011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E3E1B6-3B79-4304-AF57-51A69F257B8A}" type="datetime1">
              <a:rPr lang="es-ES" smtClean="0"/>
              <a:pPr/>
              <a:t>23/10/2011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8349552" cy="4320480"/>
          </a:xfrm>
        </p:spPr>
        <p:txBody>
          <a:bodyPr>
            <a:normAutofit/>
          </a:bodyPr>
          <a:lstStyle/>
          <a:p>
            <a:r>
              <a:rPr lang="es-ES" dirty="0" smtClean="0"/>
              <a:t>MODIFICACIONES CARDIOVASCULARES A LO LARGO DE LA VIDA DEL SUJETO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578328"/>
          </a:xfrm>
        </p:spPr>
        <p:txBody>
          <a:bodyPr>
            <a:normAutofit/>
          </a:bodyPr>
          <a:lstStyle/>
          <a:p>
            <a:r>
              <a:rPr lang="es-ES" sz="3200" dirty="0" smtClean="0"/>
              <a:t>SISTEMA CARDIOVASCULAR POSTNATAL</a:t>
            </a:r>
            <a:endParaRPr lang="es-ES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88840"/>
            <a:ext cx="282365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204864"/>
            <a:ext cx="481012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77072"/>
            <a:ext cx="298132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22344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600" dirty="0" smtClean="0"/>
              <a:t>SISTEMA CARDIOVASCULAR POSTNATAL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628800"/>
            <a:ext cx="8496944" cy="4968552"/>
          </a:xfrm>
        </p:spPr>
        <p:txBody>
          <a:bodyPr>
            <a:normAutofit fontScale="77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s-ES" sz="2800" dirty="0" smtClean="0"/>
              <a:t>Más sangre se mueve de la aurícula derecha al ventrículo derecho y menos a través del foramen oval a la aurícula izquierda.</a:t>
            </a:r>
          </a:p>
          <a:p>
            <a:endParaRPr lang="es-ES" sz="2800" dirty="0" smtClean="0"/>
          </a:p>
          <a:p>
            <a:pPr>
              <a:buFont typeface="Arial" pitchFamily="34" charset="0"/>
              <a:buChar char="•"/>
            </a:pPr>
            <a:r>
              <a:rPr lang="es-ES" sz="2800" dirty="0" smtClean="0"/>
              <a:t> La presión disminuida en la aurícula derecha y la incrementada en la izquierda, empuja hacia el </a:t>
            </a:r>
            <a:r>
              <a:rPr lang="es-ES" sz="2800" u="sng" dirty="0" err="1" smtClean="0"/>
              <a:t>septum</a:t>
            </a:r>
            <a:r>
              <a:rPr lang="es-ES" sz="2800" u="sng" dirty="0" smtClean="0"/>
              <a:t> </a:t>
            </a:r>
            <a:r>
              <a:rPr lang="es-ES" sz="2800" u="sng" dirty="0" err="1" smtClean="0"/>
              <a:t>primun</a:t>
            </a:r>
            <a:r>
              <a:rPr lang="es-ES" sz="2800" u="sng" dirty="0" smtClean="0"/>
              <a:t> </a:t>
            </a:r>
            <a:r>
              <a:rPr lang="es-ES" sz="2800" dirty="0" smtClean="0"/>
              <a:t>contra el </a:t>
            </a:r>
            <a:r>
              <a:rPr lang="es-ES" sz="2800" u="sng" dirty="0" err="1" smtClean="0"/>
              <a:t>septum</a:t>
            </a:r>
            <a:r>
              <a:rPr lang="es-ES" sz="2800" u="sng" dirty="0" smtClean="0"/>
              <a:t> </a:t>
            </a:r>
            <a:r>
              <a:rPr lang="es-ES" sz="2800" u="sng" dirty="0" err="1" smtClean="0"/>
              <a:t>secundum</a:t>
            </a:r>
            <a:r>
              <a:rPr lang="es-ES" sz="2800" dirty="0" smtClean="0"/>
              <a:t>, cerrando el </a:t>
            </a:r>
            <a:r>
              <a:rPr lang="es-ES" sz="2800" u="sng" dirty="0" smtClean="0"/>
              <a:t>foramen oval </a:t>
            </a:r>
            <a:r>
              <a:rPr lang="es-ES" sz="2800" dirty="0" smtClean="0"/>
              <a:t>que pasa a ser </a:t>
            </a:r>
            <a:r>
              <a:rPr lang="es-ES" sz="2800" u="sng" dirty="0" smtClean="0"/>
              <a:t>fosa oval</a:t>
            </a:r>
            <a:r>
              <a:rPr lang="es-ES" sz="2800" dirty="0" smtClean="0"/>
              <a:t>. </a:t>
            </a:r>
          </a:p>
          <a:p>
            <a:endParaRPr lang="es-ES" sz="2800" dirty="0" smtClean="0"/>
          </a:p>
          <a:p>
            <a:pPr>
              <a:buFont typeface="Arial" pitchFamily="34" charset="0"/>
              <a:buChar char="•"/>
            </a:pPr>
            <a:r>
              <a:rPr lang="es-ES" sz="2800" dirty="0" smtClean="0"/>
              <a:t> Se completa la separación del corazón en dos mitades: derecha e izquierda. </a:t>
            </a:r>
          </a:p>
          <a:p>
            <a:endParaRPr lang="es-ES" sz="2800" dirty="0" smtClean="0"/>
          </a:p>
          <a:p>
            <a:pPr>
              <a:buFont typeface="Arial" pitchFamily="34" charset="0"/>
              <a:buChar char="•"/>
            </a:pPr>
            <a:r>
              <a:rPr lang="es-ES" sz="2800" dirty="0" smtClean="0"/>
              <a:t> El </a:t>
            </a:r>
            <a:r>
              <a:rPr lang="es-ES" sz="2800" u="sng" dirty="0" smtClean="0"/>
              <a:t>ducto arterial </a:t>
            </a:r>
            <a:r>
              <a:rPr lang="es-ES" sz="2800" dirty="0" smtClean="0"/>
              <a:t>se cierra al primer o segundo día después del nacimiento dejando atrás el </a:t>
            </a:r>
            <a:r>
              <a:rPr lang="es-ES" sz="2800" u="sng" dirty="0" smtClean="0"/>
              <a:t>ligamento arterial.</a:t>
            </a:r>
          </a:p>
          <a:p>
            <a:endParaRPr lang="es-ES" sz="2800" u="sng" dirty="0" smtClean="0"/>
          </a:p>
          <a:p>
            <a:pPr>
              <a:buFont typeface="Arial" pitchFamily="34" charset="0"/>
              <a:buChar char="•"/>
            </a:pPr>
            <a:r>
              <a:rPr lang="es-ES" sz="2800" dirty="0" smtClean="0"/>
              <a:t> La </a:t>
            </a:r>
            <a:r>
              <a:rPr lang="es-ES" sz="2800" u="sng" dirty="0" smtClean="0"/>
              <a:t>vena umbilical </a:t>
            </a:r>
            <a:r>
              <a:rPr lang="es-ES" sz="2800" dirty="0" smtClean="0"/>
              <a:t>y el </a:t>
            </a:r>
            <a:r>
              <a:rPr lang="es-ES" sz="2800" u="sng" dirty="0" smtClean="0"/>
              <a:t>ducto venoso </a:t>
            </a:r>
            <a:r>
              <a:rPr lang="es-ES" sz="2800" dirty="0" smtClean="0"/>
              <a:t>se cierran en dos a cinco días tras el parto, dejando atrás el </a:t>
            </a:r>
            <a:r>
              <a:rPr lang="es-ES" sz="2800" u="sng" dirty="0" smtClean="0"/>
              <a:t>ligamento redondo uterino </a:t>
            </a:r>
            <a:r>
              <a:rPr lang="es-ES" sz="2800" dirty="0" smtClean="0"/>
              <a:t>y el </a:t>
            </a:r>
            <a:r>
              <a:rPr lang="es-ES" sz="2800" u="sng" dirty="0" smtClean="0"/>
              <a:t>ligamento venoso del hígado</a:t>
            </a:r>
            <a:r>
              <a:rPr lang="es-ES" sz="2800" dirty="0" smtClean="0"/>
              <a:t>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600" cap="all" dirty="0" smtClean="0"/>
              <a:t>Diferencias entre el sistema cardiovascular fetal y el sistema cardiovascular del adulto</a:t>
            </a:r>
            <a:r>
              <a:rPr lang="es-ES" sz="5400" dirty="0" smtClean="0"/>
              <a:t/>
            </a:r>
            <a:br>
              <a:rPr lang="es-ES" sz="5400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2276872"/>
            <a:ext cx="8496944" cy="4581128"/>
          </a:xfrm>
        </p:spPr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/>
              <a:t> </a:t>
            </a:r>
            <a:r>
              <a:rPr lang="es-ES" sz="2800" dirty="0" smtClean="0"/>
              <a:t>Miocitos fetales pueden sufrir replicación o incrementarse en nº (hiperplasia). Los </a:t>
            </a:r>
            <a:r>
              <a:rPr lang="es-ES" sz="2800" dirty="0" err="1" smtClean="0"/>
              <a:t>miocitos</a:t>
            </a:r>
            <a:r>
              <a:rPr lang="es-ES" sz="2800" dirty="0" smtClean="0"/>
              <a:t> del adulto solo sufren incremento del tamaño (hipertrofia).</a:t>
            </a:r>
          </a:p>
          <a:p>
            <a:pPr>
              <a:buNone/>
            </a:pPr>
            <a:endParaRPr lang="es-ES" sz="2800" dirty="0" smtClean="0"/>
          </a:p>
          <a:p>
            <a:pPr>
              <a:buFont typeface="Arial" pitchFamily="34" charset="0"/>
              <a:buChar char="•"/>
            </a:pPr>
            <a:r>
              <a:rPr lang="es-ES" sz="2800" dirty="0" smtClean="0"/>
              <a:t> Miocardio fetal es más rígido.</a:t>
            </a:r>
          </a:p>
          <a:p>
            <a:pPr>
              <a:buNone/>
            </a:pPr>
            <a:endParaRPr lang="es-ES" sz="2800" dirty="0" smtClean="0"/>
          </a:p>
          <a:p>
            <a:pPr>
              <a:buFont typeface="Arial" pitchFamily="34" charset="0"/>
              <a:buChar char="•"/>
            </a:pPr>
            <a:r>
              <a:rPr lang="es-ES" sz="2800" dirty="0" smtClean="0"/>
              <a:t> El feto tiene una capacidad limitada de incrementar el volumen de eyección. </a:t>
            </a:r>
          </a:p>
          <a:p>
            <a:pPr>
              <a:buNone/>
            </a:pPr>
            <a:endParaRPr lang="es-ES" sz="2800" dirty="0" smtClean="0"/>
          </a:p>
          <a:p>
            <a:pPr>
              <a:buFont typeface="Arial" pitchFamily="34" charset="0"/>
              <a:buChar char="•"/>
            </a:pPr>
            <a:r>
              <a:rPr lang="es-ES" sz="2800" dirty="0" smtClean="0"/>
              <a:t> Existen 4 </a:t>
            </a:r>
            <a:r>
              <a:rPr lang="es-ES" sz="2800" dirty="0" err="1" smtClean="0"/>
              <a:t>shunts</a:t>
            </a:r>
            <a:r>
              <a:rPr lang="es-ES" sz="2800" dirty="0" smtClean="0"/>
              <a:t> en la circulación fetal: placenta, conducto venoso, foramen oval y conducto arterioso.</a:t>
            </a:r>
          </a:p>
          <a:p>
            <a:pPr>
              <a:buNone/>
            </a:pPr>
            <a:endParaRPr lang="es-ES" sz="2800" dirty="0" smtClean="0"/>
          </a:p>
          <a:p>
            <a:pPr>
              <a:buFont typeface="Arial" pitchFamily="34" charset="0"/>
              <a:buChar char="•"/>
            </a:pPr>
            <a:r>
              <a:rPr lang="es-ES" sz="2800" dirty="0" smtClean="0"/>
              <a:t> El principal cambio al nacer es el desplazamiento del sitio de intercambio gaseoso de la placenta a los pulmones. La circulación placentaria desaparece y se establece la pulmonar. 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2448271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MODIFICACIONES CARDIOVASCULARES DURANTE LA NIÑEZ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692696"/>
            <a:ext cx="8712968" cy="59766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s-ES" sz="2400" cap="all" dirty="0" smtClean="0"/>
          </a:p>
          <a:p>
            <a:pPr>
              <a:buFont typeface="Wingdings" pitchFamily="2" charset="2"/>
              <a:buChar char="Ø"/>
            </a:pPr>
            <a:r>
              <a:rPr lang="es-ES" sz="2400" cap="all" dirty="0" smtClean="0"/>
              <a:t>Modificaciones  morfológicas</a:t>
            </a:r>
          </a:p>
          <a:p>
            <a:pPr>
              <a:buNone/>
            </a:pPr>
            <a:endParaRPr lang="es-ES" sz="2400" cap="all" dirty="0" smtClean="0"/>
          </a:p>
          <a:p>
            <a:pPr>
              <a:buFont typeface="Wingdings" pitchFamily="2" charset="2"/>
              <a:buChar char="Ø"/>
            </a:pPr>
            <a:r>
              <a:rPr lang="es-ES" sz="2400" cap="all" dirty="0" smtClean="0"/>
              <a:t>Modificaciones de la frecuencia  cardíaca y la presión según la edad</a:t>
            </a:r>
          </a:p>
          <a:p>
            <a:endParaRPr lang="es-ES" sz="2400" cap="all" dirty="0" smtClean="0"/>
          </a:p>
          <a:p>
            <a:pPr>
              <a:buFont typeface="Wingdings" pitchFamily="2" charset="2"/>
              <a:buChar char="Ø"/>
            </a:pPr>
            <a:r>
              <a:rPr lang="es-ES" sz="2400" cap="all" dirty="0" smtClean="0"/>
              <a:t>Modificaciones del gasto cardíaco y del consumo de oxígeno</a:t>
            </a:r>
          </a:p>
          <a:p>
            <a:endParaRPr lang="es-ES" sz="2400" cap="all" dirty="0" smtClean="0"/>
          </a:p>
          <a:p>
            <a:pPr>
              <a:buFont typeface="Wingdings" pitchFamily="2" charset="2"/>
              <a:buChar char="Ø"/>
            </a:pPr>
            <a:r>
              <a:rPr lang="es-ES" sz="2400" cap="all" dirty="0" smtClean="0"/>
              <a:t>Presencia de soplos</a:t>
            </a:r>
          </a:p>
          <a:p>
            <a:endParaRPr lang="es-ES" sz="2400" cap="all" dirty="0" smtClean="0"/>
          </a:p>
          <a:p>
            <a:pPr>
              <a:buFont typeface="Wingdings" pitchFamily="2" charset="2"/>
              <a:buChar char="Ø"/>
            </a:pPr>
            <a:r>
              <a:rPr lang="es-ES" sz="2400" cap="all" dirty="0" smtClean="0"/>
              <a:t>Electrocardiograma en pediatría</a:t>
            </a:r>
          </a:p>
          <a:p>
            <a:endParaRPr lang="es-ES" sz="2400" cap="all" dirty="0" smtClean="0"/>
          </a:p>
          <a:p>
            <a:pPr>
              <a:buFont typeface="Wingdings" pitchFamily="2" charset="2"/>
              <a:buChar char="Ø"/>
            </a:pPr>
            <a:r>
              <a:rPr lang="es-ES" sz="2400" cap="all" dirty="0" smtClean="0"/>
              <a:t>Cardiopatías congénitas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692696"/>
            <a:ext cx="8964488" cy="866360"/>
          </a:xfrm>
        </p:spPr>
        <p:txBody>
          <a:bodyPr>
            <a:noAutofit/>
          </a:bodyPr>
          <a:lstStyle/>
          <a:p>
            <a:r>
              <a:rPr lang="es-ES" sz="4000" dirty="0" smtClean="0"/>
              <a:t>MODIFICACIONES MORFOLOGICAS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935480"/>
            <a:ext cx="8435280" cy="4733880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S" sz="2800" dirty="0" smtClean="0"/>
              <a:t>El corazón del niño va aumentado de forma paralela al resto de su cuerpo.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800" dirty="0" smtClean="0"/>
              <a:t>Inicialmente el corazón es muy grande con respecto al tórax.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800" dirty="0" smtClean="0"/>
              <a:t>Al principio el corazón derecho es más grande en comparación con el que se desarrollará más tarde.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800" dirty="0" smtClean="0"/>
              <a:t>El volumen del corazón queda determinado sobre los 14 años en las hembras y los 16 en los varones.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800" dirty="0" smtClean="0"/>
              <a:t>Finalmente en la pubertad el ventrículo izquierdo dominará sobre el derecho.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800" dirty="0" smtClean="0"/>
              <a:t>Al aumentar su tamaño el corazón recibe también más cantidad de sangre.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800" dirty="0" smtClean="0"/>
              <a:t>Menos </a:t>
            </a:r>
            <a:r>
              <a:rPr lang="es-ES" sz="2800" dirty="0" err="1" smtClean="0"/>
              <a:t>distensibilidad</a:t>
            </a:r>
            <a:r>
              <a:rPr lang="es-ES" sz="2800" dirty="0" smtClean="0"/>
              <a:t>, por mayor proporción de tejido fibroso.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23528" y="620688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tx2"/>
                </a:solidFill>
              </a:rPr>
              <a:t>MODIFICACIONES DE LA FRECUENCIA CARDÍACA Y LA PRESIÓN ARTERIAL SEGÚN LA EDAD</a:t>
            </a:r>
            <a:endParaRPr lang="es-ES" sz="3600" dirty="0">
              <a:solidFill>
                <a:schemeClr val="tx2"/>
              </a:solidFill>
            </a:endParaRPr>
          </a:p>
        </p:txBody>
      </p:sp>
      <p:pic>
        <p:nvPicPr>
          <p:cNvPr id="7" name="6 Imagen" descr="FECUU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708920"/>
            <a:ext cx="3888432" cy="2952328"/>
          </a:xfrm>
          <a:prstGeom prst="rect">
            <a:avLst/>
          </a:prstGeom>
        </p:spPr>
      </p:pic>
      <p:pic>
        <p:nvPicPr>
          <p:cNvPr id="8" name="7 Imagen" descr="pres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780928"/>
            <a:ext cx="3888432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95536" y="620688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cap="all" dirty="0" smtClean="0">
                <a:solidFill>
                  <a:schemeClr val="tx2"/>
                </a:solidFill>
              </a:rPr>
              <a:t>Modificaciones de la frecuencia cardiaca y la presión arterial según la edad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39552" y="2420888"/>
            <a:ext cx="83529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sz="2400" dirty="0" smtClean="0"/>
              <a:t>Lactante: desde el primer mes hasta los 2 años.</a:t>
            </a:r>
          </a:p>
          <a:p>
            <a:pPr marL="342900" indent="-342900"/>
            <a:r>
              <a:rPr lang="es-ES" sz="2400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endParaRPr lang="es-ES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es-ES" sz="2400" dirty="0" smtClean="0"/>
              <a:t>Frecuencia cardíaca:</a:t>
            </a:r>
          </a:p>
          <a:p>
            <a:pPr marL="342900" indent="-342900">
              <a:buFont typeface="Wingdings" pitchFamily="2" charset="2"/>
              <a:buChar char="Ø"/>
            </a:pPr>
            <a:endParaRPr lang="es-ES" sz="2400" dirty="0"/>
          </a:p>
          <a:p>
            <a:pPr marL="342900" indent="-342900">
              <a:buFont typeface="Wingdings" pitchFamily="2" charset="2"/>
              <a:buChar char="Ø"/>
            </a:pPr>
            <a:endParaRPr lang="es-ES" sz="2400" dirty="0" smtClean="0"/>
          </a:p>
          <a:p>
            <a:pPr marL="342900" indent="-342900"/>
            <a:endParaRPr lang="es-ES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s-ES" sz="2400" dirty="0" smtClean="0"/>
              <a:t>Presión arterial: </a:t>
            </a:r>
          </a:p>
          <a:p>
            <a:pPr marL="342900" indent="-342900"/>
            <a:endParaRPr lang="es-ES" sz="2400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4355976" y="3068960"/>
            <a:ext cx="3456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- Primer semestre: 130 </a:t>
            </a:r>
            <a:r>
              <a:rPr lang="es-ES" sz="2000" dirty="0" err="1" smtClean="0"/>
              <a:t>pp</a:t>
            </a:r>
            <a:r>
              <a:rPr lang="es-ES" sz="2000" dirty="0" smtClean="0"/>
              <a:t>/min</a:t>
            </a:r>
          </a:p>
          <a:p>
            <a:r>
              <a:rPr lang="es-ES" sz="2000" dirty="0" smtClean="0"/>
              <a:t>- Segundo semestre: 115/120 </a:t>
            </a:r>
            <a:r>
              <a:rPr lang="es-ES" sz="2000" dirty="0" err="1" smtClean="0"/>
              <a:t>pp</a:t>
            </a:r>
            <a:r>
              <a:rPr lang="es-ES" sz="2000" dirty="0" smtClean="0"/>
              <a:t>/min </a:t>
            </a:r>
            <a:endParaRPr lang="es-ES" sz="2000" dirty="0"/>
          </a:p>
        </p:txBody>
      </p:sp>
      <p:sp>
        <p:nvSpPr>
          <p:cNvPr id="9" name="8 CuadroTexto"/>
          <p:cNvSpPr txBox="1"/>
          <p:nvPr/>
        </p:nvSpPr>
        <p:spPr>
          <a:xfrm>
            <a:off x="4139952" y="4581128"/>
            <a:ext cx="4392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sz="2000" b="1" dirty="0" smtClean="0"/>
              <a:t>Presión sistólica</a:t>
            </a:r>
            <a:r>
              <a:rPr lang="es-ES" sz="2000" dirty="0" smtClean="0"/>
              <a:t>: 94-106 </a:t>
            </a:r>
            <a:r>
              <a:rPr lang="es-ES" sz="2000" dirty="0" err="1" smtClean="0"/>
              <a:t>mmHg</a:t>
            </a:r>
            <a:r>
              <a:rPr lang="es-ES" sz="2000" dirty="0" smtClean="0"/>
              <a:t> (primer año) y 98-110 </a:t>
            </a:r>
            <a:r>
              <a:rPr lang="es-ES" sz="2000" dirty="0" err="1" smtClean="0"/>
              <a:t>mmHg</a:t>
            </a:r>
            <a:r>
              <a:rPr lang="es-ES" sz="2000" dirty="0" smtClean="0"/>
              <a:t> (segundo año)</a:t>
            </a:r>
          </a:p>
          <a:p>
            <a:pPr>
              <a:buFontTx/>
              <a:buChar char="-"/>
            </a:pPr>
            <a:r>
              <a:rPr lang="es-ES" sz="2000" b="1" dirty="0" smtClean="0"/>
              <a:t>Presión diastólica</a:t>
            </a:r>
            <a:r>
              <a:rPr lang="es-ES" sz="2000" dirty="0" smtClean="0"/>
              <a:t>: 50-59 </a:t>
            </a:r>
            <a:r>
              <a:rPr lang="es-ES" sz="2000" dirty="0" err="1" smtClean="0"/>
              <a:t>mmHg</a:t>
            </a:r>
            <a:r>
              <a:rPr lang="es-ES" sz="2000" dirty="0" smtClean="0"/>
              <a:t> (primer año) y 55-63 </a:t>
            </a:r>
            <a:r>
              <a:rPr lang="es-ES" sz="2000" dirty="0" err="1" smtClean="0"/>
              <a:t>mmHg</a:t>
            </a:r>
            <a:r>
              <a:rPr lang="es-ES" sz="2000" dirty="0" smtClean="0"/>
              <a:t> (segundo año)</a:t>
            </a:r>
          </a:p>
          <a:p>
            <a:r>
              <a:rPr lang="es-ES" sz="2000" dirty="0" smtClean="0"/>
              <a:t> </a:t>
            </a:r>
            <a:endParaRPr lang="es-ES" sz="2000" dirty="0"/>
          </a:p>
        </p:txBody>
      </p:sp>
      <p:sp>
        <p:nvSpPr>
          <p:cNvPr id="10" name="9 Abrir llave"/>
          <p:cNvSpPr/>
          <p:nvPr/>
        </p:nvSpPr>
        <p:spPr>
          <a:xfrm>
            <a:off x="3779912" y="4509120"/>
            <a:ext cx="360040" cy="158417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Abrir llave"/>
          <p:cNvSpPr/>
          <p:nvPr/>
        </p:nvSpPr>
        <p:spPr>
          <a:xfrm>
            <a:off x="4067944" y="3068960"/>
            <a:ext cx="216024" cy="10081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528" y="548680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cap="all" dirty="0" smtClean="0">
                <a:solidFill>
                  <a:schemeClr val="tx2"/>
                </a:solidFill>
              </a:rPr>
              <a:t>Modificaciones de la frecuencia cardíaca y la presión arterial según la edad</a:t>
            </a:r>
            <a:endParaRPr lang="es-ES" sz="3600" cap="all" dirty="0">
              <a:solidFill>
                <a:schemeClr val="tx2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1520" y="2492896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2"/>
            </a:pPr>
            <a:r>
              <a:rPr lang="es-ES" sz="2400" dirty="0" smtClean="0"/>
              <a:t>Pre-escolar: de 2 a 6 años.</a:t>
            </a:r>
          </a:p>
          <a:p>
            <a:pPr marL="457200" indent="-457200">
              <a:buAutoNum type="arabicPeriod" startAt="2"/>
            </a:pPr>
            <a:endParaRPr lang="es-ES" sz="2400" dirty="0"/>
          </a:p>
          <a:p>
            <a:pPr marL="457200" indent="-457200">
              <a:buFont typeface="Wingdings" pitchFamily="2" charset="2"/>
              <a:buChar char="Ø"/>
            </a:pPr>
            <a:r>
              <a:rPr lang="es-ES" sz="2400" dirty="0" smtClean="0"/>
              <a:t>Frecuencia cardíaca:  </a:t>
            </a:r>
          </a:p>
          <a:p>
            <a:pPr marL="457200" indent="-457200">
              <a:buFont typeface="Wingdings" pitchFamily="2" charset="2"/>
              <a:buChar char="Ø"/>
            </a:pPr>
            <a:endParaRPr lang="es-ES" sz="2400" dirty="0"/>
          </a:p>
          <a:p>
            <a:pPr marL="457200" indent="-457200">
              <a:buFont typeface="Wingdings" pitchFamily="2" charset="2"/>
              <a:buChar char="Ø"/>
            </a:pPr>
            <a:endParaRPr lang="es-ES" sz="24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es-ES" sz="2400" dirty="0" smtClean="0"/>
              <a:t>Presión arterial: </a:t>
            </a:r>
            <a:endParaRPr lang="es-ES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355976" y="3212976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- 125-90 latidos por minuto</a:t>
            </a:r>
            <a:endParaRPr lang="es-ES" sz="2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4139952" y="4221088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-  </a:t>
            </a:r>
            <a:r>
              <a:rPr lang="es-ES" sz="2000" b="1" dirty="0" smtClean="0"/>
              <a:t>Presión sistólica: </a:t>
            </a:r>
            <a:r>
              <a:rPr lang="es-ES" sz="2000" dirty="0" smtClean="0"/>
              <a:t>90-117 </a:t>
            </a:r>
            <a:r>
              <a:rPr lang="es-ES" sz="2000" dirty="0" err="1" smtClean="0"/>
              <a:t>mmHg</a:t>
            </a:r>
            <a:endParaRPr lang="es-ES" sz="2000" dirty="0" smtClean="0"/>
          </a:p>
          <a:p>
            <a:r>
              <a:rPr lang="es-ES" sz="2000" dirty="0" smtClean="0"/>
              <a:t>-  </a:t>
            </a:r>
            <a:r>
              <a:rPr lang="es-ES" sz="2000" b="1" dirty="0" smtClean="0"/>
              <a:t>Presión diastólica</a:t>
            </a:r>
            <a:r>
              <a:rPr lang="es-ES" sz="2000" dirty="0" smtClean="0"/>
              <a:t>: 55-76 </a:t>
            </a:r>
            <a:r>
              <a:rPr lang="es-ES" sz="2000" dirty="0" err="1" smtClean="0"/>
              <a:t>mmHg</a:t>
            </a:r>
            <a:endParaRPr lang="es-ES" sz="2000" dirty="0"/>
          </a:p>
        </p:txBody>
      </p:sp>
      <p:sp>
        <p:nvSpPr>
          <p:cNvPr id="8" name="7 Abrir llave"/>
          <p:cNvSpPr/>
          <p:nvPr/>
        </p:nvSpPr>
        <p:spPr>
          <a:xfrm>
            <a:off x="4211960" y="3140968"/>
            <a:ext cx="216024" cy="43204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Abrir llave"/>
          <p:cNvSpPr/>
          <p:nvPr/>
        </p:nvSpPr>
        <p:spPr>
          <a:xfrm>
            <a:off x="3851920" y="4149080"/>
            <a:ext cx="432048" cy="15121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692696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cap="all" dirty="0" smtClean="0">
                <a:solidFill>
                  <a:schemeClr val="tx2"/>
                </a:solidFill>
              </a:rPr>
              <a:t>Modificaciones de la frecuencia cardíaca y la presión arterial según la edad</a:t>
            </a:r>
            <a:endParaRPr lang="es-ES" sz="3600" cap="all" dirty="0">
              <a:solidFill>
                <a:schemeClr val="tx2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67544" y="2708920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3. Escolar: de 6 a 11-12 años.</a:t>
            </a:r>
          </a:p>
          <a:p>
            <a:endParaRPr lang="es-ES" sz="2400" dirty="0" smtClean="0"/>
          </a:p>
          <a:p>
            <a:pPr>
              <a:buFont typeface="Wingdings" pitchFamily="2" charset="2"/>
              <a:buChar char="Ø"/>
            </a:pPr>
            <a:r>
              <a:rPr lang="es-ES" sz="2400" dirty="0" smtClean="0"/>
              <a:t>Frecuencia cardíaca: </a:t>
            </a:r>
          </a:p>
          <a:p>
            <a:pPr>
              <a:buFont typeface="Wingdings" pitchFamily="2" charset="2"/>
              <a:buChar char="Ø"/>
            </a:pPr>
            <a:endParaRPr lang="es-ES" sz="2400" dirty="0" smtClean="0"/>
          </a:p>
          <a:p>
            <a:pPr>
              <a:buFont typeface="Wingdings" pitchFamily="2" charset="2"/>
              <a:buChar char="Ø"/>
            </a:pPr>
            <a:endParaRPr lang="es-ES" sz="2400" dirty="0" smtClean="0"/>
          </a:p>
          <a:p>
            <a:pPr>
              <a:buFont typeface="Wingdings" pitchFamily="2" charset="2"/>
              <a:buChar char="Ø"/>
            </a:pPr>
            <a:r>
              <a:rPr lang="es-ES" sz="2400" dirty="0" smtClean="0"/>
              <a:t>Presión arterial: </a:t>
            </a:r>
            <a:endParaRPr lang="es-ES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4716016" y="3429000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- 95-85 latidos por minuto</a:t>
            </a:r>
            <a:endParaRPr lang="es-ES" sz="2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644008" y="4509120"/>
            <a:ext cx="374441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sz="2000" b="1" dirty="0" smtClean="0"/>
              <a:t>Presión sistólica: </a:t>
            </a:r>
            <a:r>
              <a:rPr lang="es-ES" sz="2000" dirty="0" smtClean="0"/>
              <a:t>100-118 </a:t>
            </a:r>
            <a:r>
              <a:rPr lang="es-ES" sz="2000" dirty="0" err="1" smtClean="0"/>
              <a:t>mmHg</a:t>
            </a:r>
            <a:endParaRPr lang="es-ES" sz="2000" dirty="0" smtClean="0"/>
          </a:p>
          <a:p>
            <a:pPr>
              <a:buFontTx/>
              <a:buChar char="-"/>
            </a:pPr>
            <a:r>
              <a:rPr lang="es-ES" sz="2000" b="1" dirty="0" smtClean="0"/>
              <a:t>Presión diastólica: </a:t>
            </a:r>
            <a:r>
              <a:rPr lang="es-ES" sz="2000" dirty="0" smtClean="0"/>
              <a:t>60 </a:t>
            </a:r>
            <a:r>
              <a:rPr lang="es-ES" sz="2000" dirty="0" err="1" smtClean="0"/>
              <a:t>mmHg</a:t>
            </a:r>
            <a:endParaRPr lang="es-ES" sz="2000" b="1" dirty="0" smtClean="0"/>
          </a:p>
          <a:p>
            <a:endParaRPr lang="es-ES" dirty="0"/>
          </a:p>
        </p:txBody>
      </p:sp>
      <p:sp>
        <p:nvSpPr>
          <p:cNvPr id="6" name="5 Abrir llave"/>
          <p:cNvSpPr/>
          <p:nvPr/>
        </p:nvSpPr>
        <p:spPr>
          <a:xfrm>
            <a:off x="4283968" y="3284984"/>
            <a:ext cx="432048" cy="6480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Abrir llave"/>
          <p:cNvSpPr/>
          <p:nvPr/>
        </p:nvSpPr>
        <p:spPr>
          <a:xfrm>
            <a:off x="4427984" y="4437112"/>
            <a:ext cx="360040" cy="86409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080120"/>
          </a:xfrm>
        </p:spPr>
        <p:txBody>
          <a:bodyPr>
            <a:normAutofit/>
          </a:bodyPr>
          <a:lstStyle/>
          <a:p>
            <a:r>
              <a:rPr lang="es-ES" dirty="0" smtClean="0"/>
              <a:t>ÍNDICE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4733880"/>
          </a:xfrm>
        </p:spPr>
        <p:txBody>
          <a:bodyPr>
            <a:normAutofit fontScale="92500"/>
          </a:bodyPr>
          <a:lstStyle/>
          <a:p>
            <a:r>
              <a:rPr lang="es-ES" dirty="0" smtClean="0">
                <a:solidFill>
                  <a:schemeClr val="tx2"/>
                </a:solidFill>
              </a:rPr>
              <a:t>MODIFICACIONES CARDIOVASCULARES DURANTE LA ETAPA FETAL Y CAMBIOS AL NACER </a:t>
            </a:r>
          </a:p>
          <a:p>
            <a:pPr>
              <a:buNone/>
            </a:pPr>
            <a:endParaRPr lang="es-ES" dirty="0" smtClean="0">
              <a:solidFill>
                <a:schemeClr val="tx2"/>
              </a:solidFill>
            </a:endParaRPr>
          </a:p>
          <a:p>
            <a:r>
              <a:rPr lang="es-ES" dirty="0" smtClean="0">
                <a:solidFill>
                  <a:schemeClr val="tx2"/>
                </a:solidFill>
              </a:rPr>
              <a:t>MODIFICACIONES CARDIOVASCULARES DURANTE LA NIÑEZ.</a:t>
            </a:r>
          </a:p>
          <a:p>
            <a:pPr>
              <a:buNone/>
            </a:pPr>
            <a:endParaRPr lang="es-ES" dirty="0" smtClean="0">
              <a:solidFill>
                <a:schemeClr val="tx2"/>
              </a:solidFill>
            </a:endParaRPr>
          </a:p>
          <a:p>
            <a:r>
              <a:rPr lang="es-ES" dirty="0" smtClean="0">
                <a:solidFill>
                  <a:schemeClr val="tx2"/>
                </a:solidFill>
              </a:rPr>
              <a:t>MODIFICACIONES CARDIOVASCULARES DURANTE EL ENVEJECIMIENTO</a:t>
            </a:r>
          </a:p>
          <a:p>
            <a:pPr>
              <a:buNone/>
            </a:pPr>
            <a:endParaRPr lang="es-ES" dirty="0" smtClean="0">
              <a:solidFill>
                <a:schemeClr val="tx2"/>
              </a:solidFill>
            </a:endParaRPr>
          </a:p>
          <a:p>
            <a:r>
              <a:rPr lang="es-ES" dirty="0" smtClean="0">
                <a:solidFill>
                  <a:schemeClr val="tx2"/>
                </a:solidFill>
              </a:rPr>
              <a:t>MODIFICACIONES CARDIOVASCULARES DEBIDAS AL GÉNERO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528" y="620688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cap="all" dirty="0" smtClean="0">
                <a:solidFill>
                  <a:schemeClr val="tx2"/>
                </a:solidFill>
              </a:rPr>
              <a:t>Modificaciones de la frecuencia cardíaca y la presión arterial según la edad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11560" y="2636912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4. Adolescencia: desde la infancia a la edad adulta.</a:t>
            </a:r>
          </a:p>
          <a:p>
            <a:endParaRPr lang="es-ES" sz="2400" dirty="0" smtClean="0"/>
          </a:p>
          <a:p>
            <a:pPr>
              <a:buFont typeface="Wingdings" pitchFamily="2" charset="2"/>
              <a:buChar char="Ø"/>
            </a:pPr>
            <a:r>
              <a:rPr lang="es-ES" sz="2400" dirty="0" smtClean="0"/>
              <a:t>Frecuencia cardíaca: </a:t>
            </a:r>
          </a:p>
          <a:p>
            <a:endParaRPr lang="es-ES" sz="2400" dirty="0" smtClean="0"/>
          </a:p>
          <a:p>
            <a:pPr>
              <a:buFont typeface="Wingdings" pitchFamily="2" charset="2"/>
              <a:buChar char="Ø"/>
            </a:pPr>
            <a:endParaRPr lang="es-ES" sz="2400" dirty="0" smtClean="0"/>
          </a:p>
          <a:p>
            <a:pPr>
              <a:buFont typeface="Wingdings" pitchFamily="2" charset="2"/>
              <a:buChar char="Ø"/>
            </a:pPr>
            <a:r>
              <a:rPr lang="es-ES" sz="2400" dirty="0" smtClean="0"/>
              <a:t>Presión arterial: </a:t>
            </a:r>
            <a:endParaRPr lang="es-ES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4860032" y="3429000"/>
            <a:ext cx="34563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sz="2000" dirty="0" smtClean="0"/>
              <a:t>60-80 latidos por minuto</a:t>
            </a:r>
          </a:p>
          <a:p>
            <a:pPr>
              <a:buFontTx/>
              <a:buChar char="-"/>
            </a:pP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4860032" y="4221088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sz="2000" b="1" dirty="0" smtClean="0"/>
              <a:t>Presión sistólica</a:t>
            </a:r>
            <a:r>
              <a:rPr lang="es-ES" sz="2000" dirty="0" smtClean="0"/>
              <a:t>: 112-118 </a:t>
            </a:r>
            <a:r>
              <a:rPr lang="es-ES" sz="2000" dirty="0" err="1" smtClean="0"/>
              <a:t>mmHg</a:t>
            </a:r>
            <a:endParaRPr lang="es-ES" sz="2000" dirty="0" smtClean="0"/>
          </a:p>
          <a:p>
            <a:pPr>
              <a:buFontTx/>
              <a:buChar char="-"/>
            </a:pPr>
            <a:r>
              <a:rPr lang="es-ES" sz="2000" b="1" dirty="0" smtClean="0"/>
              <a:t>Presión diastólica</a:t>
            </a:r>
            <a:r>
              <a:rPr lang="es-ES" sz="2000" dirty="0" smtClean="0"/>
              <a:t>: 66-80 </a:t>
            </a:r>
            <a:r>
              <a:rPr lang="es-ES" sz="2000" dirty="0" err="1" smtClean="0"/>
              <a:t>mmHg</a:t>
            </a:r>
            <a:endParaRPr lang="es-ES" sz="2000" dirty="0"/>
          </a:p>
        </p:txBody>
      </p:sp>
      <p:sp>
        <p:nvSpPr>
          <p:cNvPr id="6" name="5 Abrir llave"/>
          <p:cNvSpPr/>
          <p:nvPr/>
        </p:nvSpPr>
        <p:spPr>
          <a:xfrm>
            <a:off x="4644008" y="3429000"/>
            <a:ext cx="216024" cy="43204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Abrir llave"/>
          <p:cNvSpPr/>
          <p:nvPr/>
        </p:nvSpPr>
        <p:spPr>
          <a:xfrm>
            <a:off x="4716016" y="4293096"/>
            <a:ext cx="144016" cy="6480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528" y="548680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cap="all" dirty="0" smtClean="0">
                <a:solidFill>
                  <a:schemeClr val="tx2"/>
                </a:solidFill>
              </a:rPr>
              <a:t>Modificaciones de la frecuencia cardíaca y la presión arterial según la edad</a:t>
            </a:r>
            <a:endParaRPr lang="es-ES" sz="3600" cap="all" dirty="0">
              <a:solidFill>
                <a:schemeClr val="tx2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547664" y="2708920"/>
          <a:ext cx="6096000" cy="2600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997241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Edad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Frecuencia</a:t>
                      </a:r>
                      <a:r>
                        <a:rPr lang="es-ES" baseline="0" dirty="0" smtClean="0"/>
                        <a:t> cardiaca</a:t>
                      </a:r>
                    </a:p>
                    <a:p>
                      <a:pPr algn="ctr"/>
                      <a:r>
                        <a:rPr lang="es-ES" baseline="0" dirty="0" smtClean="0"/>
                        <a:t>(</a:t>
                      </a:r>
                      <a:r>
                        <a:rPr lang="es-ES" baseline="0" dirty="0" err="1" smtClean="0"/>
                        <a:t>pp</a:t>
                      </a:r>
                      <a:r>
                        <a:rPr lang="es-ES" baseline="0" dirty="0" smtClean="0"/>
                        <a:t>/min)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Presión sistólica (</a:t>
                      </a:r>
                      <a:r>
                        <a:rPr lang="es-ES" dirty="0" err="1" smtClean="0"/>
                        <a:t>mmHg</a:t>
                      </a:r>
                      <a:r>
                        <a:rPr lang="es-ES" dirty="0" smtClean="0"/>
                        <a:t>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Presión diastólica</a:t>
                      </a:r>
                    </a:p>
                    <a:p>
                      <a:pPr algn="ctr"/>
                      <a:r>
                        <a:rPr lang="es-ES" dirty="0" smtClean="0"/>
                        <a:t>(</a:t>
                      </a:r>
                      <a:r>
                        <a:rPr lang="es-ES" dirty="0" err="1" smtClean="0"/>
                        <a:t>mmHg</a:t>
                      </a:r>
                      <a:r>
                        <a:rPr lang="es-ES" dirty="0" smtClean="0"/>
                        <a:t>)</a:t>
                      </a:r>
                      <a:endParaRPr lang="es-ES" dirty="0"/>
                    </a:p>
                  </a:txBody>
                  <a:tcPr/>
                </a:tc>
              </a:tr>
              <a:tr h="40081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 año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115/120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94-106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50-59</a:t>
                      </a:r>
                      <a:endParaRPr lang="es-ES" dirty="0"/>
                    </a:p>
                  </a:txBody>
                  <a:tcPr/>
                </a:tc>
              </a:tr>
              <a:tr h="40081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2-6 años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125-90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90-117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55-76</a:t>
                      </a:r>
                      <a:endParaRPr lang="es-ES" dirty="0"/>
                    </a:p>
                  </a:txBody>
                  <a:tcPr/>
                </a:tc>
              </a:tr>
              <a:tr h="40081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6-12 años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95-85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100-118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60</a:t>
                      </a:r>
                      <a:endParaRPr lang="es-ES" dirty="0"/>
                    </a:p>
                  </a:txBody>
                  <a:tcPr/>
                </a:tc>
              </a:tr>
              <a:tr h="40081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12-adulto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60-80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112-118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66-80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683568" y="5373216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Con la edad la frecuencia cardíaca disminuye, mientras que la presión arterial aumenta.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80528" y="692696"/>
            <a:ext cx="9324528" cy="129840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5400" cap="all" dirty="0" smtClean="0"/>
              <a:t/>
            </a:r>
            <a:br>
              <a:rPr lang="es-ES" sz="5400" cap="all" dirty="0" smtClean="0"/>
            </a:br>
            <a:r>
              <a:rPr lang="es-ES" sz="3800" cap="all" dirty="0" smtClean="0"/>
              <a:t>Modificaciones del gasto cardíaco y del consumo de oxígeno</a:t>
            </a:r>
            <a:endParaRPr lang="es-ES" sz="3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2276872"/>
            <a:ext cx="8229600" cy="208823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ES" sz="2400" dirty="0" smtClean="0"/>
              <a:t>El gasto cardíaco crece hasta los diez años y después disminuye con la edad.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/>
              <a:t>Los niños presentan un consumo de oxígeno mayor en comparación con los adultos.</a:t>
            </a:r>
          </a:p>
          <a:p>
            <a:pPr>
              <a:buNone/>
            </a:pP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763688" y="3987924"/>
          <a:ext cx="6336704" cy="29900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68352"/>
                <a:gridCol w="3168352"/>
              </a:tblGrid>
              <a:tr h="386525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Edad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Consumo O</a:t>
                      </a:r>
                      <a:r>
                        <a:rPr lang="es-ES" sz="1100" dirty="0" smtClean="0"/>
                        <a:t>2 </a:t>
                      </a:r>
                      <a:r>
                        <a:rPr lang="es-ES" sz="1800" baseline="0" dirty="0" smtClean="0"/>
                        <a:t> (ml/kg/min)</a:t>
                      </a:r>
                      <a:endParaRPr lang="es-ES" dirty="0"/>
                    </a:p>
                  </a:txBody>
                  <a:tcPr/>
                </a:tc>
              </a:tr>
              <a:tr h="236517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6 meses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latin typeface="Times New Roman"/>
                          <a:ea typeface="Times New Roman"/>
                          <a:cs typeface="Times New Roman"/>
                        </a:rPr>
                        <a:t>6 </a:t>
                      </a:r>
                      <a:r>
                        <a:rPr lang="es-ES" sz="1800" dirty="0">
                          <a:latin typeface="Symbol"/>
                          <a:ea typeface="Times New Roman"/>
                          <a:cs typeface="Times New Roman"/>
                        </a:rPr>
                        <a:t>±</a:t>
                      </a:r>
                      <a:r>
                        <a:rPr lang="es-ES" sz="1800" dirty="0">
                          <a:latin typeface="Times New Roman"/>
                          <a:ea typeface="Times New Roman"/>
                          <a:cs typeface="Times New Roman"/>
                        </a:rPr>
                        <a:t> 1'1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/>
                </a:tc>
              </a:tr>
              <a:tr h="236517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 año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</a:rPr>
                        <a:t>5 </a:t>
                      </a:r>
                      <a:r>
                        <a:rPr lang="es-ES" sz="1800">
                          <a:latin typeface="Symbol"/>
                          <a:ea typeface="Times New Roman"/>
                          <a:cs typeface="Times New Roman"/>
                        </a:rPr>
                        <a:t>±</a:t>
                      </a: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</a:rPr>
                        <a:t> 0'9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/>
                </a:tc>
              </a:tr>
              <a:tr h="236517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 años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</a:rPr>
                        <a:t>5 </a:t>
                      </a:r>
                      <a:r>
                        <a:rPr lang="es-ES" sz="1800">
                          <a:latin typeface="Symbol"/>
                          <a:ea typeface="Times New Roman"/>
                          <a:cs typeface="Times New Roman"/>
                        </a:rPr>
                        <a:t>±</a:t>
                      </a: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</a:rPr>
                        <a:t> 1'0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/>
                </a:tc>
              </a:tr>
              <a:tr h="236517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 años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</a:rPr>
                        <a:t>6 </a:t>
                      </a:r>
                      <a:r>
                        <a:rPr lang="es-ES" sz="1800">
                          <a:latin typeface="Symbol"/>
                          <a:ea typeface="Times New Roman"/>
                          <a:cs typeface="Times New Roman"/>
                        </a:rPr>
                        <a:t>±</a:t>
                      </a: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</a:rPr>
                        <a:t> 1'2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/>
                </a:tc>
              </a:tr>
              <a:tr h="236517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12 años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</a:rPr>
                        <a:t>4 </a:t>
                      </a:r>
                      <a:r>
                        <a:rPr lang="es-ES" sz="1800">
                          <a:latin typeface="Symbol"/>
                          <a:ea typeface="Times New Roman"/>
                          <a:cs typeface="Times New Roman"/>
                        </a:rPr>
                        <a:t>±</a:t>
                      </a: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</a:rPr>
                        <a:t> 0'6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/>
                </a:tc>
              </a:tr>
              <a:tr h="236517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15 años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latin typeface="Times New Roman"/>
                          <a:ea typeface="Times New Roman"/>
                          <a:cs typeface="Times New Roman"/>
                        </a:rPr>
                        <a:t>3 </a:t>
                      </a:r>
                      <a:r>
                        <a:rPr lang="es-ES" sz="1800" dirty="0">
                          <a:latin typeface="Symbol"/>
                          <a:ea typeface="Times New Roman"/>
                          <a:cs typeface="Times New Roman"/>
                        </a:rPr>
                        <a:t>±</a:t>
                      </a:r>
                      <a:r>
                        <a:rPr lang="es-ES" sz="1800" dirty="0">
                          <a:latin typeface="Times New Roman"/>
                          <a:ea typeface="Times New Roman"/>
                          <a:cs typeface="Times New Roman"/>
                        </a:rPr>
                        <a:t> 0'6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650336"/>
          </a:xfrm>
        </p:spPr>
        <p:txBody>
          <a:bodyPr>
            <a:normAutofit/>
          </a:bodyPr>
          <a:lstStyle/>
          <a:p>
            <a:pPr algn="ctr"/>
            <a:r>
              <a:rPr lang="es-ES" sz="3600" dirty="0" smtClean="0"/>
              <a:t>PRESENCIA DE SOPLOS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935480"/>
            <a:ext cx="8496944" cy="473388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S" sz="2800" dirty="0" smtClean="0"/>
              <a:t>Durante la niñez aparecen soplos “fisiológicos”.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800" u="sng" dirty="0" smtClean="0"/>
              <a:t>Soplo cardíaco</a:t>
            </a:r>
            <a:r>
              <a:rPr lang="es-ES" sz="2800" dirty="0" smtClean="0"/>
              <a:t>: sonido anormal que se oye al auscultar el corazón.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800" dirty="0" smtClean="0"/>
              <a:t>Se deben a la mayor velocidad del flujo a través de las válvulas y a la delgadez del tórax.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800" dirty="0" smtClean="0"/>
              <a:t>Se consideran como parte normal del desarrollo. No son graves ni requieren tratamiento.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800" dirty="0" smtClean="0"/>
              <a:t>Se escuchan sobre todo cuando la exploración se da en condiciones no basales.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800" dirty="0" smtClean="0"/>
              <a:t>Ejemplos  más representativos de soplos inocentes: </a:t>
            </a:r>
            <a:r>
              <a:rPr lang="es-ES" sz="2800" dirty="0" err="1" smtClean="0"/>
              <a:t>solplo</a:t>
            </a:r>
            <a:r>
              <a:rPr lang="es-ES" sz="2800" dirty="0" smtClean="0"/>
              <a:t> sistólico de eyección y zumbidos venosos.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22344"/>
          </a:xfrm>
        </p:spPr>
        <p:txBody>
          <a:bodyPr>
            <a:normAutofit/>
          </a:bodyPr>
          <a:lstStyle/>
          <a:p>
            <a:pPr algn="ctr"/>
            <a:r>
              <a:rPr lang="es-ES" sz="3600" dirty="0" smtClean="0"/>
              <a:t>PRESENCIA DE SOPLOS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9024" y="1484784"/>
            <a:ext cx="8784976" cy="474916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s-ES" sz="2200" dirty="0" smtClean="0"/>
              <a:t>Soplo sistólico de eyección: Tonalidad intermedia, se escucha mejor en el borde esternal. Más frecuente en niños de 3 a 7 años.</a:t>
            </a:r>
          </a:p>
          <a:p>
            <a:pPr>
              <a:buNone/>
            </a:pPr>
            <a:endParaRPr lang="es-ES" sz="2200" dirty="0" smtClean="0"/>
          </a:p>
          <a:p>
            <a:pPr>
              <a:buFont typeface="Wingdings" pitchFamily="2" charset="2"/>
              <a:buChar char="v"/>
            </a:pPr>
            <a:r>
              <a:rPr lang="es-ES" sz="2200" dirty="0" smtClean="0"/>
              <a:t>Zumbidos venosos: Se deben a la turbulencia de la sangre en el sistema venoso yugular. Se escucha en la sístole y en la diástole.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401616"/>
            <a:ext cx="720080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96144"/>
          </a:xfrm>
        </p:spPr>
        <p:txBody>
          <a:bodyPr>
            <a:normAutofit/>
          </a:bodyPr>
          <a:lstStyle/>
          <a:p>
            <a:pPr algn="ctr"/>
            <a:r>
              <a:rPr lang="es-ES" sz="3600" cap="all" dirty="0" smtClean="0"/>
              <a:t>Electrocardiograma en </a:t>
            </a:r>
            <a:r>
              <a:rPr lang="es-ES" sz="3600" cap="all" dirty="0" err="1" smtClean="0"/>
              <a:t>pediatríA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3617640"/>
            <a:ext cx="8712968" cy="324036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s-ES" sz="2200" dirty="0" smtClean="0"/>
              <a:t>El ECG experimenta cambios a lo largo del tiempo.</a:t>
            </a:r>
          </a:p>
          <a:p>
            <a:pPr>
              <a:buFont typeface="Arial" pitchFamily="34" charset="0"/>
              <a:buChar char="•"/>
            </a:pPr>
            <a:r>
              <a:rPr lang="es-ES" sz="2200" dirty="0" smtClean="0"/>
              <a:t> El lactante y el niño tienen dominancia derecha que cambia con la edad a la izquierda.</a:t>
            </a:r>
          </a:p>
          <a:p>
            <a:pPr>
              <a:buFont typeface="Arial" pitchFamily="34" charset="0"/>
              <a:buChar char="•"/>
            </a:pPr>
            <a:r>
              <a:rPr lang="es-ES" sz="2200" dirty="0" smtClean="0"/>
              <a:t> Magnitudes espaciales más intensas al final de la lactancia.</a:t>
            </a:r>
          </a:p>
          <a:p>
            <a:pPr>
              <a:buFont typeface="Arial" pitchFamily="34" charset="0"/>
              <a:buChar char="•"/>
            </a:pPr>
            <a:r>
              <a:rPr lang="es-ES" sz="2200" dirty="0" smtClean="0"/>
              <a:t> Las magnitudes espaciales se elevan bruscamente hasta los 3 meses.</a:t>
            </a:r>
          </a:p>
          <a:p>
            <a:pPr>
              <a:buFont typeface="Arial" pitchFamily="34" charset="0"/>
              <a:buChar char="•"/>
            </a:pPr>
            <a:r>
              <a:rPr lang="es-ES" sz="2200" dirty="0" smtClean="0"/>
              <a:t> Las magnitudes espaciales se estabilizan en la pubertad.</a:t>
            </a:r>
          </a:p>
          <a:p>
            <a:pPr>
              <a:buFont typeface="Arial" pitchFamily="34" charset="0"/>
              <a:buChar char="•"/>
            </a:pPr>
            <a:r>
              <a:rPr lang="es-ES" sz="2200" dirty="0" smtClean="0"/>
              <a:t> A medida que el niño crece el ECG se parece más al del adulto.</a:t>
            </a:r>
          </a:p>
          <a:p>
            <a:endParaRPr lang="es-ES" dirty="0"/>
          </a:p>
        </p:txBody>
      </p:sp>
      <p:pic>
        <p:nvPicPr>
          <p:cNvPr id="4" name="3 Imagen" descr="EC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772816"/>
            <a:ext cx="4752528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cap="all" dirty="0" smtClean="0"/>
              <a:t>Cardiopatías congénitas</a:t>
            </a:r>
            <a:r>
              <a:rPr lang="es-ES" sz="5400" cap="all" dirty="0" smtClean="0"/>
              <a:t/>
            </a:r>
            <a:br>
              <a:rPr lang="es-ES" sz="5400" cap="all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s-ES" sz="2800" dirty="0" smtClean="0"/>
              <a:t>Lesiones anatómicas de una o varias de las cuatro cámaras cardíacas, de los tabiques que las separan o de las válvulas o tractos de salida de origen congénito cuya causa exacta se desconoce.</a:t>
            </a:r>
          </a:p>
          <a:p>
            <a:endParaRPr lang="es-ES" sz="2800" dirty="0" smtClean="0"/>
          </a:p>
          <a:p>
            <a:pPr>
              <a:buFont typeface="Arial" pitchFamily="34" charset="0"/>
              <a:buChar char="•"/>
            </a:pPr>
            <a:r>
              <a:rPr lang="es-ES" sz="2800" dirty="0" smtClean="0"/>
              <a:t>Con los avances en cirugía el número de niños con cardiopatías que sobreviven hasta la edad adulta se ha incrementado de forma espectacular.</a:t>
            </a:r>
          </a:p>
          <a:p>
            <a:endParaRPr lang="es-ES" sz="2800" dirty="0" smtClean="0"/>
          </a:p>
          <a:p>
            <a:pPr>
              <a:buFont typeface="Arial" pitchFamily="34" charset="0"/>
              <a:buChar char="•"/>
            </a:pPr>
            <a:r>
              <a:rPr lang="es-ES" sz="2800" dirty="0" smtClean="0"/>
              <a:t>No obstante, son el problema cardiológico más importante en la edad pediátrica. 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990656" cy="2090663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MODIFICACIONES CARDIOVASCULARES DURANTE EL ENVEJECIMIENTO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/>
          <a:lstStyle/>
          <a:p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CAMBIOS A NIVEL ESTRUCTURAL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CAMBIOS A NIVEL FUNCIONAL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CAMBIOS EN LA MODULACION AUTONÓMICA.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96944" cy="1154392"/>
          </a:xfrm>
        </p:spPr>
        <p:txBody>
          <a:bodyPr>
            <a:normAutofit/>
          </a:bodyPr>
          <a:lstStyle/>
          <a:p>
            <a:r>
              <a:rPr lang="es-ES" sz="4000" dirty="0" smtClean="0"/>
              <a:t>CAMBIOS A NIVEL ESTRUCTURAL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653136"/>
          </a:xfrm>
        </p:spPr>
        <p:txBody>
          <a:bodyPr>
            <a:normAutofit fontScale="77500" lnSpcReduction="20000"/>
          </a:bodyPr>
          <a:lstStyle/>
          <a:p>
            <a:endParaRPr lang="es-ES" dirty="0" smtClean="0"/>
          </a:p>
          <a:p>
            <a:r>
              <a:rPr lang="es-ES" sz="2900" dirty="0" smtClean="0"/>
              <a:t>MIOCARDIO</a:t>
            </a:r>
            <a:r>
              <a:rPr lang="es-ES" dirty="0" smtClean="0"/>
              <a:t>.</a:t>
            </a:r>
          </a:p>
          <a:p>
            <a:pPr>
              <a:buNone/>
            </a:pPr>
            <a:endParaRPr lang="es-ES" sz="2600" dirty="0" smtClean="0"/>
          </a:p>
          <a:p>
            <a:pPr lvl="2">
              <a:buFont typeface="Wingdings" pitchFamily="2" charset="2"/>
              <a:buChar char="q"/>
            </a:pPr>
            <a:r>
              <a:rPr lang="es-ES" sz="2400" dirty="0" smtClean="0"/>
              <a:t>Aumento del tamaño por:</a:t>
            </a:r>
          </a:p>
          <a:p>
            <a:pPr lvl="3">
              <a:buFont typeface="Wingdings" pitchFamily="2" charset="2"/>
              <a:buChar char="q"/>
            </a:pPr>
            <a:r>
              <a:rPr lang="es-ES" sz="2300" dirty="0" smtClean="0"/>
              <a:t> Hipertrofia de </a:t>
            </a:r>
            <a:r>
              <a:rPr lang="es-ES" sz="2300" dirty="0" err="1" smtClean="0"/>
              <a:t>miocitos</a:t>
            </a:r>
            <a:endParaRPr lang="es-ES" sz="2300" dirty="0" smtClean="0"/>
          </a:p>
          <a:p>
            <a:pPr lvl="3">
              <a:buFont typeface="Wingdings" pitchFamily="2" charset="2"/>
              <a:buChar char="q"/>
            </a:pPr>
            <a:r>
              <a:rPr lang="es-ES" sz="2300" dirty="0" smtClean="0"/>
              <a:t>Aumento de la grasa </a:t>
            </a:r>
            <a:r>
              <a:rPr lang="es-ES" sz="2300" dirty="0" err="1" smtClean="0"/>
              <a:t>pericárdica</a:t>
            </a:r>
            <a:endParaRPr lang="es-ES" sz="2300" dirty="0" smtClean="0"/>
          </a:p>
          <a:p>
            <a:pPr lvl="3">
              <a:buFont typeface="Wingdings" pitchFamily="2" charset="2"/>
              <a:buChar char="q"/>
            </a:pPr>
            <a:r>
              <a:rPr lang="es-ES" sz="2300" dirty="0" smtClean="0"/>
              <a:t>Deposito de </a:t>
            </a:r>
            <a:r>
              <a:rPr lang="es-ES" sz="2300" dirty="0" err="1" smtClean="0"/>
              <a:t>amiloide</a:t>
            </a:r>
            <a:r>
              <a:rPr lang="es-ES" sz="2300" dirty="0" smtClean="0"/>
              <a:t> y </a:t>
            </a:r>
            <a:r>
              <a:rPr lang="es-ES" sz="2300" dirty="0" err="1" smtClean="0"/>
              <a:t>lipofuscina</a:t>
            </a:r>
            <a:r>
              <a:rPr lang="es-ES" sz="2300" dirty="0" smtClean="0"/>
              <a:t>.</a:t>
            </a:r>
          </a:p>
          <a:p>
            <a:pPr lvl="2">
              <a:buNone/>
            </a:pPr>
            <a:endParaRPr lang="es-ES" sz="2400" dirty="0" smtClean="0"/>
          </a:p>
          <a:p>
            <a:pPr lvl="2">
              <a:buFont typeface="Wingdings" pitchFamily="2" charset="2"/>
              <a:buChar char="q"/>
            </a:pPr>
            <a:r>
              <a:rPr lang="es-ES" sz="2400" dirty="0" smtClean="0"/>
              <a:t>El número total de </a:t>
            </a:r>
            <a:r>
              <a:rPr lang="es-ES" sz="2400" dirty="0" err="1" smtClean="0"/>
              <a:t>miocitos</a:t>
            </a:r>
            <a:r>
              <a:rPr lang="es-ES" sz="2400" dirty="0" smtClean="0"/>
              <a:t> disminuye con la edad</a:t>
            </a:r>
          </a:p>
          <a:p>
            <a:pPr lvl="2">
              <a:buNone/>
            </a:pPr>
            <a:r>
              <a:rPr lang="es-ES" sz="2400" dirty="0" smtClean="0"/>
              <a:t>	El 35% del total de </a:t>
            </a:r>
            <a:r>
              <a:rPr lang="es-ES" sz="2400" dirty="0" err="1" smtClean="0"/>
              <a:t>miocitos</a:t>
            </a:r>
            <a:r>
              <a:rPr lang="es-ES" sz="2400" dirty="0" smtClean="0"/>
              <a:t> ventriculares muere entre los 30 y 70 años de edad.  Pérdida  más acentuada en hombres que en mujeres.</a:t>
            </a:r>
          </a:p>
          <a:p>
            <a:pPr lvl="2">
              <a:buNone/>
            </a:pPr>
            <a:endParaRPr lang="es-ES" sz="2400" dirty="0" smtClean="0"/>
          </a:p>
          <a:p>
            <a:pPr lvl="2">
              <a:buFont typeface="Wingdings" pitchFamily="2" charset="2"/>
              <a:buChar char="q"/>
            </a:pPr>
            <a:r>
              <a:rPr lang="es-ES" sz="2400" dirty="0" smtClean="0"/>
              <a:t>La masa miocárdica aumenta de 1 - 1,5 gramos por año entre los 30 y 90 años, con un engrosamiento de la pared posterior y del </a:t>
            </a:r>
            <a:r>
              <a:rPr lang="es-ES" sz="2400" dirty="0" err="1" smtClean="0"/>
              <a:t>septum</a:t>
            </a:r>
            <a:r>
              <a:rPr lang="es-ES" sz="2400" dirty="0" smtClean="0"/>
              <a:t>.</a:t>
            </a:r>
          </a:p>
          <a:p>
            <a:endParaRPr lang="es-ES" dirty="0" smtClean="0"/>
          </a:p>
          <a:p>
            <a:pPr>
              <a:buNone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8349552" cy="4320480"/>
          </a:xfrm>
        </p:spPr>
        <p:txBody>
          <a:bodyPr>
            <a:normAutofit/>
          </a:bodyPr>
          <a:lstStyle/>
          <a:p>
            <a:r>
              <a:rPr lang="es-ES" sz="5000" dirty="0" smtClean="0"/>
              <a:t>MODIFICACIONES CARDIOVASCULARES  DURANTE LA ETAPA FETAL Y CAMBIOS AL NACER</a:t>
            </a:r>
            <a:endParaRPr lang="es-ES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40960" cy="854968"/>
          </a:xfrm>
        </p:spPr>
        <p:txBody>
          <a:bodyPr>
            <a:normAutofit/>
          </a:bodyPr>
          <a:lstStyle/>
          <a:p>
            <a:r>
              <a:rPr lang="es-ES" sz="4000" dirty="0" smtClean="0"/>
              <a:t>CAMBIOS A NIVEL ESTRUCTURAL.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96544"/>
          </a:xfrm>
        </p:spPr>
        <p:txBody>
          <a:bodyPr>
            <a:normAutofit fontScale="85000" lnSpcReduction="20000"/>
          </a:bodyPr>
          <a:lstStyle/>
          <a:p>
            <a:r>
              <a:rPr lang="es-ES" sz="2800" dirty="0" smtClean="0"/>
              <a:t>APARATO VALVULAR</a:t>
            </a:r>
          </a:p>
          <a:p>
            <a:pPr>
              <a:buNone/>
            </a:pPr>
            <a:endParaRPr lang="es-ES" dirty="0" smtClean="0"/>
          </a:p>
          <a:p>
            <a:pPr lvl="1">
              <a:buFont typeface="Wingdings" pitchFamily="2" charset="2"/>
              <a:buChar char="q"/>
            </a:pPr>
            <a:r>
              <a:rPr lang="es-ES" u="sng" dirty="0" smtClean="0"/>
              <a:t>Válvula aórtica</a:t>
            </a:r>
            <a:r>
              <a:rPr lang="es-ES" dirty="0" smtClean="0"/>
              <a:t>. Aumento de la rigidez, del depósito de calcio, del engrosamiento y la formación de nódulos en sus márgenes.</a:t>
            </a:r>
          </a:p>
          <a:p>
            <a:pPr lvl="1">
              <a:buNone/>
            </a:pPr>
            <a:endParaRPr lang="es-ES" dirty="0" smtClean="0"/>
          </a:p>
          <a:p>
            <a:pPr lvl="1">
              <a:buFont typeface="Wingdings" pitchFamily="2" charset="2"/>
              <a:buChar char="q"/>
            </a:pPr>
            <a:r>
              <a:rPr lang="es-ES" u="sng" dirty="0" smtClean="0"/>
              <a:t>Válvula mitral</a:t>
            </a:r>
            <a:r>
              <a:rPr lang="es-ES" dirty="0" smtClean="0"/>
              <a:t>. Aumento con menor severidad pero con mayor frecuencia en mujeres. </a:t>
            </a:r>
          </a:p>
          <a:p>
            <a:pPr lvl="1">
              <a:buNone/>
            </a:pPr>
            <a:endParaRPr lang="es-ES" dirty="0" smtClean="0"/>
          </a:p>
          <a:p>
            <a:pPr lvl="1">
              <a:buFont typeface="Wingdings" pitchFamily="2" charset="2"/>
              <a:buChar char="q"/>
            </a:pPr>
            <a:r>
              <a:rPr lang="es-ES" u="sng" dirty="0" smtClean="0"/>
              <a:t>Válvula tricúspide</a:t>
            </a:r>
            <a:r>
              <a:rPr lang="es-ES" dirty="0" smtClean="0"/>
              <a:t>. Leve engrosamiento nodular </a:t>
            </a:r>
            <a:r>
              <a:rPr lang="es-ES" dirty="0" err="1" smtClean="0"/>
              <a:t>fibroelástico</a:t>
            </a:r>
            <a:r>
              <a:rPr lang="es-ES" dirty="0" smtClean="0"/>
              <a:t>.</a:t>
            </a:r>
          </a:p>
          <a:p>
            <a:pPr lvl="1">
              <a:buNone/>
            </a:pPr>
            <a:endParaRPr lang="es-ES" dirty="0" smtClean="0"/>
          </a:p>
          <a:p>
            <a:pPr lvl="1">
              <a:buFont typeface="Wingdings" pitchFamily="2" charset="2"/>
              <a:buChar char="q"/>
            </a:pPr>
            <a:r>
              <a:rPr lang="es-ES" u="sng" dirty="0" smtClean="0"/>
              <a:t>Válvula pulmonar. C</a:t>
            </a:r>
            <a:r>
              <a:rPr lang="es-ES" dirty="0" smtClean="0"/>
              <a:t>ambia muy poco con la edad</a:t>
            </a:r>
          </a:p>
          <a:p>
            <a:pPr lvl="1"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Además, se produce:</a:t>
            </a:r>
          </a:p>
          <a:p>
            <a:pPr lvl="1">
              <a:buFont typeface="Wingdings" pitchFamily="2" charset="2"/>
              <a:buChar char="q"/>
            </a:pPr>
            <a:r>
              <a:rPr lang="es-ES" dirty="0" smtClean="0"/>
              <a:t> Acortamiento y adelgazamiento de las cuerdas tendinosas                      </a:t>
            </a:r>
          </a:p>
          <a:p>
            <a:pPr lvl="1">
              <a:buNone/>
            </a:pPr>
            <a:endParaRPr lang="es-ES" dirty="0" smtClean="0"/>
          </a:p>
          <a:p>
            <a:pPr lvl="1">
              <a:buFont typeface="Wingdings" pitchFamily="2" charset="2"/>
              <a:buChar char="q"/>
            </a:pPr>
            <a:r>
              <a:rPr lang="es-ES" dirty="0" smtClean="0"/>
              <a:t>Alteración en los músculos papilares.</a:t>
            </a:r>
          </a:p>
          <a:p>
            <a:pPr>
              <a:buNone/>
            </a:pP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</p:txBody>
      </p:sp>
      <p:pic>
        <p:nvPicPr>
          <p:cNvPr id="65538" name="Picture 2" descr="http://www.skillstat.com/heartscape/heartValv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6701918" cy="4992929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755576" y="548680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tx2"/>
                </a:solidFill>
              </a:rPr>
              <a:t>MODIFICACIONES DEL APARATO VALVULAR</a:t>
            </a:r>
            <a:endParaRPr lang="es-E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548680"/>
            <a:ext cx="8507288" cy="938368"/>
          </a:xfrm>
        </p:spPr>
        <p:txBody>
          <a:bodyPr>
            <a:normAutofit/>
          </a:bodyPr>
          <a:lstStyle/>
          <a:p>
            <a:r>
              <a:rPr lang="es-ES" sz="4000" dirty="0" smtClean="0"/>
              <a:t>CAMBIOS A NIVEL ESTRUCTURAL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SISTEMA DE CONDUCCION CARDÍACA</a:t>
            </a:r>
          </a:p>
          <a:p>
            <a:pPr>
              <a:buNone/>
            </a:pPr>
            <a:r>
              <a:rPr lang="es-ES" dirty="0" smtClean="0"/>
              <a:t> </a:t>
            </a:r>
          </a:p>
          <a:p>
            <a:pPr lvl="1">
              <a:buFont typeface="Wingdings" pitchFamily="2" charset="2"/>
              <a:buChar char="q"/>
            </a:pPr>
            <a:r>
              <a:rPr lang="es-ES" dirty="0" smtClean="0"/>
              <a:t>Nodo </a:t>
            </a:r>
            <a:r>
              <a:rPr lang="es-ES" dirty="0" err="1" smtClean="0"/>
              <a:t>sinoauricular</a:t>
            </a:r>
            <a:r>
              <a:rPr lang="es-ES" dirty="0" smtClean="0"/>
              <a:t>. </a:t>
            </a:r>
          </a:p>
          <a:p>
            <a:pPr lvl="1">
              <a:buNone/>
            </a:pPr>
            <a:endParaRPr lang="es-ES" dirty="0" smtClean="0"/>
          </a:p>
          <a:p>
            <a:pPr lvl="3">
              <a:buFont typeface="Wingdings" pitchFamily="2" charset="2"/>
              <a:buChar char="v"/>
            </a:pPr>
            <a:r>
              <a:rPr lang="es-ES" sz="2200" dirty="0" smtClean="0"/>
              <a:t>Disminución en el número de las células marcapasos. </a:t>
            </a:r>
          </a:p>
          <a:p>
            <a:pPr lvl="3">
              <a:buNone/>
            </a:pPr>
            <a:r>
              <a:rPr lang="es-ES" sz="2200" dirty="0" smtClean="0"/>
              <a:t>	El 90% de las células que estaban presentes a los 20 años de edad han desaparecido a los 75 años.</a:t>
            </a:r>
          </a:p>
          <a:p>
            <a:pPr lvl="3">
              <a:buNone/>
            </a:pPr>
            <a:endParaRPr lang="es-ES" sz="2200" dirty="0" smtClean="0"/>
          </a:p>
          <a:p>
            <a:pPr lvl="3">
              <a:buFont typeface="Wingdings" pitchFamily="2" charset="2"/>
              <a:buChar char="v"/>
            </a:pPr>
            <a:r>
              <a:rPr lang="es-ES" sz="2200" dirty="0" smtClean="0"/>
              <a:t>Fibrosis y depósitos de grasa.</a:t>
            </a:r>
          </a:p>
          <a:p>
            <a:pPr lvl="3">
              <a:buNone/>
            </a:pPr>
            <a:endParaRPr lang="es-ES" dirty="0" smtClean="0"/>
          </a:p>
          <a:p>
            <a:pPr lvl="1">
              <a:buFont typeface="Wingdings" pitchFamily="2" charset="2"/>
              <a:buChar char="q"/>
            </a:pPr>
            <a:r>
              <a:rPr lang="es-ES" dirty="0" smtClean="0"/>
              <a:t>Nodo </a:t>
            </a:r>
            <a:r>
              <a:rPr lang="es-ES" dirty="0" err="1" smtClean="0"/>
              <a:t>auriculoventricular</a:t>
            </a:r>
            <a:r>
              <a:rPr lang="es-ES" dirty="0" smtClean="0"/>
              <a:t>. Afectado por la calcificación del esqueleto fibroso cardíaco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35280" cy="938368"/>
          </a:xfrm>
        </p:spPr>
        <p:txBody>
          <a:bodyPr>
            <a:noAutofit/>
          </a:bodyPr>
          <a:lstStyle/>
          <a:p>
            <a:r>
              <a:rPr lang="es-ES" sz="4000" dirty="0" smtClean="0"/>
              <a:t>CAMBIOS A NIVEL ESTRUCTURAL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556792"/>
            <a:ext cx="8892480" cy="5112568"/>
          </a:xfrm>
        </p:spPr>
        <p:txBody>
          <a:bodyPr>
            <a:normAutofit fontScale="55000" lnSpcReduction="20000"/>
          </a:bodyPr>
          <a:lstStyle/>
          <a:p>
            <a:r>
              <a:rPr lang="es-ES" sz="5100" dirty="0" smtClean="0"/>
              <a:t>SISTEMA VASCULAR Y ENDOTELIO</a:t>
            </a:r>
          </a:p>
          <a:p>
            <a:pPr lvl="1">
              <a:buNone/>
            </a:pPr>
            <a:endParaRPr lang="es-ES" sz="2900" dirty="0" smtClean="0"/>
          </a:p>
          <a:p>
            <a:pPr lvl="1">
              <a:buNone/>
            </a:pPr>
            <a:endParaRPr lang="es-ES" sz="3400" dirty="0" smtClean="0"/>
          </a:p>
          <a:p>
            <a:pPr lvl="1">
              <a:buFont typeface="Wingdings" pitchFamily="2" charset="2"/>
              <a:buChar char="q"/>
            </a:pPr>
            <a:r>
              <a:rPr lang="es-ES" sz="3400" dirty="0" smtClean="0"/>
              <a:t>Los vasos arteriales </a:t>
            </a:r>
            <a:r>
              <a:rPr lang="es-ES" sz="3400" dirty="0" smtClean="0"/>
              <a:t>se </a:t>
            </a:r>
            <a:r>
              <a:rPr lang="es-ES" sz="3400" dirty="0" smtClean="0"/>
              <a:t>engruesan, se tornan rígidos y aumentan de diámetro.</a:t>
            </a:r>
            <a:endParaRPr lang="es-ES" sz="3400" dirty="0" smtClean="0"/>
          </a:p>
          <a:p>
            <a:pPr lvl="1">
              <a:buFont typeface="Wingdings" pitchFamily="2" charset="2"/>
              <a:buChar char="q"/>
            </a:pPr>
            <a:endParaRPr lang="es-ES" sz="3400" dirty="0" smtClean="0"/>
          </a:p>
          <a:p>
            <a:pPr lvl="1">
              <a:buFont typeface="Wingdings" pitchFamily="2" charset="2"/>
              <a:buChar char="q"/>
            </a:pPr>
            <a:r>
              <a:rPr lang="es-ES" sz="3400" dirty="0" smtClean="0"/>
              <a:t>Incremento en la cantidad y en el entrecruzamiento de las fibras de colágeno en la capa media de las arterias. Menos elasticidad</a:t>
            </a:r>
          </a:p>
          <a:p>
            <a:pPr lvl="1">
              <a:buFont typeface="Wingdings" pitchFamily="2" charset="2"/>
              <a:buChar char="q"/>
            </a:pPr>
            <a:endParaRPr lang="es-ES" sz="3400" dirty="0" smtClean="0"/>
          </a:p>
          <a:p>
            <a:pPr lvl="1">
              <a:buFont typeface="Wingdings" pitchFamily="2" charset="2"/>
              <a:buChar char="q"/>
            </a:pPr>
            <a:r>
              <a:rPr lang="es-ES" sz="3400" dirty="0" smtClean="0"/>
              <a:t>La aorta disminuye su elasticidad, aumenta su calibre y se hace tortuosa</a:t>
            </a:r>
          </a:p>
          <a:p>
            <a:pPr lvl="1">
              <a:buFont typeface="Wingdings" pitchFamily="2" charset="2"/>
              <a:buChar char="q"/>
            </a:pPr>
            <a:endParaRPr lang="es-ES" sz="3400" dirty="0" smtClean="0"/>
          </a:p>
          <a:p>
            <a:pPr lvl="1">
              <a:buFont typeface="Wingdings" pitchFamily="2" charset="2"/>
              <a:buChar char="q"/>
            </a:pPr>
            <a:r>
              <a:rPr lang="es-ES" sz="3400" dirty="0" smtClean="0"/>
              <a:t>Las arterias coronarias aumentan en longitud y amplitud, y se tornan tortuosas. </a:t>
            </a:r>
          </a:p>
          <a:p>
            <a:pPr lvl="1">
              <a:buNone/>
            </a:pPr>
            <a:endParaRPr lang="es-ES" sz="3400" dirty="0" smtClean="0"/>
          </a:p>
          <a:p>
            <a:pPr lvl="1">
              <a:buFont typeface="Wingdings" pitchFamily="2" charset="2"/>
              <a:buChar char="q"/>
            </a:pPr>
            <a:r>
              <a:rPr lang="es-ES" sz="3400" dirty="0" smtClean="0"/>
              <a:t>El endotelio se hace más susceptible al daño producido debido al estrés </a:t>
            </a:r>
            <a:r>
              <a:rPr lang="es-ES" sz="3400" dirty="0" err="1" smtClean="0"/>
              <a:t>oxidativo</a:t>
            </a:r>
            <a:r>
              <a:rPr lang="es-ES" sz="3400" dirty="0" smtClean="0"/>
              <a:t> y a los radicales libres.</a:t>
            </a:r>
          </a:p>
          <a:p>
            <a:pPr lvl="1">
              <a:buFont typeface="Wingdings" pitchFamily="2" charset="2"/>
              <a:buChar char="q"/>
            </a:pPr>
            <a:endParaRPr lang="es-ES" sz="3400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578328"/>
          </a:xfrm>
        </p:spPr>
        <p:txBody>
          <a:bodyPr>
            <a:normAutofit/>
          </a:bodyPr>
          <a:lstStyle/>
          <a:p>
            <a:pPr algn="ctr"/>
            <a:r>
              <a:rPr lang="es-ES" sz="2400" dirty="0" smtClean="0"/>
              <a:t>SISTEMA VASCUALR Y ENDOTELIO</a:t>
            </a:r>
            <a:endParaRPr lang="es-ES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	Teniendo en cuenta el aumento de diámetro y disminución de elasticidad de la aorta, ¿qué ocurrirá con las presiones sistólica y diastólica?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1026" name="Picture 2" descr="http://texasheart.org/HIC/Anatomy_Esp/images/fig3_coronill_s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780928"/>
            <a:ext cx="4464496" cy="3283052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043608" y="6093296"/>
            <a:ext cx="720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dirty="0" smtClean="0"/>
              <a:t>PRESIÓN SISTÓLICA    Y         PRESIÓN DIASTÓLICA </a:t>
            </a:r>
            <a:endParaRPr lang="es-ES" sz="2200" dirty="0"/>
          </a:p>
        </p:txBody>
      </p:sp>
      <p:cxnSp>
        <p:nvCxnSpPr>
          <p:cNvPr id="8" name="7 Conector recto de flecha"/>
          <p:cNvCxnSpPr/>
          <p:nvPr/>
        </p:nvCxnSpPr>
        <p:spPr>
          <a:xfrm flipV="1">
            <a:off x="971600" y="6093296"/>
            <a:ext cx="0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>
            <a:off x="4788024" y="6093296"/>
            <a:ext cx="0" cy="35887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938368"/>
          </a:xfrm>
        </p:spPr>
        <p:txBody>
          <a:bodyPr>
            <a:normAutofit/>
          </a:bodyPr>
          <a:lstStyle/>
          <a:p>
            <a:r>
              <a:rPr lang="es-ES" sz="4000" dirty="0" smtClean="0"/>
              <a:t>CAMBIOS A NIVEL FUNCIONAL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49685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s-ES" dirty="0" smtClean="0"/>
          </a:p>
          <a:p>
            <a:r>
              <a:rPr lang="es-ES" dirty="0" smtClean="0"/>
              <a:t>LLENADO CARDÍACO.</a:t>
            </a:r>
          </a:p>
          <a:p>
            <a:pPr>
              <a:buNone/>
            </a:pPr>
            <a:endParaRPr lang="es-ES" dirty="0" smtClean="0"/>
          </a:p>
          <a:p>
            <a:pPr lvl="1">
              <a:buFont typeface="Wingdings" pitchFamily="2" charset="2"/>
              <a:buChar char="q"/>
            </a:pPr>
            <a:r>
              <a:rPr lang="es-ES" dirty="0" smtClean="0"/>
              <a:t>Disminución de hasta un 60% del llenado diastólico temprano debido a  incremento en la rigidez de la pared del </a:t>
            </a:r>
            <a:r>
              <a:rPr lang="es-ES" dirty="0" smtClean="0"/>
              <a:t>miocardio y </a:t>
            </a:r>
            <a:r>
              <a:rPr lang="es-ES" dirty="0" smtClean="0"/>
              <a:t>d</a:t>
            </a:r>
            <a:r>
              <a:rPr lang="es-ES" dirty="0" smtClean="0"/>
              <a:t>isminución </a:t>
            </a:r>
            <a:r>
              <a:rPr lang="es-ES" dirty="0" smtClean="0"/>
              <a:t>en la actividad de la bomba </a:t>
            </a:r>
            <a:r>
              <a:rPr lang="es-ES" dirty="0" err="1" smtClean="0"/>
              <a:t>ATPasa</a:t>
            </a:r>
            <a:r>
              <a:rPr lang="es-ES" dirty="0" smtClean="0"/>
              <a:t> de calcio del retículo </a:t>
            </a:r>
            <a:r>
              <a:rPr lang="es-ES" dirty="0" err="1" smtClean="0"/>
              <a:t>sarcoplásmico</a:t>
            </a:r>
            <a:r>
              <a:rPr lang="es-ES" dirty="0" smtClean="0"/>
              <a:t>.            </a:t>
            </a:r>
          </a:p>
          <a:p>
            <a:pPr lvl="1">
              <a:buNone/>
            </a:pPr>
            <a:endParaRPr lang="es-ES" dirty="0" smtClean="0"/>
          </a:p>
          <a:p>
            <a:pPr lvl="1">
              <a:buNone/>
            </a:pPr>
            <a:r>
              <a:rPr lang="es-ES" dirty="0" smtClean="0"/>
              <a:t>	Mecanismo adaptativo: contracción de aurícula, que contribuye con cerca del 10% al 20% del llenado ventricular en personas jóvenes y con 40% en ancianos. </a:t>
            </a:r>
          </a:p>
          <a:p>
            <a:pPr lvl="1">
              <a:buNone/>
            </a:pPr>
            <a:r>
              <a:rPr lang="es-ES" dirty="0" smtClean="0"/>
              <a:t>	</a:t>
            </a:r>
          </a:p>
          <a:p>
            <a:pPr lvl="1">
              <a:buFont typeface="Wingdings" pitchFamily="2" charset="2"/>
              <a:buChar char="q"/>
            </a:pPr>
            <a:endParaRPr lang="es-ES" dirty="0" smtClean="0"/>
          </a:p>
          <a:p>
            <a:pPr lvl="1">
              <a:buFont typeface="Wingdings" pitchFamily="2" charset="2"/>
              <a:buChar char="q"/>
            </a:pPr>
            <a:r>
              <a:rPr lang="es-ES" dirty="0" smtClean="0"/>
              <a:t>El llenado diastólico durante reposo y ejercicio disminuyen de forma lineal entre un 6% a 7% por cada década.</a:t>
            </a:r>
          </a:p>
          <a:p>
            <a:pPr>
              <a:buFont typeface="Arial" pitchFamily="34" charset="0"/>
              <a:buChar char="•"/>
            </a:pPr>
            <a:endParaRPr lang="es-ES" dirty="0" smtClean="0"/>
          </a:p>
          <a:p>
            <a:pPr>
              <a:buNone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6360"/>
          </a:xfrm>
        </p:spPr>
        <p:txBody>
          <a:bodyPr>
            <a:normAutofit/>
          </a:bodyPr>
          <a:lstStyle/>
          <a:p>
            <a:r>
              <a:rPr lang="es-ES" sz="4000" dirty="0" smtClean="0"/>
              <a:t>CAMBIOS A NIVEL FUNCIONAL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GASTO CARDÍACO</a:t>
            </a:r>
          </a:p>
          <a:p>
            <a:pPr>
              <a:buNone/>
            </a:pPr>
            <a:r>
              <a:rPr lang="es-ES" dirty="0" smtClean="0"/>
              <a:t> </a:t>
            </a:r>
          </a:p>
          <a:p>
            <a:pPr lvl="1">
              <a:buFont typeface="Wingdings" pitchFamily="2" charset="2"/>
              <a:buChar char="q"/>
            </a:pPr>
            <a:r>
              <a:rPr lang="es-ES" dirty="0" smtClean="0"/>
              <a:t>Tendencia a disminuir en un 25% la frecuencia cardiaca con el esfuerzo físico.</a:t>
            </a:r>
          </a:p>
          <a:p>
            <a:pPr lvl="1"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6360"/>
          </a:xfrm>
        </p:spPr>
        <p:txBody>
          <a:bodyPr>
            <a:normAutofit/>
          </a:bodyPr>
          <a:lstStyle/>
          <a:p>
            <a:r>
              <a:rPr lang="es-ES" sz="4000" dirty="0" smtClean="0"/>
              <a:t>CAMBIOS A NIVEL FUNCIONAL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GASTO CARDÍACO</a:t>
            </a:r>
          </a:p>
          <a:p>
            <a:pPr>
              <a:buNone/>
            </a:pPr>
            <a:r>
              <a:rPr lang="es-ES" dirty="0" smtClean="0"/>
              <a:t> </a:t>
            </a:r>
          </a:p>
          <a:p>
            <a:pPr lvl="1">
              <a:buFont typeface="Wingdings" pitchFamily="2" charset="2"/>
              <a:buChar char="q"/>
            </a:pPr>
            <a:r>
              <a:rPr lang="es-ES" dirty="0" smtClean="0"/>
              <a:t>Tendencia a disminuir en un 25% la frecuencia cardiaca con el esfuerzo físico.</a:t>
            </a:r>
          </a:p>
          <a:p>
            <a:pPr lvl="1">
              <a:buNone/>
            </a:pPr>
            <a:endParaRPr lang="es-ES" dirty="0" smtClean="0"/>
          </a:p>
          <a:p>
            <a:pPr lvl="1">
              <a:buFont typeface="Wingdings" pitchFamily="2" charset="2"/>
              <a:buChar char="q"/>
            </a:pPr>
            <a:r>
              <a:rPr lang="es-ES" dirty="0" smtClean="0"/>
              <a:t>El gasto cardiaco disminuye un 30% a 40% entre los 25 a 65 años.</a:t>
            </a:r>
          </a:p>
          <a:p>
            <a:pPr lvl="1">
              <a:buNone/>
            </a:pPr>
            <a:endParaRPr lang="es-ES" dirty="0" smtClean="0"/>
          </a:p>
          <a:p>
            <a:pPr lvl="1">
              <a:buFont typeface="Wingdings" pitchFamily="2" charset="2"/>
              <a:buChar char="q"/>
            </a:pPr>
            <a:r>
              <a:rPr lang="es-ES" dirty="0" smtClean="0"/>
              <a:t>El índice cardiaco en reposo se conserva en los hombres, mientras en las mujeres hay un tendencia hacia su disminución.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38368"/>
          </a:xfrm>
        </p:spPr>
        <p:txBody>
          <a:bodyPr>
            <a:normAutofit/>
          </a:bodyPr>
          <a:lstStyle/>
          <a:p>
            <a:r>
              <a:rPr lang="es-ES" sz="4000" dirty="0" smtClean="0"/>
              <a:t>CAMBIOS A NIVEL FUNCIONAL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 fontScale="85000" lnSpcReduction="20000"/>
          </a:bodyPr>
          <a:lstStyle/>
          <a:p>
            <a:r>
              <a:rPr lang="es-ES" sz="3100" dirty="0" smtClean="0"/>
              <a:t>CONTRACTILIDAD MIOCÁRDICA</a:t>
            </a:r>
          </a:p>
          <a:p>
            <a:pPr>
              <a:buNone/>
            </a:pPr>
            <a:endParaRPr lang="es-ES" dirty="0" smtClean="0"/>
          </a:p>
          <a:p>
            <a:pPr lvl="1">
              <a:buFont typeface="Wingdings" pitchFamily="2" charset="2"/>
              <a:buChar char="q"/>
            </a:pPr>
            <a:r>
              <a:rPr lang="es-ES" dirty="0" smtClean="0"/>
              <a:t>Prolongación de la contracción, debido a una caída de la velocidad de </a:t>
            </a:r>
            <a:r>
              <a:rPr lang="es-ES" dirty="0" err="1" smtClean="0"/>
              <a:t>recaptación</a:t>
            </a:r>
            <a:r>
              <a:rPr lang="es-ES" dirty="0" smtClean="0"/>
              <a:t> de calcio por el retículo </a:t>
            </a:r>
            <a:r>
              <a:rPr lang="es-ES" dirty="0" err="1" smtClean="0"/>
              <a:t>sarcoplasmático</a:t>
            </a:r>
            <a:r>
              <a:rPr lang="es-ES" dirty="0" smtClean="0"/>
              <a:t>.</a:t>
            </a:r>
          </a:p>
          <a:p>
            <a:pPr lvl="1">
              <a:buFont typeface="Wingdings" pitchFamily="2" charset="2"/>
              <a:buChar char="q"/>
            </a:pPr>
            <a:endParaRPr lang="es-ES" dirty="0" smtClean="0"/>
          </a:p>
          <a:p>
            <a:pPr lvl="1">
              <a:buFont typeface="Wingdings" pitchFamily="2" charset="2"/>
              <a:buChar char="q"/>
            </a:pPr>
            <a:r>
              <a:rPr lang="es-ES" dirty="0" smtClean="0"/>
              <a:t>Prolongación de la relajación del músculo cardiaco.</a:t>
            </a:r>
          </a:p>
          <a:p>
            <a:pPr lvl="1">
              <a:buFont typeface="Wingdings" pitchFamily="2" charset="2"/>
              <a:buChar char="q"/>
            </a:pPr>
            <a:endParaRPr lang="es-ES" dirty="0" smtClean="0"/>
          </a:p>
          <a:p>
            <a:pPr lvl="1">
              <a:buFont typeface="Wingdings" pitchFamily="2" charset="2"/>
              <a:buChar char="q"/>
            </a:pPr>
            <a:r>
              <a:rPr lang="es-ES" dirty="0" smtClean="0"/>
              <a:t>La fuerza de contracción es menor.</a:t>
            </a:r>
          </a:p>
          <a:p>
            <a:pPr lvl="1">
              <a:buFont typeface="Wingdings" pitchFamily="2" charset="2"/>
              <a:buChar char="q"/>
            </a:pPr>
            <a:endParaRPr lang="es-ES" dirty="0" smtClean="0"/>
          </a:p>
          <a:p>
            <a:pPr lvl="1">
              <a:buFont typeface="Wingdings" pitchFamily="2" charset="2"/>
              <a:buChar char="q"/>
            </a:pPr>
            <a:r>
              <a:rPr lang="es-ES" dirty="0" smtClean="0"/>
              <a:t>El consumo de energía es mayor.</a:t>
            </a:r>
          </a:p>
          <a:p>
            <a:pPr lvl="1">
              <a:buFont typeface="Wingdings" pitchFamily="2" charset="2"/>
              <a:buChar char="q"/>
            </a:pPr>
            <a:endParaRPr lang="es-ES" dirty="0" smtClean="0"/>
          </a:p>
          <a:p>
            <a:pPr lvl="1">
              <a:buFont typeface="Wingdings" pitchFamily="2" charset="2"/>
              <a:buChar char="q"/>
            </a:pPr>
            <a:r>
              <a:rPr lang="es-ES" dirty="0" smtClean="0"/>
              <a:t>El potencial de acción también se prolonga</a:t>
            </a:r>
          </a:p>
          <a:p>
            <a:pPr lvl="1">
              <a:buFont typeface="Wingdings" pitchFamily="2" charset="2"/>
              <a:buChar char="q"/>
            </a:pPr>
            <a:endParaRPr lang="es-ES" dirty="0" smtClean="0"/>
          </a:p>
          <a:p>
            <a:pPr lvl="1">
              <a:buFont typeface="Wingdings" pitchFamily="2" charset="2"/>
              <a:buChar char="q"/>
            </a:pPr>
            <a:r>
              <a:rPr lang="es-ES" dirty="0" smtClean="0"/>
              <a:t>La afinidad de las miofibrillas por el calcio no se encuentra alterada.</a:t>
            </a:r>
          </a:p>
          <a:p>
            <a:pPr>
              <a:buNone/>
            </a:pP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864096"/>
          </a:xfrm>
        </p:spPr>
        <p:txBody>
          <a:bodyPr>
            <a:normAutofit/>
          </a:bodyPr>
          <a:lstStyle/>
          <a:p>
            <a:r>
              <a:rPr lang="es-ES" sz="4000" dirty="0" smtClean="0"/>
              <a:t>CAMBIOS A NIVEL FUNCIONAL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es-ES" dirty="0" smtClean="0"/>
              <a:t>FLUJO CORONARIO</a:t>
            </a:r>
          </a:p>
          <a:p>
            <a:pPr>
              <a:buNone/>
            </a:pPr>
            <a:r>
              <a:rPr lang="es-ES" dirty="0" smtClean="0"/>
              <a:t> </a:t>
            </a:r>
          </a:p>
          <a:p>
            <a:pPr lvl="1">
              <a:buFont typeface="Wingdings" pitchFamily="2" charset="2"/>
              <a:buChar char="q"/>
            </a:pPr>
            <a:r>
              <a:rPr lang="es-ES" dirty="0" smtClean="0"/>
              <a:t>Disminución gradual en la reserva del flujo coronario debido a:</a:t>
            </a:r>
          </a:p>
          <a:p>
            <a:pPr lvl="3">
              <a:buFont typeface="Courier New" pitchFamily="49" charset="0"/>
              <a:buChar char="o"/>
            </a:pPr>
            <a:r>
              <a:rPr lang="es-ES" dirty="0" smtClean="0"/>
              <a:t>Incremento del trabajo cardiaco.</a:t>
            </a:r>
          </a:p>
          <a:p>
            <a:pPr lvl="3">
              <a:buFont typeface="Courier New" pitchFamily="49" charset="0"/>
              <a:buChar char="o"/>
            </a:pPr>
            <a:r>
              <a:rPr lang="es-ES" dirty="0" smtClean="0"/>
              <a:t>Disminución en la capacidad de vasodilatación.  </a:t>
            </a:r>
          </a:p>
          <a:p>
            <a:pPr lvl="3">
              <a:buNone/>
            </a:pPr>
            <a:endParaRPr lang="es-ES" dirty="0" smtClean="0"/>
          </a:p>
          <a:p>
            <a:pPr lvl="1">
              <a:buFont typeface="Wingdings" pitchFamily="2" charset="2"/>
              <a:buChar char="q"/>
            </a:pPr>
            <a:r>
              <a:rPr lang="es-ES" dirty="0" smtClean="0"/>
              <a:t>Disminución en la vasodilatación debido a:</a:t>
            </a:r>
          </a:p>
          <a:p>
            <a:pPr lvl="3">
              <a:buFont typeface="Courier New" pitchFamily="49" charset="0"/>
              <a:buChar char="o"/>
            </a:pPr>
            <a:r>
              <a:rPr lang="es-ES" dirty="0" smtClean="0"/>
              <a:t>Disminución en la síntesis y la liberación de óxido nítrico por el endotelio coronario</a:t>
            </a:r>
          </a:p>
          <a:p>
            <a:pPr lvl="3">
              <a:buFont typeface="Courier New" pitchFamily="49" charset="0"/>
              <a:buChar char="o"/>
            </a:pPr>
            <a:r>
              <a:rPr lang="es-ES" dirty="0" smtClean="0"/>
              <a:t>Incremento en el efecto vasoconstrictor de la </a:t>
            </a:r>
            <a:r>
              <a:rPr lang="es-ES" dirty="0" err="1" smtClean="0"/>
              <a:t>endotelina</a:t>
            </a:r>
            <a:r>
              <a:rPr lang="es-ES" dirty="0" smtClean="0"/>
              <a:t> 1.</a:t>
            </a:r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s-ES" sz="2800" cap="all" dirty="0" smtClean="0"/>
              <a:t> Introducción </a:t>
            </a:r>
          </a:p>
          <a:p>
            <a:endParaRPr lang="es-ES" sz="2800" cap="all" dirty="0" smtClean="0"/>
          </a:p>
          <a:p>
            <a:pPr>
              <a:buFont typeface="Wingdings" pitchFamily="2" charset="2"/>
              <a:buChar char="q"/>
            </a:pPr>
            <a:r>
              <a:rPr lang="es-ES" sz="2800" cap="all" dirty="0" smtClean="0"/>
              <a:t> Sistema cardiovascular fetal</a:t>
            </a:r>
          </a:p>
          <a:p>
            <a:endParaRPr lang="es-ES" sz="2800" cap="all" dirty="0" smtClean="0"/>
          </a:p>
          <a:p>
            <a:pPr>
              <a:buFont typeface="Wingdings" pitchFamily="2" charset="2"/>
              <a:buChar char="q"/>
            </a:pPr>
            <a:r>
              <a:rPr lang="es-ES" sz="2800" cap="all" dirty="0" smtClean="0"/>
              <a:t> Sistema cardiovascular postnatal</a:t>
            </a:r>
          </a:p>
          <a:p>
            <a:endParaRPr lang="es-ES" sz="2800" cap="all" dirty="0" smtClean="0"/>
          </a:p>
          <a:p>
            <a:pPr>
              <a:buFont typeface="Wingdings" pitchFamily="2" charset="2"/>
              <a:buChar char="q"/>
            </a:pPr>
            <a:r>
              <a:rPr lang="es-ES" sz="2800" cap="all" dirty="0" smtClean="0"/>
              <a:t> DIFERENCIAS ENTRE EL SISTEMA CARDIOVASCULAR FETAL Y EL SISTEMA CARDIOVASCULAR ADULTO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CAMBIOS EN LA MODULACION AUTONÓMICA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6" cy="501317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s-ES" sz="3300" dirty="0" smtClean="0"/>
          </a:p>
          <a:p>
            <a:r>
              <a:rPr lang="es-ES" sz="4000" dirty="0" smtClean="0"/>
              <a:t>Incremento de la actividad del sistema nervioso </a:t>
            </a:r>
            <a:r>
              <a:rPr lang="es-ES" sz="4000" dirty="0" smtClean="0"/>
              <a:t>simpático, </a:t>
            </a:r>
            <a:r>
              <a:rPr lang="es-ES" sz="4000" dirty="0" smtClean="0"/>
              <a:t>debido </a:t>
            </a:r>
            <a:r>
              <a:rPr lang="es-ES" sz="4000" dirty="0" smtClean="0"/>
              <a:t>a:</a:t>
            </a:r>
          </a:p>
          <a:p>
            <a:pPr>
              <a:buNone/>
            </a:pPr>
            <a:endParaRPr lang="es-ES" sz="4000" dirty="0" smtClean="0"/>
          </a:p>
          <a:p>
            <a:pPr lvl="2"/>
            <a:r>
              <a:rPr lang="es-ES" sz="4000" dirty="0" smtClean="0"/>
              <a:t>M</a:t>
            </a:r>
            <a:r>
              <a:rPr lang="es-ES" sz="4000" dirty="0" smtClean="0"/>
              <a:t>ayor </a:t>
            </a:r>
            <a:r>
              <a:rPr lang="es-ES" sz="4000" dirty="0" smtClean="0"/>
              <a:t>cantidad de </a:t>
            </a:r>
            <a:r>
              <a:rPr lang="es-ES" sz="4000" dirty="0" smtClean="0"/>
              <a:t>NT  </a:t>
            </a:r>
            <a:r>
              <a:rPr lang="es-ES" sz="4000" dirty="0" smtClean="0"/>
              <a:t>de  tipo adrenalina y </a:t>
            </a:r>
            <a:r>
              <a:rPr lang="es-ES" sz="4000" dirty="0" err="1" smtClean="0"/>
              <a:t>noradrenalina</a:t>
            </a:r>
            <a:r>
              <a:rPr lang="es-ES" sz="4000" dirty="0" smtClean="0"/>
              <a:t>                        </a:t>
            </a:r>
            <a:endParaRPr lang="es-ES" sz="4000" dirty="0" smtClean="0"/>
          </a:p>
          <a:p>
            <a:pPr lvl="2">
              <a:buNone/>
            </a:pPr>
            <a:endParaRPr lang="es-ES" sz="4000" dirty="0" smtClean="0"/>
          </a:p>
          <a:p>
            <a:pPr lvl="2">
              <a:buNone/>
            </a:pPr>
            <a:endParaRPr lang="es-ES" sz="4000" dirty="0" smtClean="0"/>
          </a:p>
          <a:p>
            <a:pPr lvl="2">
              <a:buNone/>
            </a:pPr>
            <a:r>
              <a:rPr lang="es-ES" sz="4000" dirty="0" smtClean="0"/>
              <a:t> 	</a:t>
            </a:r>
            <a:r>
              <a:rPr lang="es-ES" sz="4000" dirty="0" smtClean="0"/>
              <a:t>M</a:t>
            </a:r>
            <a:r>
              <a:rPr lang="es-ES" sz="4000" dirty="0" smtClean="0"/>
              <a:t>enor </a:t>
            </a:r>
            <a:r>
              <a:rPr lang="es-ES" sz="4000" dirty="0" smtClean="0"/>
              <a:t>degradación y </a:t>
            </a:r>
            <a:r>
              <a:rPr lang="es-ES" sz="4000" dirty="0" err="1" smtClean="0"/>
              <a:t>recaptación</a:t>
            </a:r>
            <a:r>
              <a:rPr lang="es-ES" sz="4000" dirty="0" smtClean="0"/>
              <a:t> </a:t>
            </a:r>
            <a:r>
              <a:rPr lang="es-ES" sz="4000" dirty="0" smtClean="0"/>
              <a:t>por </a:t>
            </a:r>
            <a:r>
              <a:rPr lang="es-ES" sz="4000" dirty="0" smtClean="0"/>
              <a:t>las terminales nerviosas</a:t>
            </a:r>
            <a:endParaRPr lang="es-ES" sz="3300" dirty="0" smtClean="0"/>
          </a:p>
          <a:p>
            <a:pPr>
              <a:buNone/>
            </a:pPr>
            <a:r>
              <a:rPr lang="es-ES" dirty="0" smtClean="0"/>
              <a:t> </a:t>
            </a:r>
          </a:p>
        </p:txBody>
      </p:sp>
      <p:cxnSp>
        <p:nvCxnSpPr>
          <p:cNvPr id="11" name="10 Conector recto de flecha"/>
          <p:cNvCxnSpPr/>
          <p:nvPr/>
        </p:nvCxnSpPr>
        <p:spPr>
          <a:xfrm>
            <a:off x="4211960" y="4509120"/>
            <a:ext cx="0" cy="72008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1600" y="3068960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MODIFICACIONES CARDIOVASCULARES DEBIDAS AL GENERO</a:t>
            </a:r>
            <a:br>
              <a:rPr lang="es-ES" dirty="0" smtClean="0"/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89120"/>
          </a:xfrm>
        </p:spPr>
        <p:txBody>
          <a:bodyPr/>
          <a:lstStyle/>
          <a:p>
            <a:r>
              <a:rPr lang="es-ES" dirty="0" smtClean="0"/>
              <a:t>MODIFICACIONES ANATÓMICAS DEL CORAZÓN</a:t>
            </a:r>
          </a:p>
          <a:p>
            <a:endParaRPr lang="es-ES" dirty="0" smtClean="0"/>
          </a:p>
          <a:p>
            <a:r>
              <a:rPr lang="es-ES" dirty="0" smtClean="0"/>
              <a:t>MODIFICACIONES ANATÓMICAS DEL SISTEMA VASCULAR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MODIFICACIONES FISIOLOGICAS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ENFERMEDADES CARDIOVASCULARES EN LA MUJER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797152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En el hombre pesa 300-350gr; En la mujer 250-200gr</a:t>
            </a:r>
          </a:p>
          <a:p>
            <a:r>
              <a:rPr lang="es-ES" dirty="0" smtClean="0"/>
              <a:t>Masa ventricular izquierda en el hombre      117gr. En la mujer      118gr</a:t>
            </a:r>
          </a:p>
          <a:p>
            <a:r>
              <a:rPr lang="es-ES" dirty="0" smtClean="0"/>
              <a:t>Grosor parietal de las diferentes cámaras y circunferencias valvulares</a:t>
            </a:r>
          </a:p>
          <a:p>
            <a:r>
              <a:rPr lang="es-ES" dirty="0" smtClean="0"/>
              <a:t>Dimorfismo en la masa ventricular izquierda de hombres y mujeres en ausencia de hipertensión o cardiopatía</a:t>
            </a:r>
          </a:p>
          <a:p>
            <a:r>
              <a:rPr lang="es-ES" dirty="0" smtClean="0"/>
              <a:t>Leve declinación del 6% en la masa del hombre desde los 20-70 años. En las mujeres incremento del 15% en igual período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938368"/>
          </a:xfrm>
        </p:spPr>
        <p:txBody>
          <a:bodyPr>
            <a:noAutofit/>
          </a:bodyPr>
          <a:lstStyle/>
          <a:p>
            <a:pPr algn="ctr"/>
            <a:r>
              <a:rPr lang="es-ES" sz="4000" cap="all" dirty="0" smtClean="0"/>
              <a:t>Modificaciones anatómicas del corazón </a:t>
            </a:r>
            <a:endParaRPr lang="es-ES" sz="4000" cap="all" dirty="0"/>
          </a:p>
        </p:txBody>
      </p:sp>
      <p:sp>
        <p:nvSpPr>
          <p:cNvPr id="4" name="3 Flecha derecha"/>
          <p:cNvSpPr/>
          <p:nvPr/>
        </p:nvSpPr>
        <p:spPr>
          <a:xfrm>
            <a:off x="2051720" y="3429000"/>
            <a:ext cx="360040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Flecha derecha"/>
          <p:cNvSpPr/>
          <p:nvPr/>
        </p:nvSpPr>
        <p:spPr>
          <a:xfrm>
            <a:off x="6732240" y="3068960"/>
            <a:ext cx="360040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s-ES" sz="4000" cap="all" dirty="0" smtClean="0"/>
              <a:t>Modificaciones anatómicas del corazón</a:t>
            </a:r>
            <a:endParaRPr lang="es-ES" sz="4000" cap="all" dirty="0"/>
          </a:p>
        </p:txBody>
      </p:sp>
      <p:sp>
        <p:nvSpPr>
          <p:cNvPr id="4" name="3 Corazón"/>
          <p:cNvSpPr/>
          <p:nvPr/>
        </p:nvSpPr>
        <p:spPr>
          <a:xfrm>
            <a:off x="3419872" y="1772816"/>
            <a:ext cx="2520280" cy="2160240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3707904" y="2132856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    CAMBIOS</a:t>
            </a:r>
            <a:endParaRPr lang="es-ES" sz="2800" dirty="0"/>
          </a:p>
        </p:txBody>
      </p:sp>
      <p:sp>
        <p:nvSpPr>
          <p:cNvPr id="7" name="6 Rectángulo"/>
          <p:cNvSpPr/>
          <p:nvPr/>
        </p:nvSpPr>
        <p:spPr>
          <a:xfrm>
            <a:off x="683568" y="5157192"/>
            <a:ext cx="3744416" cy="13681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1043608" y="5301208"/>
            <a:ext cx="2736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DESDE LA PUBERTAD</a:t>
            </a:r>
            <a:endParaRPr lang="es-ES" sz="3200" dirty="0"/>
          </a:p>
        </p:txBody>
      </p:sp>
      <p:sp>
        <p:nvSpPr>
          <p:cNvPr id="10" name="9 Rectángulo"/>
          <p:cNvSpPr/>
          <p:nvPr/>
        </p:nvSpPr>
        <p:spPr>
          <a:xfrm>
            <a:off x="5148064" y="5157192"/>
            <a:ext cx="3744416" cy="13681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abajo"/>
          <p:cNvSpPr/>
          <p:nvPr/>
        </p:nvSpPr>
        <p:spPr>
          <a:xfrm rot="19514175">
            <a:off x="5550260" y="2959423"/>
            <a:ext cx="1313598" cy="25917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abajo"/>
          <p:cNvSpPr/>
          <p:nvPr/>
        </p:nvSpPr>
        <p:spPr>
          <a:xfrm rot="1869497">
            <a:off x="2747792" y="3154130"/>
            <a:ext cx="1296144" cy="22354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5364088" y="5301208"/>
            <a:ext cx="3168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DEBIDOS A LA TESTOSTERONA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9825" y="3573016"/>
            <a:ext cx="29241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1935480"/>
            <a:ext cx="8435280" cy="4661872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/>
              <a:t>Mujer, de MENOR CALIBRE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Más FRÁGILES que en el hombre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Mayor tendencia a la TORTUOSIDAD</a:t>
            </a:r>
          </a:p>
          <a:p>
            <a:endParaRPr lang="es-ES" dirty="0" smtClean="0"/>
          </a:p>
          <a:p>
            <a:r>
              <a:rPr lang="es-ES" dirty="0" smtClean="0"/>
              <a:t>CORONARIA DERECHA        dominante en la mujer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50 años        Mayor complacencia arterial. </a:t>
            </a:r>
          </a:p>
          <a:p>
            <a:pPr>
              <a:buNone/>
            </a:pPr>
            <a:r>
              <a:rPr lang="es-ES" dirty="0" smtClean="0"/>
              <a:t>	Después aumenta la RIGIDEZ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RECEPTORES ESTROGENICOS Y ADROGENICOS </a:t>
            </a:r>
          </a:p>
          <a:p>
            <a:pPr>
              <a:buNone/>
            </a:pPr>
            <a:r>
              <a:rPr lang="es-ES" dirty="0" smtClean="0"/>
              <a:t>	en aorta, arterias coronarias y tejido cardíaco 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4000" cap="all" dirty="0" smtClean="0"/>
              <a:t>Modificaciones anatómicas del sistema vascular </a:t>
            </a:r>
            <a:endParaRPr lang="es-ES" sz="4000" cap="all" dirty="0"/>
          </a:p>
        </p:txBody>
      </p:sp>
      <p:sp>
        <p:nvSpPr>
          <p:cNvPr id="4" name="3 Explosión 2"/>
          <p:cNvSpPr/>
          <p:nvPr/>
        </p:nvSpPr>
        <p:spPr>
          <a:xfrm>
            <a:off x="6084168" y="1268760"/>
            <a:ext cx="3240360" cy="208823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 rot="19660476">
            <a:off x="6448736" y="1707626"/>
            <a:ext cx="3074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ARTERIAS CORONARIAS</a:t>
            </a:r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3779912" y="4077072"/>
            <a:ext cx="3600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1691680" y="4797152"/>
            <a:ext cx="2880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r="14458" b="12018"/>
          <a:stretch>
            <a:fillRect/>
          </a:stretch>
        </p:blipFill>
        <p:spPr bwMode="auto">
          <a:xfrm>
            <a:off x="5436096" y="4285968"/>
            <a:ext cx="3707904" cy="257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79512" y="1196752"/>
            <a:ext cx="8568952" cy="5661248"/>
          </a:xfrm>
        </p:spPr>
        <p:txBody>
          <a:bodyPr>
            <a:noAutofit/>
          </a:bodyPr>
          <a:lstStyle/>
          <a:p>
            <a:r>
              <a:rPr lang="es-ES" sz="1700" dirty="0" smtClean="0"/>
              <a:t>Palpitaciones cardíacas</a:t>
            </a:r>
          </a:p>
          <a:p>
            <a:pPr>
              <a:buNone/>
            </a:pPr>
            <a:endParaRPr lang="es-ES" sz="1700" dirty="0" smtClean="0"/>
          </a:p>
          <a:p>
            <a:r>
              <a:rPr lang="es-ES" sz="1700" dirty="0" smtClean="0"/>
              <a:t>PRESION ARTERIAL              Aumenta</a:t>
            </a:r>
          </a:p>
          <a:p>
            <a:pPr>
              <a:buNone/>
            </a:pPr>
            <a:endParaRPr lang="es-ES" sz="1700" dirty="0" smtClean="0"/>
          </a:p>
          <a:p>
            <a:r>
              <a:rPr lang="es-ES" sz="1700" dirty="0" smtClean="0"/>
              <a:t>VOLUMENES CARDIACOS</a:t>
            </a:r>
          </a:p>
          <a:p>
            <a:pPr>
              <a:buNone/>
            </a:pPr>
            <a:endParaRPr lang="es-ES" sz="1700" dirty="0" smtClean="0"/>
          </a:p>
          <a:p>
            <a:r>
              <a:rPr lang="es-ES" sz="1700" dirty="0" smtClean="0"/>
              <a:t>Mujer:      fracción de eyección</a:t>
            </a:r>
          </a:p>
          <a:p>
            <a:pPr>
              <a:buNone/>
            </a:pPr>
            <a:endParaRPr lang="es-ES" sz="1700" dirty="0" smtClean="0"/>
          </a:p>
          <a:p>
            <a:r>
              <a:rPr lang="es-ES" sz="1700" dirty="0" smtClean="0"/>
              <a:t> </a:t>
            </a:r>
            <a:r>
              <a:rPr lang="es-ES" sz="1700" cap="all" dirty="0" smtClean="0"/>
              <a:t>Llenado diastólico  </a:t>
            </a:r>
            <a:r>
              <a:rPr lang="es-ES" sz="1700" dirty="0" smtClean="0"/>
              <a:t>a más baja presión por su mayor </a:t>
            </a:r>
            <a:r>
              <a:rPr lang="es-ES" sz="1700" dirty="0" err="1" smtClean="0"/>
              <a:t>distensibilidad</a:t>
            </a:r>
            <a:r>
              <a:rPr lang="es-ES" sz="1700" dirty="0" smtClean="0"/>
              <a:t> ventricular</a:t>
            </a:r>
          </a:p>
          <a:p>
            <a:pPr>
              <a:buNone/>
            </a:pPr>
            <a:endParaRPr lang="es-ES" sz="1700" dirty="0" smtClean="0"/>
          </a:p>
          <a:p>
            <a:r>
              <a:rPr lang="es-ES" sz="1700" dirty="0" smtClean="0"/>
              <a:t>Corazón femenino             Mas contracción durante la sístole</a:t>
            </a:r>
          </a:p>
          <a:p>
            <a:pPr>
              <a:buNone/>
            </a:pPr>
            <a:endParaRPr lang="es-ES" sz="1700" dirty="0" smtClean="0"/>
          </a:p>
          <a:p>
            <a:r>
              <a:rPr lang="es-ES" sz="1700" dirty="0" smtClean="0"/>
              <a:t>CONSUMO DE O2 mas bajo en mujeres</a:t>
            </a:r>
          </a:p>
          <a:p>
            <a:pPr>
              <a:buNone/>
            </a:pPr>
            <a:endParaRPr lang="es-ES" sz="1700" dirty="0" smtClean="0"/>
          </a:p>
          <a:p>
            <a:r>
              <a:rPr lang="es-ES" sz="1700" dirty="0" smtClean="0"/>
              <a:t>Baja HEMOGLOBINA.</a:t>
            </a:r>
          </a:p>
          <a:p>
            <a:pPr>
              <a:buNone/>
            </a:pPr>
            <a:endParaRPr lang="es-ES" sz="1700" dirty="0" smtClean="0"/>
          </a:p>
          <a:p>
            <a:r>
              <a:rPr lang="es-ES" sz="1700" dirty="0" smtClean="0"/>
              <a:t>Bajo HEMATOCRITO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22344"/>
          </a:xfrm>
        </p:spPr>
        <p:txBody>
          <a:bodyPr>
            <a:normAutofit/>
          </a:bodyPr>
          <a:lstStyle/>
          <a:p>
            <a:r>
              <a:rPr lang="es-ES" sz="4000" cap="all" dirty="0" smtClean="0"/>
              <a:t>Modificaciones fisiológicas </a:t>
            </a:r>
            <a:endParaRPr lang="es-ES" sz="4000" cap="all" dirty="0"/>
          </a:p>
        </p:txBody>
      </p:sp>
      <p:sp>
        <p:nvSpPr>
          <p:cNvPr id="4" name="3 Flecha derecha"/>
          <p:cNvSpPr/>
          <p:nvPr/>
        </p:nvSpPr>
        <p:spPr>
          <a:xfrm>
            <a:off x="2699792" y="1916832"/>
            <a:ext cx="50405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Abrir llave"/>
          <p:cNvSpPr/>
          <p:nvPr/>
        </p:nvSpPr>
        <p:spPr>
          <a:xfrm>
            <a:off x="4283968" y="1412776"/>
            <a:ext cx="216024" cy="122413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4716016" y="148478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- Mas baja en mujeres     </a:t>
            </a:r>
            <a:r>
              <a:rPr lang="es-ES" dirty="0" err="1" smtClean="0"/>
              <a:t>premenopáusicas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4716016" y="2204864"/>
            <a:ext cx="262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- Con 55 años, supera</a:t>
            </a:r>
            <a:endParaRPr lang="es-ES" dirty="0"/>
          </a:p>
        </p:txBody>
      </p:sp>
      <p:cxnSp>
        <p:nvCxnSpPr>
          <p:cNvPr id="11" name="10 Conector recto de flecha"/>
          <p:cNvCxnSpPr/>
          <p:nvPr/>
        </p:nvCxnSpPr>
        <p:spPr>
          <a:xfrm rot="16200000" flipV="1">
            <a:off x="1152414" y="3104170"/>
            <a:ext cx="35924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Flecha derecha"/>
          <p:cNvSpPr/>
          <p:nvPr/>
        </p:nvSpPr>
        <p:spPr>
          <a:xfrm>
            <a:off x="2411760" y="4725144"/>
            <a:ext cx="43204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700808"/>
            <a:ext cx="8507288" cy="4968552"/>
          </a:xfrm>
        </p:spPr>
        <p:txBody>
          <a:bodyPr>
            <a:normAutofit fontScale="85000" lnSpcReduction="20000"/>
          </a:bodyPr>
          <a:lstStyle/>
          <a:p>
            <a:endParaRPr lang="es-ES" b="1" dirty="0" smtClean="0"/>
          </a:p>
          <a:p>
            <a:endParaRPr lang="es-ES" b="1" dirty="0" smtClean="0"/>
          </a:p>
          <a:p>
            <a:r>
              <a:rPr lang="es-ES" b="1" dirty="0" smtClean="0"/>
              <a:t>La frecuencia cardíaca de la mujer es mayor tanto en reposo como en esfuerzo. </a:t>
            </a:r>
          </a:p>
          <a:p>
            <a:endParaRPr lang="es-ES" b="1" dirty="0" smtClean="0"/>
          </a:p>
          <a:p>
            <a:pPr>
              <a:buNone/>
            </a:pPr>
            <a:endParaRPr lang="es-ES" b="1" dirty="0" smtClean="0"/>
          </a:p>
          <a:p>
            <a:r>
              <a:rPr lang="es-ES" b="1" dirty="0" smtClean="0"/>
              <a:t>La mujer presenta menos </a:t>
            </a:r>
            <a:r>
              <a:rPr lang="es-ES" b="1" cap="all" dirty="0" smtClean="0"/>
              <a:t>afección ventricular </a:t>
            </a:r>
            <a:r>
              <a:rPr lang="es-ES" b="1" dirty="0" smtClean="0"/>
              <a:t>derecha a igualdad de </a:t>
            </a:r>
            <a:r>
              <a:rPr lang="es-ES" b="1" cap="all" dirty="0" smtClean="0"/>
              <a:t>disfunción ventricular </a:t>
            </a:r>
            <a:r>
              <a:rPr lang="es-ES" b="1" dirty="0" smtClean="0"/>
              <a:t>izquierda y presión pulmonar</a:t>
            </a:r>
          </a:p>
          <a:p>
            <a:pPr>
              <a:buNone/>
            </a:pPr>
            <a:endParaRPr lang="es-ES" b="1" dirty="0" smtClean="0"/>
          </a:p>
          <a:p>
            <a:r>
              <a:rPr lang="es-ES" b="1" dirty="0" smtClean="0"/>
              <a:t>  Presión telediastólica</a:t>
            </a:r>
          </a:p>
          <a:p>
            <a:pPr>
              <a:buNone/>
            </a:pPr>
            <a:endParaRPr lang="es-ES" b="1" dirty="0" smtClean="0"/>
          </a:p>
          <a:p>
            <a:r>
              <a:rPr lang="es-ES" b="1" dirty="0" smtClean="0"/>
              <a:t>Menor aumento de la fracción de eyección con el ejercicio, compensado por un mayor aumento del volumen telediastólico</a:t>
            </a: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722344"/>
          </a:xfrm>
        </p:spPr>
        <p:txBody>
          <a:bodyPr>
            <a:normAutofit/>
          </a:bodyPr>
          <a:lstStyle/>
          <a:p>
            <a:r>
              <a:rPr lang="es-ES" sz="4000" cap="all" dirty="0" smtClean="0"/>
              <a:t>Modificaciones fisiológicas</a:t>
            </a:r>
            <a:endParaRPr lang="es-ES" sz="4000" cap="all" dirty="0"/>
          </a:p>
        </p:txBody>
      </p:sp>
      <p:sp>
        <p:nvSpPr>
          <p:cNvPr id="4" name="3 Flecha curvada hacia arriba"/>
          <p:cNvSpPr/>
          <p:nvPr/>
        </p:nvSpPr>
        <p:spPr>
          <a:xfrm>
            <a:off x="4572000" y="2924944"/>
            <a:ext cx="1584176" cy="288032"/>
          </a:xfrm>
          <a:prstGeom prst="curved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228184" y="2780928"/>
            <a:ext cx="2195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10 pulsaciones más</a:t>
            </a:r>
            <a:endParaRPr lang="es-ES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cxnSp>
        <p:nvCxnSpPr>
          <p:cNvPr id="9" name="8 Conector recto de flecha"/>
          <p:cNvCxnSpPr/>
          <p:nvPr/>
        </p:nvCxnSpPr>
        <p:spPr>
          <a:xfrm rot="5400000">
            <a:off x="648358" y="4976378"/>
            <a:ext cx="36004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547"/>
            <a:ext cx="9144000" cy="6916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4427984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http://www.fundacioncardiologica.org/prevencion.htm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5001965"/>
            <a:ext cx="1862242" cy="18560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96955">
            <a:off x="6516216" y="836712"/>
            <a:ext cx="1971675" cy="1971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08629">
            <a:off x="323528" y="476672"/>
            <a:ext cx="2753883" cy="2065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8 Rectángulo redondeado"/>
          <p:cNvSpPr/>
          <p:nvPr/>
        </p:nvSpPr>
        <p:spPr>
          <a:xfrm>
            <a:off x="2699792" y="332656"/>
            <a:ext cx="3816424" cy="108012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2987824" y="692696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FACTORES</a:t>
            </a:r>
            <a:endParaRPr lang="es-E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6" name="15 Conector recto"/>
          <p:cNvCxnSpPr/>
          <p:nvPr/>
        </p:nvCxnSpPr>
        <p:spPr>
          <a:xfrm rot="10800000">
            <a:off x="1259632" y="2852936"/>
            <a:ext cx="3384376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4644008" y="2852936"/>
            <a:ext cx="3168352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 rot="5400000">
            <a:off x="791580" y="3320988"/>
            <a:ext cx="936104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/>
        </p:nvSpPr>
        <p:spPr>
          <a:xfrm>
            <a:off x="251520" y="3861048"/>
            <a:ext cx="1584176" cy="9361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CuadroTexto"/>
          <p:cNvSpPr txBox="1"/>
          <p:nvPr/>
        </p:nvSpPr>
        <p:spPr>
          <a:xfrm>
            <a:off x="323528" y="407707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DIABETES</a:t>
            </a:r>
            <a:endParaRPr lang="es-ES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24" name="23 Conector recto"/>
          <p:cNvCxnSpPr>
            <a:endCxn id="31" idx="0"/>
          </p:cNvCxnSpPr>
          <p:nvPr/>
        </p:nvCxnSpPr>
        <p:spPr>
          <a:xfrm rot="5400000">
            <a:off x="1745686" y="4131078"/>
            <a:ext cx="2592288" cy="36004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 rot="5400000">
            <a:off x="4139952" y="3356992"/>
            <a:ext cx="1008112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 rot="5400000">
            <a:off x="5040052" y="4041068"/>
            <a:ext cx="2376264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 rot="5400000">
            <a:off x="7344308" y="3320988"/>
            <a:ext cx="936104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1" name="30 Rectángulo"/>
          <p:cNvSpPr/>
          <p:nvPr/>
        </p:nvSpPr>
        <p:spPr>
          <a:xfrm>
            <a:off x="2195736" y="5445224"/>
            <a:ext cx="1656184" cy="10081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3563888" y="3789040"/>
            <a:ext cx="2520280" cy="10081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Rectángulo"/>
          <p:cNvSpPr/>
          <p:nvPr/>
        </p:nvSpPr>
        <p:spPr>
          <a:xfrm>
            <a:off x="5076056" y="5229200"/>
            <a:ext cx="2160240" cy="93610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Rectángulo"/>
          <p:cNvSpPr/>
          <p:nvPr/>
        </p:nvSpPr>
        <p:spPr>
          <a:xfrm>
            <a:off x="6732240" y="3789040"/>
            <a:ext cx="2304256" cy="93610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CuadroTexto"/>
          <p:cNvSpPr txBox="1"/>
          <p:nvPr/>
        </p:nvSpPr>
        <p:spPr>
          <a:xfrm>
            <a:off x="2339752" y="573325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s-ES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ESTRÉS</a:t>
            </a:r>
            <a:r>
              <a:rPr lang="es-E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es-E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3491880" y="3861048"/>
            <a:ext cx="26642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b="1" spc="50" dirty="0" smtClean="0">
                <a:ln w="11430"/>
                <a:solidFill>
                  <a:srgbClr val="FF0000"/>
                </a:solidFill>
              </a:rPr>
              <a:t>CONTRACEPTIVOS ORALES</a:t>
            </a:r>
            <a:endParaRPr lang="es-ES" b="1" spc="50" dirty="0">
              <a:ln w="11430"/>
              <a:solidFill>
                <a:srgbClr val="FF0000"/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5076056" y="530120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ESTROGENOS E</a:t>
            </a:r>
            <a:r>
              <a:rPr lang="es-ES" b="1" spc="50" dirty="0" smtClean="0">
                <a:ln w="11430"/>
                <a:solidFill>
                  <a:srgbClr val="FF0000"/>
                </a:solidFill>
              </a:rPr>
              <a:t>NDOGENOS</a:t>
            </a:r>
            <a:endParaRPr lang="es-ES" b="1" spc="50" dirty="0">
              <a:ln w="11430"/>
              <a:solidFill>
                <a:srgbClr val="FF0000"/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6804248" y="3861048"/>
            <a:ext cx="233975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OVARIOS POLIQUISTICOS</a:t>
            </a:r>
            <a:endParaRPr lang="es-ES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43" name="42 Conector recto"/>
          <p:cNvCxnSpPr/>
          <p:nvPr/>
        </p:nvCxnSpPr>
        <p:spPr>
          <a:xfrm rot="5400000">
            <a:off x="3923928" y="2132856"/>
            <a:ext cx="144016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866360"/>
          </a:xfrm>
        </p:spPr>
        <p:txBody>
          <a:bodyPr>
            <a:normAutofit/>
          </a:bodyPr>
          <a:lstStyle/>
          <a:p>
            <a:pPr algn="ctr"/>
            <a:r>
              <a:rPr lang="es-ES" sz="3600" dirty="0" smtClean="0"/>
              <a:t>INTRODUCCION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772816"/>
            <a:ext cx="8517632" cy="4176464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s-ES" sz="2400" dirty="0" smtClean="0"/>
              <a:t>Sistema cardiovascular tiene origen mesodérmico.</a:t>
            </a:r>
          </a:p>
          <a:p>
            <a:pPr>
              <a:buNone/>
            </a:pPr>
            <a:endParaRPr lang="es-ES" sz="2400" dirty="0" smtClean="0"/>
          </a:p>
          <a:p>
            <a:pPr>
              <a:buFont typeface="Arial" pitchFamily="34" charset="0"/>
              <a:buChar char="•"/>
            </a:pPr>
            <a:r>
              <a:rPr lang="es-ES" sz="2400" dirty="0" smtClean="0"/>
              <a:t>El corazón fetal presenta un </a:t>
            </a:r>
            <a:r>
              <a:rPr lang="es-ES" sz="2400" u="sng" dirty="0" smtClean="0"/>
              <a:t>conducto arterial </a:t>
            </a:r>
            <a:r>
              <a:rPr lang="es-ES" sz="2400" dirty="0" smtClean="0"/>
              <a:t>que une la arteria pulmonar y la aorta.</a:t>
            </a:r>
          </a:p>
          <a:p>
            <a:pPr>
              <a:buNone/>
            </a:pPr>
            <a:endParaRPr lang="es-ES" sz="2400" dirty="0" smtClean="0"/>
          </a:p>
          <a:p>
            <a:pPr>
              <a:buFont typeface="Arial" pitchFamily="34" charset="0"/>
              <a:buChar char="•"/>
            </a:pPr>
            <a:r>
              <a:rPr lang="es-ES" sz="2400" dirty="0" smtClean="0"/>
              <a:t>El corazón fetal presenta una abertura llamada </a:t>
            </a:r>
            <a:r>
              <a:rPr lang="es-ES" sz="2400" u="sng" dirty="0" smtClean="0"/>
              <a:t>agujero oval </a:t>
            </a:r>
            <a:r>
              <a:rPr lang="es-ES" sz="2400" dirty="0" smtClean="0"/>
              <a:t>que permite que la sangre pase directa de la aurícula derecha a la izquierda.</a:t>
            </a:r>
          </a:p>
          <a:p>
            <a:pPr>
              <a:buNone/>
            </a:pPr>
            <a:endParaRPr lang="es-ES" sz="2400" dirty="0" smtClean="0"/>
          </a:p>
          <a:p>
            <a:pPr>
              <a:buFont typeface="Arial" pitchFamily="34" charset="0"/>
              <a:buChar char="•"/>
            </a:pPr>
            <a:r>
              <a:rPr lang="es-ES" sz="2400" dirty="0" smtClean="0"/>
              <a:t>Tanto el conducto arterial como el agujero oval se cierran tras el nacimiento. </a:t>
            </a:r>
          </a:p>
          <a:p>
            <a:endParaRPr lang="es-ES" sz="2400" dirty="0" smtClean="0"/>
          </a:p>
          <a:p>
            <a:pPr>
              <a:buFont typeface="Arial" pitchFamily="34" charset="0"/>
              <a:buChar char="•"/>
            </a:pPr>
            <a:r>
              <a:rPr lang="es-ES" sz="2400" dirty="0" smtClean="0"/>
              <a:t>Se producen 4 </a:t>
            </a:r>
            <a:r>
              <a:rPr lang="es-ES" sz="2400" dirty="0" err="1" smtClean="0"/>
              <a:t>tabicamientos</a:t>
            </a:r>
            <a:r>
              <a:rPr lang="es-ES" sz="2800" dirty="0" smtClean="0"/>
              <a:t>:</a:t>
            </a:r>
          </a:p>
          <a:p>
            <a:pPr>
              <a:buNone/>
            </a:pP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788024" y="5085184"/>
            <a:ext cx="46440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sz="2000" dirty="0" err="1" smtClean="0"/>
              <a:t>Tabicamiento</a:t>
            </a:r>
            <a:r>
              <a:rPr lang="es-ES" sz="2000" dirty="0" smtClean="0"/>
              <a:t> auricular</a:t>
            </a:r>
          </a:p>
          <a:p>
            <a:pPr>
              <a:buFontTx/>
              <a:buChar char="-"/>
            </a:pPr>
            <a:r>
              <a:rPr lang="es-ES" sz="2000" dirty="0" err="1" smtClean="0"/>
              <a:t>Tabicamiento</a:t>
            </a:r>
            <a:r>
              <a:rPr lang="es-ES" sz="2000" dirty="0" smtClean="0"/>
              <a:t> del canal </a:t>
            </a:r>
            <a:r>
              <a:rPr lang="es-ES" sz="2000" dirty="0" err="1" smtClean="0"/>
              <a:t>auriculoventricular</a:t>
            </a:r>
            <a:endParaRPr lang="es-ES" sz="2000" dirty="0" smtClean="0"/>
          </a:p>
          <a:p>
            <a:pPr>
              <a:buFontTx/>
              <a:buChar char="-"/>
            </a:pPr>
            <a:r>
              <a:rPr lang="es-ES" sz="2000" dirty="0" err="1" smtClean="0"/>
              <a:t>Tabicamiento</a:t>
            </a:r>
            <a:r>
              <a:rPr lang="es-ES" sz="2000" dirty="0" smtClean="0"/>
              <a:t> de los ventrículos</a:t>
            </a:r>
          </a:p>
          <a:p>
            <a:pPr>
              <a:buFontTx/>
              <a:buChar char="-"/>
            </a:pPr>
            <a:r>
              <a:rPr lang="es-ES" sz="2000" dirty="0" err="1" smtClean="0"/>
              <a:t>Tabicamiento</a:t>
            </a:r>
            <a:r>
              <a:rPr lang="es-ES" sz="2000" dirty="0" smtClean="0"/>
              <a:t> del bulbo </a:t>
            </a:r>
            <a:endParaRPr lang="es-ES" sz="2000" dirty="0"/>
          </a:p>
        </p:txBody>
      </p:sp>
      <p:sp>
        <p:nvSpPr>
          <p:cNvPr id="5" name="4 Abrir llave"/>
          <p:cNvSpPr/>
          <p:nvPr/>
        </p:nvSpPr>
        <p:spPr>
          <a:xfrm>
            <a:off x="4572000" y="5085184"/>
            <a:ext cx="144016" cy="1584176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1988840"/>
            <a:ext cx="9324528" cy="4869160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Mujeres: </a:t>
            </a:r>
            <a:r>
              <a:rPr lang="es-ES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Angina de pecho</a:t>
            </a: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 Hombres: </a:t>
            </a:r>
            <a:r>
              <a:rPr lang="es-ES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Infarto agudo de miocardio</a:t>
            </a:r>
          </a:p>
          <a:p>
            <a:endParaRPr lang="es-ES" cap="all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Peor pronostico vital frente a infarto agudo de miocardio</a:t>
            </a:r>
          </a:p>
          <a:p>
            <a:endParaRPr lang="es-E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es-ES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Insuficiencia cardiaca </a:t>
            </a: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 </a:t>
            </a:r>
            <a:r>
              <a:rPr lang="es-ES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disfunción sistólica</a:t>
            </a: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: Mejor respuesta del corazón </a:t>
            </a:r>
          </a:p>
          <a:p>
            <a:endParaRPr lang="es-E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Presencia de receptores </a:t>
            </a:r>
            <a:r>
              <a:rPr lang="es-E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estrogénicos</a:t>
            </a: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     Enfermedades</a:t>
            </a:r>
            <a:r>
              <a:rPr lang="es-ES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ateroescleróticas</a:t>
            </a:r>
          </a:p>
          <a:p>
            <a:pPr>
              <a:buNone/>
            </a:pPr>
            <a:endParaRPr lang="es-ES" cap="all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Responden mejor a las sobrecargas de volumen y de presión desarrollando hipertrofia ventricular concéntrica. </a:t>
            </a:r>
          </a:p>
          <a:p>
            <a:pPr>
              <a:buNone/>
            </a:pPr>
            <a:endParaRPr lang="es-E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Hombres  desarrollan dilatación del ventrículo izquierdo y más mortalidad</a:t>
            </a:r>
            <a:endParaRPr lang="es-E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1224136"/>
          </a:xfr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ES" sz="3600" cap="all" dirty="0" smtClean="0">
                <a:solidFill>
                  <a:schemeClr val="tx2"/>
                </a:solidFill>
              </a:rPr>
              <a:t>Enfermedades  cardiovasculares </a:t>
            </a:r>
            <a:br>
              <a:rPr lang="es-ES" sz="3600" cap="all" dirty="0" smtClean="0">
                <a:solidFill>
                  <a:schemeClr val="tx2"/>
                </a:solidFill>
              </a:rPr>
            </a:br>
            <a:r>
              <a:rPr lang="es-ES" sz="3600" cap="all" dirty="0" smtClean="0">
                <a:solidFill>
                  <a:schemeClr val="tx2"/>
                </a:solidFill>
              </a:rPr>
              <a:t>en la mujer. Algunos datos</a:t>
            </a:r>
            <a:endParaRPr lang="es-ES" sz="3600" cap="all" dirty="0">
              <a:solidFill>
                <a:schemeClr val="tx2"/>
              </a:solidFill>
            </a:endParaRPr>
          </a:p>
        </p:txBody>
      </p:sp>
      <p:sp>
        <p:nvSpPr>
          <p:cNvPr id="4" name="3 Flecha derecha"/>
          <p:cNvSpPr/>
          <p:nvPr/>
        </p:nvSpPr>
        <p:spPr>
          <a:xfrm>
            <a:off x="4716016" y="4365104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650336"/>
          </a:xfrm>
        </p:spPr>
        <p:txBody>
          <a:bodyPr>
            <a:normAutofit/>
          </a:bodyPr>
          <a:lstStyle/>
          <a:p>
            <a:pPr algn="ctr"/>
            <a:r>
              <a:rPr lang="es-ES" sz="3600" dirty="0" smtClean="0"/>
              <a:t>INTRODUCCION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38912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s-ES" sz="2800" dirty="0" smtClean="0"/>
          </a:p>
          <a:p>
            <a:pPr>
              <a:buNone/>
            </a:pPr>
            <a:r>
              <a:rPr lang="es-ES" sz="3100" u="sng" dirty="0" smtClean="0"/>
              <a:t>DESARROLLO  VASCULAR</a:t>
            </a:r>
          </a:p>
          <a:p>
            <a:pPr>
              <a:buNone/>
            </a:pPr>
            <a:endParaRPr lang="es-ES" sz="2800" b="1" dirty="0" smtClean="0"/>
          </a:p>
          <a:p>
            <a:r>
              <a:rPr lang="es-ES" sz="2800" dirty="0" smtClean="0"/>
              <a:t> </a:t>
            </a:r>
            <a:r>
              <a:rPr lang="es-ES" sz="2800" b="1" dirty="0" smtClean="0"/>
              <a:t>Sistema arterial: </a:t>
            </a:r>
            <a:r>
              <a:rPr lang="es-ES" sz="2800" dirty="0" smtClean="0"/>
              <a:t>Tres importantes derivados del sistema arterial son </a:t>
            </a:r>
            <a:r>
              <a:rPr lang="es-ES" sz="2800" dirty="0" smtClean="0">
                <a:sym typeface="Wingdings" pitchFamily="2" charset="2"/>
              </a:rPr>
              <a:t> el cayado aórtico, la arteria pulmonar y la arteria subclavia derecha.</a:t>
            </a:r>
          </a:p>
          <a:p>
            <a:pPr>
              <a:buNone/>
            </a:pPr>
            <a:endParaRPr lang="es-ES" sz="2800" dirty="0" smtClean="0">
              <a:sym typeface="Wingdings" pitchFamily="2" charset="2"/>
            </a:endParaRPr>
          </a:p>
          <a:p>
            <a:r>
              <a:rPr lang="es-ES" sz="2800" b="1" dirty="0" smtClean="0">
                <a:sym typeface="Wingdings" pitchFamily="2" charset="2"/>
              </a:rPr>
              <a:t>Sistema venoso: </a:t>
            </a:r>
            <a:r>
              <a:rPr lang="es-ES" sz="2800" dirty="0" smtClean="0">
                <a:sym typeface="Wingdings" pitchFamily="2" charset="2"/>
              </a:rPr>
              <a:t>Se reconocen 3 sistemas  el sistema </a:t>
            </a:r>
            <a:r>
              <a:rPr lang="es-ES" sz="2800" dirty="0" err="1" smtClean="0">
                <a:sym typeface="Wingdings" pitchFamily="2" charset="2"/>
              </a:rPr>
              <a:t>onfalomesentérico</a:t>
            </a:r>
            <a:r>
              <a:rPr lang="es-ES" sz="2800" dirty="0" smtClean="0">
                <a:sym typeface="Wingdings" pitchFamily="2" charset="2"/>
              </a:rPr>
              <a:t> (sistema porta), el sistema cardinal (vena cava) y el sistema umbilical (desaparece al nacer).</a:t>
            </a:r>
          </a:p>
          <a:p>
            <a:endParaRPr lang="es-ES" sz="2800" b="1" dirty="0" smtClean="0">
              <a:sym typeface="Wingdings" pitchFamily="2" charset="2"/>
            </a:endParaRPr>
          </a:p>
          <a:p>
            <a:r>
              <a:rPr lang="es-ES" sz="2800" b="1" dirty="0" smtClean="0">
                <a:sym typeface="Wingdings" pitchFamily="2" charset="2"/>
              </a:rPr>
              <a:t>Sistema linfático: </a:t>
            </a:r>
            <a:r>
              <a:rPr lang="es-ES" sz="2800" dirty="0" smtClean="0">
                <a:sym typeface="Wingdings" pitchFamily="2" charset="2"/>
              </a:rPr>
              <a:t>Se origina en forma de 5 sacos: 2 yugulares, 2 ilíacos, 1 retroperitoneal y la cisterna del quilo.</a:t>
            </a:r>
            <a:endParaRPr lang="es-ES" sz="2800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650336"/>
          </a:xfrm>
        </p:spPr>
        <p:txBody>
          <a:bodyPr>
            <a:normAutofit/>
          </a:bodyPr>
          <a:lstStyle/>
          <a:p>
            <a:pPr algn="ctr"/>
            <a:r>
              <a:rPr lang="es-ES" sz="3600" dirty="0" smtClean="0"/>
              <a:t>SISTEMA CARDIOVASCULAR FETAL</a:t>
            </a:r>
            <a:endParaRPr lang="es-ES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4531990" cy="4655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6017" y="3076449"/>
            <a:ext cx="3079401" cy="251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764704"/>
            <a:ext cx="8507288" cy="650336"/>
          </a:xfrm>
        </p:spPr>
        <p:txBody>
          <a:bodyPr>
            <a:normAutofit/>
          </a:bodyPr>
          <a:lstStyle/>
          <a:p>
            <a:pPr algn="ctr"/>
            <a:r>
              <a:rPr lang="es-ES" sz="3600" dirty="0" smtClean="0"/>
              <a:t>SISTEMA CARDIOVASCULAR FETAL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772816"/>
            <a:ext cx="8712968" cy="489654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s-ES" sz="2800" dirty="0" smtClean="0"/>
          </a:p>
          <a:p>
            <a:r>
              <a:rPr lang="es-ES" sz="2800" dirty="0" smtClean="0"/>
              <a:t>El corazón comienza a latir en la 3º semana </a:t>
            </a:r>
            <a:r>
              <a:rPr lang="es-ES" sz="2800" dirty="0" err="1" smtClean="0"/>
              <a:t>postconcepcional</a:t>
            </a:r>
            <a:r>
              <a:rPr lang="es-ES" sz="2800" dirty="0" smtClean="0"/>
              <a:t> y completa su estructura en la 5º semana.</a:t>
            </a:r>
          </a:p>
          <a:p>
            <a:endParaRPr lang="es-ES" sz="2800" dirty="0" smtClean="0"/>
          </a:p>
          <a:p>
            <a:r>
              <a:rPr lang="es-ES" sz="2800" dirty="0" smtClean="0"/>
              <a:t>Particularidades de la vida intrauterina </a:t>
            </a:r>
          </a:p>
          <a:p>
            <a:pPr>
              <a:buNone/>
            </a:pPr>
            <a:endParaRPr lang="es-ES" sz="2800" dirty="0" smtClean="0"/>
          </a:p>
          <a:p>
            <a:pPr lvl="1">
              <a:buFont typeface="Courier New" pitchFamily="49" charset="0"/>
              <a:buChar char="o"/>
            </a:pPr>
            <a:r>
              <a:rPr lang="es-ES" dirty="0" smtClean="0"/>
              <a:t>El suministro de O</a:t>
            </a:r>
            <a:r>
              <a:rPr lang="es-ES" sz="1400" dirty="0" smtClean="0"/>
              <a:t>2 </a:t>
            </a:r>
            <a:r>
              <a:rPr lang="es-ES" dirty="0" smtClean="0"/>
              <a:t> y nutrientes es por vía de la placenta</a:t>
            </a:r>
          </a:p>
          <a:p>
            <a:pPr lvl="1">
              <a:buFont typeface="Courier New" pitchFamily="49" charset="0"/>
              <a:buChar char="o"/>
            </a:pPr>
            <a:r>
              <a:rPr lang="es-ES" sz="2800" dirty="0" smtClean="0"/>
              <a:t>El metabolismo tisular es elevado por su rápido crecimiento</a:t>
            </a:r>
          </a:p>
          <a:p>
            <a:pPr lvl="1">
              <a:buFont typeface="Courier New" pitchFamily="49" charset="0"/>
              <a:buChar char="o"/>
            </a:pPr>
            <a:r>
              <a:rPr lang="es-ES" sz="2800" dirty="0" smtClean="0"/>
              <a:t>Los órganos menos funcionales  deben desarrollarse totalmente. </a:t>
            </a:r>
          </a:p>
          <a:p>
            <a:pPr>
              <a:buNone/>
            </a:pPr>
            <a:endParaRPr lang="es-ES" sz="2800" dirty="0" smtClean="0"/>
          </a:p>
          <a:p>
            <a:r>
              <a:rPr lang="es-ES" sz="2800" dirty="0" smtClean="0"/>
              <a:t>Las dos arterias umbilicales llevan la sangre menos oxigenada a la placenta, y de ahí retorna al feto ya oxigenada por la vena umbilical.</a:t>
            </a:r>
          </a:p>
          <a:p>
            <a:endParaRPr lang="es-ES" sz="2800" dirty="0" smtClean="0"/>
          </a:p>
          <a:p>
            <a:r>
              <a:rPr lang="es-ES" sz="2800" dirty="0" smtClean="0"/>
              <a:t>La vena cava inferior  se dirige hacia la aurícula derecha llevando sangre mal oxigenada y muy oxigenada. Ambas fracciones no se mezclan. La fracción más oxigenada va al ventrículo izquierdo y la menos oxigenada al ventrículo derecho. 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650336"/>
          </a:xfrm>
        </p:spPr>
        <p:txBody>
          <a:bodyPr>
            <a:normAutofit/>
          </a:bodyPr>
          <a:lstStyle/>
          <a:p>
            <a:pPr algn="ctr"/>
            <a:r>
              <a:rPr lang="es-ES" sz="3600" dirty="0" smtClean="0"/>
              <a:t>SISTEMA CARDIOVASCULAR FETAL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489654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ES" sz="2800" dirty="0" smtClean="0">
                <a:sym typeface="Wingdings" pitchFamily="2" charset="2"/>
              </a:rPr>
              <a:t> </a:t>
            </a:r>
          </a:p>
          <a:p>
            <a:r>
              <a:rPr lang="es-ES" sz="2800" dirty="0" smtClean="0"/>
              <a:t>La eyección de los ventrículos no es homogénea; Ventrículo izquierdo</a:t>
            </a:r>
            <a:r>
              <a:rPr lang="es-ES" sz="2800" dirty="0" smtClean="0">
                <a:sym typeface="Wingdings" pitchFamily="2" charset="2"/>
              </a:rPr>
              <a:t> sangre oxigenada. Ventrículo derecho sangre no oxigenada.</a:t>
            </a:r>
          </a:p>
          <a:p>
            <a:endParaRPr lang="es-ES" sz="2800" dirty="0" smtClean="0">
              <a:sym typeface="Wingdings" pitchFamily="2" charset="2"/>
            </a:endParaRPr>
          </a:p>
          <a:p>
            <a:r>
              <a:rPr lang="es-ES" sz="2800" dirty="0" smtClean="0">
                <a:sym typeface="Wingdings" pitchFamily="2" charset="2"/>
              </a:rPr>
              <a:t>Existen 3 estructuras específicas en la circulación fetal que desaparecen con el nacimiento:</a:t>
            </a:r>
          </a:p>
          <a:p>
            <a:endParaRPr lang="es-ES" sz="2800" dirty="0" smtClean="0">
              <a:sym typeface="Wingdings" pitchFamily="2" charset="2"/>
            </a:endParaRPr>
          </a:p>
          <a:p>
            <a:pPr>
              <a:buNone/>
            </a:pPr>
            <a:r>
              <a:rPr lang="es-ES" sz="2800" dirty="0" smtClean="0">
                <a:sym typeface="Wingdings" pitchFamily="2" charset="2"/>
              </a:rPr>
              <a:t>     Conducto Venoso de </a:t>
            </a:r>
            <a:r>
              <a:rPr lang="es-ES" sz="2800" dirty="0" err="1" smtClean="0">
                <a:sym typeface="Wingdings" pitchFamily="2" charset="2"/>
              </a:rPr>
              <a:t>Arantio</a:t>
            </a:r>
            <a:r>
              <a:rPr lang="es-ES" sz="2800" dirty="0" smtClean="0">
                <a:sym typeface="Wingdings" pitchFamily="2" charset="2"/>
              </a:rPr>
              <a:t>, agujero oval y Conducto Arterioso</a:t>
            </a:r>
          </a:p>
          <a:p>
            <a:r>
              <a:rPr lang="es-ES" sz="2800" dirty="0" smtClean="0">
                <a:sym typeface="Wingdings" pitchFamily="2" charset="2"/>
              </a:rPr>
              <a:t>La regulación general de la circulación fetal es autónoma en los distintos órganos.</a:t>
            </a:r>
          </a:p>
          <a:p>
            <a:r>
              <a:rPr lang="es-ES" sz="2800" dirty="0" smtClean="0">
                <a:sym typeface="Wingdings" pitchFamily="2" charset="2"/>
              </a:rPr>
              <a:t>Las influencias endocrinas son limitadas.</a:t>
            </a:r>
          </a:p>
          <a:p>
            <a:endParaRPr lang="es-ES" dirty="0"/>
          </a:p>
        </p:txBody>
      </p:sp>
      <p:sp>
        <p:nvSpPr>
          <p:cNvPr id="4" name="3 Flecha abajo"/>
          <p:cNvSpPr/>
          <p:nvPr/>
        </p:nvSpPr>
        <p:spPr>
          <a:xfrm>
            <a:off x="4283968" y="4221088"/>
            <a:ext cx="216024" cy="43204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</TotalTime>
  <Words>2185</Words>
  <Application>Microsoft Office PowerPoint</Application>
  <PresentationFormat>Presentación en pantalla (4:3)</PresentationFormat>
  <Paragraphs>428</Paragraphs>
  <Slides>50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1" baseType="lpstr">
      <vt:lpstr>Flujo</vt:lpstr>
      <vt:lpstr>MODIFICACIONES CARDIOVASCULARES A LO LARGO DE LA VIDA DEL SUJETO</vt:lpstr>
      <vt:lpstr>ÍNDICE</vt:lpstr>
      <vt:lpstr>MODIFICACIONES CARDIOVASCULARES  DURANTE LA ETAPA FETAL Y CAMBIOS AL NACER</vt:lpstr>
      <vt:lpstr>Diapositiva 4</vt:lpstr>
      <vt:lpstr>INTRODUCCION</vt:lpstr>
      <vt:lpstr>INTRODUCCION</vt:lpstr>
      <vt:lpstr>SISTEMA CARDIOVASCULAR FETAL</vt:lpstr>
      <vt:lpstr>SISTEMA CARDIOVASCULAR FETAL</vt:lpstr>
      <vt:lpstr>SISTEMA CARDIOVASCULAR FETAL</vt:lpstr>
      <vt:lpstr>SISTEMA CARDIOVASCULAR POSTNATAL</vt:lpstr>
      <vt:lpstr>SISTEMA CARDIOVASCULAR POSTNATAL</vt:lpstr>
      <vt:lpstr>Diferencias entre el sistema cardiovascular fetal y el sistema cardiovascular del adulto </vt:lpstr>
      <vt:lpstr>MODIFICACIONES CARDIOVASCULARES DURANTE LA NIÑEZ</vt:lpstr>
      <vt:lpstr>Diapositiva 14</vt:lpstr>
      <vt:lpstr>MODIFICACIONES MORFOLOGICAS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 Modificaciones del gasto cardíaco y del consumo de oxígeno</vt:lpstr>
      <vt:lpstr>PRESENCIA DE SOPLOS</vt:lpstr>
      <vt:lpstr>PRESENCIA DE SOPLOS</vt:lpstr>
      <vt:lpstr>Electrocardiograma en pediatríA</vt:lpstr>
      <vt:lpstr>Cardiopatías congénitas </vt:lpstr>
      <vt:lpstr>MODIFICACIONES CARDIOVASCULARES DURANTE EL ENVEJECIMIENTO</vt:lpstr>
      <vt:lpstr>Diapositiva 28</vt:lpstr>
      <vt:lpstr>CAMBIOS A NIVEL ESTRUCTURAL</vt:lpstr>
      <vt:lpstr>CAMBIOS A NIVEL ESTRUCTURAL.</vt:lpstr>
      <vt:lpstr>Diapositiva 31</vt:lpstr>
      <vt:lpstr>CAMBIOS A NIVEL ESTRUCTURAL</vt:lpstr>
      <vt:lpstr>CAMBIOS A NIVEL ESTRUCTURAL</vt:lpstr>
      <vt:lpstr>SISTEMA VASCUALR Y ENDOTELIO</vt:lpstr>
      <vt:lpstr>CAMBIOS A NIVEL FUNCIONAL</vt:lpstr>
      <vt:lpstr>CAMBIOS A NIVEL FUNCIONAL</vt:lpstr>
      <vt:lpstr>CAMBIOS A NIVEL FUNCIONAL</vt:lpstr>
      <vt:lpstr>CAMBIOS A NIVEL FUNCIONAL</vt:lpstr>
      <vt:lpstr>CAMBIOS A NIVEL FUNCIONAL</vt:lpstr>
      <vt:lpstr>CAMBIOS EN LA MODULACION AUTONÓMICA</vt:lpstr>
      <vt:lpstr>MODIFICACIONES CARDIOVASCULARES DEBIDAS AL GENERO </vt:lpstr>
      <vt:lpstr>Diapositiva 42</vt:lpstr>
      <vt:lpstr>Modificaciones anatómicas del corazón </vt:lpstr>
      <vt:lpstr>Modificaciones anatómicas del corazón</vt:lpstr>
      <vt:lpstr>Modificaciones anatómicas del sistema vascular </vt:lpstr>
      <vt:lpstr>Modificaciones fisiológicas </vt:lpstr>
      <vt:lpstr>Modificaciones fisiológicas</vt:lpstr>
      <vt:lpstr>Diapositiva 48</vt:lpstr>
      <vt:lpstr>Diapositiva 49</vt:lpstr>
      <vt:lpstr>Enfermedades  cardiovasculares  en la mujer. Algunos datos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MODIFICACIONES CARDIOVASCULARES DURANTE EL ENVEJECIMIENTO</dc:title>
  <dc:creator>usuario</dc:creator>
  <cp:lastModifiedBy>usuario</cp:lastModifiedBy>
  <cp:revision>45</cp:revision>
  <dcterms:created xsi:type="dcterms:W3CDTF">2011-10-10T13:26:00Z</dcterms:created>
  <dcterms:modified xsi:type="dcterms:W3CDTF">2011-10-23T20:05:36Z</dcterms:modified>
</cp:coreProperties>
</file>