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Layouts/slideLayout24.xml" ContentType="application/vnd.openxmlformats-officedocument.presentationml.slideLayout+xml"/>
  <Override PartName="/ppt/theme/theme1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Layouts/slideLayout28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46.xml" ContentType="application/vnd.openxmlformats-officedocument.presentationml.slide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2.xml" ContentType="application/vnd.openxmlformats-officedocument.presentationml.slideLayout+xml"/>
  <Default Extension="gif" ContentType="image/gif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Layouts/slideLayout29.xml" ContentType="application/vnd.openxmlformats-officedocument.presentationml.slideLayout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5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4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Layouts/slideLayout2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10.xml" ContentType="application/vnd.openxmlformats-officedocument.presentationml.slide+xml"/>
  <Override PartName="/ppt/slides/slide64.xml" ContentType="application/vnd.openxmlformats-officedocument.presentationml.slid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1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83" r:id="rId3"/>
    <p:sldMasterId id="2147483695" r:id="rId4"/>
    <p:sldMasterId id="2147483707" r:id="rId5"/>
  </p:sldMasterIdLst>
  <p:sldIdLst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256" r:id="rId31"/>
    <p:sldId id="257" r:id="rId32"/>
    <p:sldId id="258" r:id="rId33"/>
    <p:sldId id="259" r:id="rId34"/>
    <p:sldId id="260" r:id="rId35"/>
    <p:sldId id="261" r:id="rId36"/>
    <p:sldId id="262" r:id="rId37"/>
    <p:sldId id="263" r:id="rId38"/>
    <p:sldId id="264" r:id="rId39"/>
    <p:sldId id="266" r:id="rId40"/>
    <p:sldId id="265" r:id="rId41"/>
    <p:sldId id="267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269" r:id="rId58"/>
    <p:sldId id="270" r:id="rId59"/>
    <p:sldId id="271" r:id="rId60"/>
    <p:sldId id="272" r:id="rId61"/>
    <p:sldId id="273" r:id="rId62"/>
    <p:sldId id="274" r:id="rId63"/>
    <p:sldId id="275" r:id="rId64"/>
    <p:sldId id="276" r:id="rId65"/>
    <p:sldId id="277" r:id="rId66"/>
    <p:sldId id="278" r:id="rId67"/>
    <p:sldId id="279" r:id="rId68"/>
    <p:sldId id="280" r:id="rId69"/>
    <p:sldId id="281" r:id="rId70"/>
    <p:sldId id="282" r:id="rId71"/>
    <p:sldId id="283" r:id="rId72"/>
    <p:sldId id="284" r:id="rId73"/>
    <p:sldId id="285" r:id="rId7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F746C"/>
    <a:srgbClr val="3F3935"/>
    <a:srgbClr val="988B80"/>
    <a:srgbClr val="F9C590"/>
    <a:srgbClr val="BBAA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00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91B61-CE89-43CD-BDF5-57BA83615C7A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06AAF-FF13-4672-949B-4CD59A5B31F8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2CF58-D77B-45DD-9388-B4AD3AA76EF6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EF6AB-D7D2-4D70-AC36-D24AC5788164}" type="datetime1">
              <a:rPr lang="es-ES"/>
              <a:pPr/>
              <a:t>21/11/11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FB7DF-B8B7-4EE9-A946-7DA769B3E961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71730E-6F9B-49AA-8A01-417B2EBFC347}" type="datetime1">
              <a:rPr lang="es-ES"/>
              <a:pPr/>
              <a:t>21/11/11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C20E7-C851-49D2-8C89-5AA9EDB1B50C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41DEE7-EB77-42BD-AE72-D744113B45F2}" type="datetime1">
              <a:rPr lang="es-ES"/>
              <a:pPr/>
              <a:t>21/11/11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88A88-7AF8-444C-A6DC-16B9457F6AD4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D74E55-D92A-4299-B2CD-1D5EDECE6FB5}" type="datetime1">
              <a:rPr lang="es-ES"/>
              <a:pPr/>
              <a:t>21/11/11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683D4-89FA-458E-9FA3-0E82CBB1F5F7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C127F0-14FB-4E46-90AE-A094024A39B4}" type="datetime1">
              <a:rPr lang="es-ES"/>
              <a:pPr/>
              <a:t>21/11/11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4EE2D-B83E-4DF9-93EE-7125B3611764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147A2B-9EF5-48F8-9E11-10959DF748F9}" type="datetime1">
              <a:rPr lang="es-ES"/>
              <a:pPr/>
              <a:t>21/11/11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E291D-4B45-45FC-9C4C-500C359EBEE4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6C0941-9106-44D7-A701-E8A04D08E603}" type="datetime1">
              <a:rPr lang="es-ES"/>
              <a:pPr/>
              <a:t>21/11/11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01A4B-0576-42D6-BE5F-6DA0614B4974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ADABFD-0981-4049-A176-56F568FC3B03}" type="datetime1">
              <a:rPr lang="es-ES"/>
              <a:pPr/>
              <a:t>21/11/11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95635-3712-482C-9B36-41AA5DB1D8F7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BFD19-37B5-4B41-98F5-C48ADC72535B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51F138-528D-491B-8699-C5248095D651}" type="datetime1">
              <a:rPr lang="es-ES"/>
              <a:pPr/>
              <a:t>21/11/11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A87EF-B520-47E5-BBE6-ADCEDEB91D65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65391C-52DF-46A4-8A47-6AAAD23674B7}" type="datetime1">
              <a:rPr lang="es-ES"/>
              <a:pPr/>
              <a:t>21/11/11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C5A95-07AE-4D40-A529-6D6CA41F4112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1F45E-AE11-460B-BB37-B5F73E0B64F6}" type="datetime1">
              <a:rPr lang="es-ES"/>
              <a:pPr/>
              <a:t>21/11/11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D32D2-1AC4-4135-B542-CBA362402C3C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23595-F8A0-1944-B586-D87AF7AA7786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32037-2BEF-4447-B8DE-1F84760B7BC9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3D8CC-CC4B-4B4F-A9A8-0846E6E9A70F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5B740-8AEB-0D4B-A464-AD06462A0D5C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DDB9C-0EA2-D446-BAA7-10183985C6C4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9BF03-119F-DB47-8D76-9BF269DBF228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C0E11-E690-CF48-9C32-0FD96F370846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34567-1AFF-4FB5-9F3A-640335BA13E5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E55E1-90A1-E946-A845-E6C971EA80F8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A7E2B-3A8F-EA49-8F7F-7981B6AC05DE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73DF3-46CA-3443-805F-352B551734D0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7E19B-30A1-024C-BC10-4E8FF02D3EE1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87C7D-DB6F-C147-9C78-859BFD6CA25A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3FACC-8614-D840-90E3-B3AF80F75992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746A0-034C-0F44-8970-F6F28A07986D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A5195-49B2-FE48-8A93-A444660E9B61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1832F-34D6-A94D-9C67-73EEC2B387B7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553FD-4199-BD4E-BBE2-A05E6A53B453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14D13-6B49-4763-9866-2894EFD79B16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EB8D7-1DB0-AC40-9328-FDF7D55DA690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AEC6F6-ED9F-A34C-AAF8-007463F4ABC1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7BE03-3A33-E848-B604-AAE0BA1C0E55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76F6C-E6D9-D24C-B010-AE705D7D4E6D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096BB-1D7D-924D-ADB3-104EDC327307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365-8937-4A65-BCBE-1FEEA035E89D}" type="datetimeFigureOut">
              <a:rPr lang="es-ES" smtClean="0"/>
              <a:pPr/>
              <a:t>21/11/11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D68-CC7C-409D-BEA1-05FEEBD3BBB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365-8937-4A65-BCBE-1FEEA035E89D}" type="datetimeFigureOut">
              <a:rPr lang="es-ES" smtClean="0"/>
              <a:pPr/>
              <a:t>21/11/11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D68-CC7C-409D-BEA1-05FEEBD3BBB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365-8937-4A65-BCBE-1FEEA035E89D}" type="datetimeFigureOut">
              <a:rPr lang="es-ES" smtClean="0"/>
              <a:pPr/>
              <a:t>21/11/11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D68-CC7C-409D-BEA1-05FEEBD3BBB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365-8937-4A65-BCBE-1FEEA035E89D}" type="datetimeFigureOut">
              <a:rPr lang="es-ES" smtClean="0"/>
              <a:pPr/>
              <a:t>21/11/11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D68-CC7C-409D-BEA1-05FEEBD3BBB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365-8937-4A65-BCBE-1FEEA035E89D}" type="datetimeFigureOut">
              <a:rPr lang="es-ES" smtClean="0"/>
              <a:pPr/>
              <a:t>21/11/11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D68-CC7C-409D-BEA1-05FEEBD3BBB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7A8E-C995-4023-BE2E-2F1B34E1ABAD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365-8937-4A65-BCBE-1FEEA035E89D}" type="datetimeFigureOut">
              <a:rPr lang="es-ES" smtClean="0"/>
              <a:pPr/>
              <a:t>21/11/11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D68-CC7C-409D-BEA1-05FEEBD3BBB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365-8937-4A65-BCBE-1FEEA035E89D}" type="datetimeFigureOut">
              <a:rPr lang="es-ES" smtClean="0"/>
              <a:pPr/>
              <a:t>21/11/11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D68-CC7C-409D-BEA1-05FEEBD3BBB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365-8937-4A65-BCBE-1FEEA035E89D}" type="datetimeFigureOut">
              <a:rPr lang="es-ES" smtClean="0"/>
              <a:pPr/>
              <a:t>21/11/11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D68-CC7C-409D-BEA1-05FEEBD3BBB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365-8937-4A65-BCBE-1FEEA035E89D}" type="datetimeFigureOut">
              <a:rPr lang="es-ES" smtClean="0"/>
              <a:pPr/>
              <a:t>21/11/11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D68-CC7C-409D-BEA1-05FEEBD3BBB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365-8937-4A65-BCBE-1FEEA035E89D}" type="datetimeFigureOut">
              <a:rPr lang="es-ES" smtClean="0"/>
              <a:pPr/>
              <a:t>21/11/11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D68-CC7C-409D-BEA1-05FEEBD3BBB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365-8937-4A65-BCBE-1FEEA035E89D}" type="datetimeFigureOut">
              <a:rPr lang="es-ES" smtClean="0"/>
              <a:pPr/>
              <a:t>21/11/11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D68-CC7C-409D-BEA1-05FEEBD3BBB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9D80A-2E9A-4D82-9969-644115423A62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2077C-E9E9-446F-9E82-A0CE78336153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E6365-43E5-41C9-B957-7493CA5D2AD1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83D8D-585F-4014-873A-5EA368593C8E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204901-15C7-4452-AB70-9AD673BFA377}" type="slidenum">
              <a:rPr lang="es-ES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331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190C187-5B11-47B0-8E5D-FFC7ED9EEFB1}" type="datetime1">
              <a:rPr lang="es-ES"/>
              <a:pPr/>
              <a:t>21/11/11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CEB1832-284C-4190-80FD-2495844AB819}" type="slidenum">
              <a:rPr lang="es-ES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FFB256-C10D-9C45-BC40-50E1CA0A4CD8}" type="slidenum">
              <a:rPr lang="es-ES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itchFamily="-8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8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8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8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8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itchFamily="-8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pitchFamily="-8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-8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itchFamily="-8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8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6477E3-2E8F-4A4A-9469-7BA76BF75884}" type="slidenum">
              <a:rPr lang="es-ES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itchFamily="-8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pitchFamily="-8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pitchFamily="-8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pitchFamily="-8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pitchFamily="-8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itchFamily="-8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pitchFamily="-8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-8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itchFamily="-8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8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12365-8937-4A65-BCBE-1FEEA035E89D}" type="datetimeFigureOut">
              <a:rPr lang="es-ES" smtClean="0"/>
              <a:pPr/>
              <a:t>21/11/11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94D68-CC7C-409D-BEA1-05FEEBD3BBB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4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4.gi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UY" u="sng" dirty="0"/>
              <a:t>INSUFICIENCIA CARDÍACA</a:t>
            </a:r>
            <a:endParaRPr lang="es-ES" u="sng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3886200" cy="2209800"/>
          </a:xfrm>
          <a:solidFill>
            <a:srgbClr val="BBAA9C">
              <a:alpha val="66000"/>
            </a:srgbClr>
          </a:solidFill>
        </p:spPr>
        <p:txBody>
          <a:bodyPr/>
          <a:lstStyle/>
          <a:p>
            <a:pPr algn="l" eaLnBrk="1" hangingPunct="1">
              <a:buFontTx/>
              <a:buChar char="-"/>
            </a:pPr>
            <a:r>
              <a:rPr lang="es-ES" sz="2000" dirty="0" smtClean="0"/>
              <a:t>Mar</a:t>
            </a:r>
            <a:r>
              <a:rPr lang="es-ES" sz="2000" dirty="0" smtClean="0"/>
              <a:t>ía Pérez-Torres Lobato</a:t>
            </a:r>
          </a:p>
          <a:p>
            <a:pPr algn="l" eaLnBrk="1" hangingPunct="1">
              <a:buFontTx/>
              <a:buChar char="-"/>
            </a:pPr>
            <a:r>
              <a:rPr lang="es-ES" sz="2000" dirty="0" smtClean="0"/>
              <a:t>Juan Sánchez Orta</a:t>
            </a:r>
          </a:p>
          <a:p>
            <a:pPr algn="l" eaLnBrk="1" hangingPunct="1">
              <a:buFontTx/>
              <a:buChar char="-"/>
            </a:pPr>
            <a:r>
              <a:rPr lang="es-ES" sz="2000" dirty="0" smtClean="0"/>
              <a:t>Juan de las Morenas Iglesias</a:t>
            </a:r>
          </a:p>
          <a:p>
            <a:pPr algn="l" eaLnBrk="1" hangingPunct="1">
              <a:buFontTx/>
              <a:buChar char="-"/>
            </a:pPr>
            <a:r>
              <a:rPr lang="es-ES" sz="2000" dirty="0" smtClean="0"/>
              <a:t>Gemma Rodríguez Villadeamigo</a:t>
            </a:r>
          </a:p>
          <a:p>
            <a:pPr algn="l" eaLnBrk="1" hangingPunct="1">
              <a:buFontTx/>
              <a:buChar char="-"/>
            </a:pPr>
            <a:r>
              <a:rPr lang="es-ES" sz="2000" dirty="0" smtClean="0"/>
              <a:t>César García-Mauriño Peñín</a:t>
            </a:r>
          </a:p>
          <a:p>
            <a:pPr algn="l" eaLnBrk="1" hangingPunct="1">
              <a:buFontTx/>
              <a:buChar char="-"/>
            </a:pPr>
            <a:endParaRPr lang="es-E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s-ES" sz="3600"/>
              <a:t>Sobrecarga de presión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911725"/>
          </a:xfrm>
        </p:spPr>
        <p:txBody>
          <a:bodyPr/>
          <a:lstStyle/>
          <a:p>
            <a:r>
              <a:rPr lang="es-ES" sz="2400"/>
              <a:t>El mecanismo habitual de compensación es la </a:t>
            </a:r>
            <a:r>
              <a:rPr lang="es-ES" sz="2400" b="1"/>
              <a:t>hipertrofia miocárdica de tipo "concéntrica".</a:t>
            </a:r>
          </a:p>
          <a:p>
            <a:endParaRPr lang="es-ES" sz="2400" b="1"/>
          </a:p>
          <a:p>
            <a:endParaRPr lang="es-ES" b="1"/>
          </a:p>
          <a:p>
            <a:endParaRPr lang="es-ES" b="1"/>
          </a:p>
          <a:p>
            <a:endParaRPr lang="es-ES" b="1"/>
          </a:p>
          <a:p>
            <a:endParaRPr lang="es-ES" b="1"/>
          </a:p>
          <a:p>
            <a:endParaRPr lang="es-ES" sz="2400"/>
          </a:p>
        </p:txBody>
      </p:sp>
      <p:pic>
        <p:nvPicPr>
          <p:cNvPr id="11268" name="4 Imagen" descr="Ley_Laplace_www.cardiofamilia.org_x58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143125"/>
            <a:ext cx="58578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s-ES" sz="3600"/>
              <a:t>Sobrecarga de presión</a:t>
            </a: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>
              <a:buFontTx/>
              <a:buNone/>
            </a:pPr>
            <a:r>
              <a:rPr lang="es-ES"/>
              <a:t>La hipertrofia concéntrica da lugar a…</a:t>
            </a:r>
          </a:p>
          <a:p>
            <a:r>
              <a:rPr lang="es-ES"/>
              <a:t>Isquemia</a:t>
            </a:r>
          </a:p>
          <a:p>
            <a:r>
              <a:rPr lang="es-ES"/>
              <a:t>Disfunción diastólica</a:t>
            </a:r>
            <a:r>
              <a:rPr lang="es-ES">
                <a:sym typeface="Wingdings" pitchFamily="-84" charset="2"/>
              </a:rPr>
              <a:t>dilatación</a:t>
            </a:r>
          </a:p>
          <a:p>
            <a:pPr>
              <a:buFontTx/>
              <a:buNone/>
            </a:pPr>
            <a:endParaRPr lang="es-ES">
              <a:sym typeface="Wingdings" pitchFamily="-84" charset="2"/>
            </a:endParaRPr>
          </a:p>
          <a:p>
            <a:pPr>
              <a:buFontTx/>
              <a:buNone/>
            </a:pPr>
            <a:r>
              <a:rPr lang="es-ES">
                <a:sym typeface="Wingdings" pitchFamily="-84" charset="2"/>
              </a:rPr>
              <a:t> </a:t>
            </a:r>
          </a:p>
          <a:p>
            <a:endParaRPr lang="es-ES"/>
          </a:p>
        </p:txBody>
      </p:sp>
      <p:pic>
        <p:nvPicPr>
          <p:cNvPr id="12292" name="3 Imagen" descr="novedoso-tratamiento-no-invasivo-isquemia-car-L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143250"/>
            <a:ext cx="7643813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Deterioro de la contractilidad</a:t>
            </a: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00625"/>
          </a:xfrm>
        </p:spPr>
        <p:txBody>
          <a:bodyPr/>
          <a:lstStyle/>
          <a:p>
            <a:r>
              <a:rPr lang="es-ES" sz="2400"/>
              <a:t>El estado final de todo tipo de sobrecarga ventricular progresiva es el deterioro de la contractilidad, que lleva a un aumento de la presión y volumen de fin de diástole, aumento del volumen de fin de sístole y una disminución del volumen eyectivo.</a:t>
            </a:r>
          </a:p>
          <a:p>
            <a:endParaRPr lang="es-ES" sz="2400"/>
          </a:p>
          <a:p>
            <a:r>
              <a:rPr lang="es-ES" sz="2400"/>
              <a:t>También puede producirse por un infarto de miocardio</a:t>
            </a:r>
            <a:r>
              <a:rPr lang="es-ES" sz="2400">
                <a:sym typeface="Wingdings" pitchFamily="-84" charset="2"/>
              </a:rPr>
              <a:t></a:t>
            </a:r>
            <a:r>
              <a:rPr lang="es-ES" sz="2400" b="1" i="1"/>
              <a:t> la oclusión de una arteria coronaria da lugar a isquemia de la parte del tejido que irriga con la consiguiente pérdida de masa contráctil</a:t>
            </a:r>
            <a:endParaRPr lang="es-ES" sz="2400"/>
          </a:p>
          <a:p>
            <a:endParaRPr lang="es-ES" sz="2400"/>
          </a:p>
          <a:p>
            <a:endParaRPr lang="es-E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18891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sz="4000" b="1" u="sng"/>
              <a:t>Disminución de la distensibilidad ventricular</a:t>
            </a:r>
            <a:r>
              <a:rPr lang="es-ES" sz="4000"/>
              <a:t/>
            </a:r>
            <a:br>
              <a:rPr lang="es-ES" sz="4000"/>
            </a:br>
            <a:endParaRPr lang="es-ES" sz="4000"/>
          </a:p>
        </p:txBody>
      </p:sp>
      <p:sp>
        <p:nvSpPr>
          <p:cNvPr id="2051" name="2 Subtítulo"/>
          <p:cNvSpPr>
            <a:spLocks noGrp="1"/>
          </p:cNvSpPr>
          <p:nvPr>
            <p:ph type="subTitle" idx="1"/>
          </p:nvPr>
        </p:nvSpPr>
        <p:spPr>
          <a:xfrm>
            <a:off x="755650" y="2036763"/>
            <a:ext cx="6400800" cy="1752600"/>
          </a:xfrm>
        </p:spPr>
        <p:txBody>
          <a:bodyPr/>
          <a:lstStyle/>
          <a:p>
            <a:pPr algn="l"/>
            <a:r>
              <a:rPr lang="es-ES" sz="2000" b="1"/>
              <a:t>Presiones de llenado ventricular</a:t>
            </a:r>
          </a:p>
          <a:p>
            <a:pPr algn="l"/>
            <a:r>
              <a:rPr lang="es-ES" sz="2000" b="1"/>
              <a:t>Volumen de eyección</a:t>
            </a:r>
          </a:p>
        </p:txBody>
      </p:sp>
      <p:pic>
        <p:nvPicPr>
          <p:cNvPr id="2052" name="3 Imagen" descr="http://escuela.med.puc.cl/paginas/cursos/tercero/integradotercero/mec-231_clases/mec-231_cardiol/ImagenesFptInsufCard/image%2077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844675"/>
            <a:ext cx="34258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arriba"/>
          <p:cNvSpPr/>
          <p:nvPr/>
        </p:nvSpPr>
        <p:spPr>
          <a:xfrm>
            <a:off x="539750" y="1989138"/>
            <a:ext cx="287338" cy="215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">
              <a:solidFill>
                <a:srgbClr val="FFFFFF"/>
              </a:solidFill>
              <a:ea typeface="Arial" pitchFamily="-84" charset="0"/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539750" y="2492375"/>
            <a:ext cx="287338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">
              <a:solidFill>
                <a:srgbClr val="FFFFFF"/>
              </a:solidFill>
              <a:ea typeface="Arial" pitchFamily="-84" charset="0"/>
            </a:endParaRPr>
          </a:p>
        </p:txBody>
      </p:sp>
      <p:sp>
        <p:nvSpPr>
          <p:cNvPr id="2055" name="10 CuadroTexto"/>
          <p:cNvSpPr txBox="1">
            <a:spLocks noChangeArrowheads="1"/>
          </p:cNvSpPr>
          <p:nvPr/>
        </p:nvSpPr>
        <p:spPr bwMode="auto">
          <a:xfrm>
            <a:off x="5292725" y="4724400"/>
            <a:ext cx="3851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b="1"/>
              <a:t>A: Estado normal.</a:t>
            </a:r>
          </a:p>
          <a:p>
            <a:r>
              <a:rPr lang="es-ES" b="1"/>
              <a:t>B: Estado de disminución de la</a:t>
            </a:r>
          </a:p>
          <a:p>
            <a:r>
              <a:rPr lang="es-ES" b="1"/>
              <a:t>     distensibilidad.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b="1" u="sng"/>
              <a:t/>
            </a:r>
            <a:br>
              <a:rPr lang="es-ES" sz="4000" b="1" u="sng"/>
            </a:br>
            <a:r>
              <a:rPr lang="es-ES" sz="4000" b="1" u="sng"/>
              <a:t>Otras causas de disminución del llenado ventricular:</a:t>
            </a:r>
            <a:r>
              <a:rPr lang="es-ES" sz="4000"/>
              <a:t/>
            </a:r>
            <a:br>
              <a:rPr lang="es-ES" sz="4000"/>
            </a:br>
            <a:endParaRPr lang="es-ES" sz="4000"/>
          </a:p>
        </p:txBody>
      </p:sp>
      <p:sp>
        <p:nvSpPr>
          <p:cNvPr id="307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1) Estenosis mitral</a:t>
            </a:r>
          </a:p>
          <a:p>
            <a:endParaRPr lang="es-ES"/>
          </a:p>
          <a:p>
            <a:endParaRPr lang="es-ES"/>
          </a:p>
        </p:txBody>
      </p:sp>
      <p:pic>
        <p:nvPicPr>
          <p:cNvPr id="6" name="il_fi" descr="http://www.umm.edu/graphics/images/es/18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349500"/>
            <a:ext cx="43783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b="1" u="sng"/>
              <a:t/>
            </a:r>
            <a:br>
              <a:rPr lang="es-ES" sz="4000" b="1" u="sng"/>
            </a:br>
            <a:r>
              <a:rPr lang="es-ES" sz="4000" b="1" u="sng"/>
              <a:t>Otras causas de disminución del llenado ventricular:</a:t>
            </a:r>
            <a:r>
              <a:rPr lang="es-ES" sz="4000"/>
              <a:t/>
            </a:r>
            <a:br>
              <a:rPr lang="es-ES" sz="4000"/>
            </a:br>
            <a:endParaRPr lang="es-ES" sz="4000"/>
          </a:p>
        </p:txBody>
      </p:sp>
      <p:sp>
        <p:nvSpPr>
          <p:cNvPr id="4099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2) Pericarditis constrictiva</a:t>
            </a:r>
          </a:p>
          <a:p>
            <a:endParaRPr lang="es-ES"/>
          </a:p>
          <a:p>
            <a:endParaRPr lang="es-ES"/>
          </a:p>
        </p:txBody>
      </p:sp>
      <p:pic>
        <p:nvPicPr>
          <p:cNvPr id="7" name="il_fi" descr="http://www.clinicadam.com/graphics/images/es/18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852738"/>
            <a:ext cx="3811587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b="1" u="sng"/>
              <a:t/>
            </a:r>
            <a:br>
              <a:rPr lang="es-ES" sz="4000" b="1" u="sng"/>
            </a:br>
            <a:r>
              <a:rPr lang="es-ES" sz="4000" b="1" u="sng"/>
              <a:t>Otras causas de disminución del llenado ventricular:</a:t>
            </a:r>
            <a:r>
              <a:rPr lang="es-ES" sz="4000" b="1"/>
              <a:t/>
            </a:r>
            <a:br>
              <a:rPr lang="es-ES" sz="4000" b="1"/>
            </a:br>
            <a:endParaRPr lang="es-ES" sz="4000" b="1"/>
          </a:p>
        </p:txBody>
      </p:sp>
      <p:sp>
        <p:nvSpPr>
          <p:cNvPr id="5123" name="4 Marcador de contenido"/>
          <p:cNvSpPr>
            <a:spLocks noGrp="1"/>
          </p:cNvSpPr>
          <p:nvPr>
            <p:ph idx="1"/>
          </p:nvPr>
        </p:nvSpPr>
        <p:spPr>
          <a:xfrm>
            <a:off x="250825" y="1600200"/>
            <a:ext cx="8893175" cy="4525963"/>
          </a:xfrm>
        </p:spPr>
        <p:txBody>
          <a:bodyPr/>
          <a:lstStyle/>
          <a:p>
            <a:r>
              <a:rPr lang="es-ES" sz="2800" b="1"/>
              <a:t>3) Derrame pericárdico a tensión (taponamiento): </a:t>
            </a:r>
          </a:p>
          <a:p>
            <a:endParaRPr lang="es-ES"/>
          </a:p>
          <a:p>
            <a:endParaRPr lang="es-ES"/>
          </a:p>
        </p:txBody>
      </p:sp>
      <p:pic>
        <p:nvPicPr>
          <p:cNvPr id="6" name="il_fi" descr="http://lpig.doereport.com/imagescooked/30302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420938"/>
            <a:ext cx="41751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r>
              <a:rPr lang="es-ES" b="1" u="sng"/>
              <a:t>Disfunción ventricular</a:t>
            </a:r>
            <a:endParaRPr lang="es-ES"/>
          </a:p>
        </p:txBody>
      </p:sp>
      <p:sp>
        <p:nvSpPr>
          <p:cNvPr id="6147" name="5 CuadroTexto"/>
          <p:cNvSpPr txBox="1">
            <a:spLocks noChangeArrowheads="1"/>
          </p:cNvSpPr>
          <p:nvPr/>
        </p:nvSpPr>
        <p:spPr bwMode="auto">
          <a:xfrm>
            <a:off x="395288" y="1628775"/>
            <a:ext cx="81375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s-ES" b="1"/>
              <a:t>Disfunción Sistólica</a:t>
            </a:r>
          </a:p>
          <a:p>
            <a:pPr marL="342900" indent="-342900">
              <a:buFontTx/>
              <a:buAutoNum type="arabicParenR"/>
            </a:pPr>
            <a:endParaRPr lang="es-ES" b="1"/>
          </a:p>
          <a:p>
            <a:pPr marL="342900" indent="-342900">
              <a:buFontTx/>
              <a:buAutoNum type="arabicParenR"/>
            </a:pPr>
            <a:endParaRPr lang="es-ES" b="1"/>
          </a:p>
          <a:p>
            <a:pPr marL="342900" indent="-342900">
              <a:buFontTx/>
              <a:buAutoNum type="arabicParenR"/>
            </a:pPr>
            <a:r>
              <a:rPr lang="es-ES" b="1"/>
              <a:t>Disfunción Diastólica</a:t>
            </a:r>
          </a:p>
          <a:p>
            <a:pPr marL="342900" indent="-342900">
              <a:buFontTx/>
              <a:buAutoNum type="arabicParenR"/>
            </a:pPr>
            <a:endParaRPr lang="es-ES" b="1"/>
          </a:p>
          <a:p>
            <a:pPr marL="342900" indent="-342900">
              <a:buFontTx/>
              <a:buAutoNum type="arabicParenR"/>
            </a:pPr>
            <a:endParaRPr lang="es-ES" b="1"/>
          </a:p>
          <a:p>
            <a:pPr marL="342900" indent="-342900">
              <a:buFontTx/>
              <a:buAutoNum type="arabicParenR"/>
            </a:pPr>
            <a:r>
              <a:rPr lang="es-ES" b="1"/>
              <a:t>Insuficiencia Cardíaca Derecha</a:t>
            </a:r>
          </a:p>
        </p:txBody>
      </p:sp>
      <p:pic>
        <p:nvPicPr>
          <p:cNvPr id="6148" name="Picture 2" descr="http://minimedico.files.wordpress.com/2011/09/1264056952094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557338"/>
            <a:ext cx="2951163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r>
              <a:rPr lang="es-ES" b="1" u="sng"/>
              <a:t>Disfunción ventricular</a:t>
            </a:r>
            <a:endParaRPr lang="es-ES"/>
          </a:p>
        </p:txBody>
      </p:sp>
      <p:pic>
        <p:nvPicPr>
          <p:cNvPr id="7171" name="3 Imagen" descr="http://escuela.med.puc.cl/paginas/cursos/tercero/IntegradoTercero/mec-231_Clases/mec-231_Cardiol/ImagenesFptInsufCard/image%2071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412875"/>
            <a:ext cx="47529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4 Rectángulo"/>
          <p:cNvSpPr>
            <a:spLocks noChangeArrowheads="1"/>
          </p:cNvSpPr>
          <p:nvPr/>
        </p:nvSpPr>
        <p:spPr bwMode="auto">
          <a:xfrm>
            <a:off x="4211638" y="4941888"/>
            <a:ext cx="4572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b="1"/>
              <a:t>A = estado normal </a:t>
            </a:r>
          </a:p>
          <a:p>
            <a:r>
              <a:rPr lang="es-ES" b="1"/>
              <a:t>B = estado de deterioro por la sobrecarga. </a:t>
            </a:r>
          </a:p>
        </p:txBody>
      </p:sp>
      <p:sp>
        <p:nvSpPr>
          <p:cNvPr id="7173" name="5 CuadroTexto"/>
          <p:cNvSpPr txBox="1">
            <a:spLocks noChangeArrowheads="1"/>
          </p:cNvSpPr>
          <p:nvPr/>
        </p:nvSpPr>
        <p:spPr bwMode="auto">
          <a:xfrm>
            <a:off x="468313" y="1557338"/>
            <a:ext cx="3311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/>
              <a:t>1) Disfunción Sistólica</a:t>
            </a:r>
          </a:p>
        </p:txBody>
      </p:sp>
      <p:cxnSp>
        <p:nvCxnSpPr>
          <p:cNvPr id="8" name="7 Conector angular"/>
          <p:cNvCxnSpPr>
            <a:cxnSpLocks noChangeShapeType="1"/>
          </p:cNvCxnSpPr>
          <p:nvPr/>
        </p:nvCxnSpPr>
        <p:spPr bwMode="auto">
          <a:xfrm>
            <a:off x="900113" y="1916113"/>
            <a:ext cx="935037" cy="86518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2" name="11 Conector angular"/>
          <p:cNvCxnSpPr>
            <a:cxnSpLocks noChangeShapeType="1"/>
          </p:cNvCxnSpPr>
          <p:nvPr/>
        </p:nvCxnSpPr>
        <p:spPr bwMode="auto">
          <a:xfrm>
            <a:off x="900113" y="1916113"/>
            <a:ext cx="935037" cy="50482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7176" name="12 CuadroTexto"/>
          <p:cNvSpPr txBox="1">
            <a:spLocks noChangeArrowheads="1"/>
          </p:cNvSpPr>
          <p:nvPr/>
        </p:nvSpPr>
        <p:spPr bwMode="auto">
          <a:xfrm>
            <a:off x="2124075" y="2001838"/>
            <a:ext cx="18716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s-ES"/>
          </a:p>
          <a:p>
            <a:r>
              <a:rPr lang="es-ES"/>
              <a:t>Contractilidad</a:t>
            </a:r>
          </a:p>
          <a:p>
            <a:r>
              <a:rPr lang="es-ES"/>
              <a:t>Postcarga</a:t>
            </a:r>
          </a:p>
        </p:txBody>
      </p:sp>
      <p:sp>
        <p:nvSpPr>
          <p:cNvPr id="15" name="14 Flecha arriba"/>
          <p:cNvSpPr/>
          <p:nvPr/>
        </p:nvSpPr>
        <p:spPr>
          <a:xfrm>
            <a:off x="1908175" y="2636838"/>
            <a:ext cx="215900" cy="215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">
              <a:solidFill>
                <a:srgbClr val="FFFFFF"/>
              </a:solidFill>
              <a:ea typeface="Arial" pitchFamily="-84" charset="0"/>
            </a:endParaRPr>
          </a:p>
        </p:txBody>
      </p:sp>
      <p:sp>
        <p:nvSpPr>
          <p:cNvPr id="16" name="15 Flecha abajo"/>
          <p:cNvSpPr/>
          <p:nvPr/>
        </p:nvSpPr>
        <p:spPr>
          <a:xfrm>
            <a:off x="1908175" y="2349500"/>
            <a:ext cx="215900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">
              <a:solidFill>
                <a:srgbClr val="FFFFFF"/>
              </a:solidFill>
              <a:ea typeface="Arial" pitchFamily="-84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539552" y="3356992"/>
            <a:ext cx="2880320" cy="172819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s-ES" b="1">
                <a:solidFill>
                  <a:schemeClr val="tx1"/>
                </a:solidFill>
                <a:ea typeface="Arial" pitchFamily="-84" charset="0"/>
              </a:rPr>
              <a:t>Disminución eyección sanguínea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r>
              <a:rPr lang="es-ES" b="1" u="sng"/>
              <a:t>Disfunción ventricular</a:t>
            </a:r>
            <a:endParaRPr lang="es-ES"/>
          </a:p>
        </p:txBody>
      </p:sp>
      <p:sp>
        <p:nvSpPr>
          <p:cNvPr id="8195" name="5 CuadroTexto"/>
          <p:cNvSpPr txBox="1">
            <a:spLocks noChangeArrowheads="1"/>
          </p:cNvSpPr>
          <p:nvPr/>
        </p:nvSpPr>
        <p:spPr bwMode="auto">
          <a:xfrm>
            <a:off x="468313" y="1557338"/>
            <a:ext cx="3311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b="1"/>
              <a:t>2) Disfunción Diastólica</a:t>
            </a:r>
          </a:p>
        </p:txBody>
      </p:sp>
      <p:cxnSp>
        <p:nvCxnSpPr>
          <p:cNvPr id="8" name="7 Conector angular"/>
          <p:cNvCxnSpPr>
            <a:cxnSpLocks noChangeShapeType="1"/>
          </p:cNvCxnSpPr>
          <p:nvPr/>
        </p:nvCxnSpPr>
        <p:spPr bwMode="auto">
          <a:xfrm>
            <a:off x="900113" y="1916113"/>
            <a:ext cx="935037" cy="86518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2" name="11 Conector angular"/>
          <p:cNvCxnSpPr>
            <a:cxnSpLocks noChangeShapeType="1"/>
          </p:cNvCxnSpPr>
          <p:nvPr/>
        </p:nvCxnSpPr>
        <p:spPr bwMode="auto">
          <a:xfrm>
            <a:off x="900113" y="1916113"/>
            <a:ext cx="935037" cy="50482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8198" name="12 CuadroTexto"/>
          <p:cNvSpPr txBox="1">
            <a:spLocks noChangeArrowheads="1"/>
          </p:cNvSpPr>
          <p:nvPr/>
        </p:nvSpPr>
        <p:spPr bwMode="auto">
          <a:xfrm>
            <a:off x="1763713" y="2001838"/>
            <a:ext cx="22320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s-ES"/>
          </a:p>
          <a:p>
            <a:r>
              <a:rPr lang="es-ES"/>
              <a:t>Relajación</a:t>
            </a:r>
          </a:p>
          <a:p>
            <a:r>
              <a:rPr lang="es-ES"/>
              <a:t>      Rigidez</a:t>
            </a:r>
          </a:p>
        </p:txBody>
      </p:sp>
      <p:sp>
        <p:nvSpPr>
          <p:cNvPr id="15" name="14 Flecha arriba"/>
          <p:cNvSpPr/>
          <p:nvPr/>
        </p:nvSpPr>
        <p:spPr>
          <a:xfrm>
            <a:off x="1908175" y="2636838"/>
            <a:ext cx="215900" cy="215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">
              <a:solidFill>
                <a:srgbClr val="FFFFFF"/>
              </a:solidFill>
              <a:ea typeface="Arial" pitchFamily="-84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539552" y="3356992"/>
            <a:ext cx="2880320" cy="172819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s-ES" b="1">
                <a:solidFill>
                  <a:schemeClr val="tx1"/>
                </a:solidFill>
                <a:ea typeface="Arial" pitchFamily="-84" charset="0"/>
              </a:rPr>
              <a:t>Congestión</a:t>
            </a:r>
          </a:p>
        </p:txBody>
      </p:sp>
      <p:pic>
        <p:nvPicPr>
          <p:cNvPr id="8203" name="13 Imagen" descr="http://escuela.med.puc.cl/paginas/cursos/tercero/integradotercero/mec-231_clases/mec-231_cardiol/ImagenesFptInsufCard/image%2077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916113"/>
            <a:ext cx="34258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17 CuadroTexto"/>
          <p:cNvSpPr txBox="1">
            <a:spLocks noChangeArrowheads="1"/>
          </p:cNvSpPr>
          <p:nvPr/>
        </p:nvSpPr>
        <p:spPr bwMode="auto">
          <a:xfrm>
            <a:off x="4859338" y="4724400"/>
            <a:ext cx="38528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b="1"/>
              <a:t>A: Estado normal.</a:t>
            </a:r>
          </a:p>
          <a:p>
            <a:r>
              <a:rPr lang="es-ES" b="1"/>
              <a:t>B:Estado de disminución de la distensibilidad.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/>
              <a:t>¿Qué es la insuficiencia cardiaca?</a:t>
            </a:r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z="2400"/>
              <a:t>Es el estado fisiopatológico y clínico en el cual el corazón es incapaz de bombear sangre de acuerdo a los requerimientos metabólicos periféricos o que lo hace con presiones de llenado elevadas. </a:t>
            </a:r>
          </a:p>
          <a:p>
            <a:pPr eaLnBrk="1" hangingPunct="1"/>
            <a:r>
              <a:rPr lang="es-ES" sz="2400"/>
              <a:t> El proceso que lleva a IC se puede esquematizar como:</a:t>
            </a:r>
          </a:p>
          <a:p>
            <a:pPr eaLnBrk="1" hangingPunct="1"/>
            <a:endParaRPr lang="es-ES"/>
          </a:p>
          <a:p>
            <a:pPr eaLnBrk="1" hangingPunct="1">
              <a:buFontTx/>
              <a:buNone/>
            </a:pPr>
            <a:endParaRPr lang="es-ES"/>
          </a:p>
        </p:txBody>
      </p:sp>
      <p:pic>
        <p:nvPicPr>
          <p:cNvPr id="3076" name="3 Imagen" descr="http://escuela.med.puc.cl/paginas/cursos/tercero/integradotercero/mec-231_clases/mec-231_cardiol/ImagenesFptInsufCard/ima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789363"/>
            <a:ext cx="7991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r>
              <a:rPr lang="es-ES" b="1" u="sng"/>
              <a:t>Disfunción ventricular</a:t>
            </a:r>
            <a:endParaRPr lang="es-ES"/>
          </a:p>
        </p:txBody>
      </p:sp>
      <p:sp>
        <p:nvSpPr>
          <p:cNvPr id="9219" name="5 CuadroTexto"/>
          <p:cNvSpPr txBox="1">
            <a:spLocks noChangeArrowheads="1"/>
          </p:cNvSpPr>
          <p:nvPr/>
        </p:nvSpPr>
        <p:spPr bwMode="auto">
          <a:xfrm>
            <a:off x="468313" y="1773238"/>
            <a:ext cx="5472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b="1"/>
              <a:t>3) Insuficiencia Cardíaca derecha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79388" y="3429000"/>
            <a:ext cx="3455987" cy="36988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b="1">
                <a:solidFill>
                  <a:srgbClr val="19194D"/>
                </a:solidFill>
              </a:rPr>
              <a:t>Corazón derecho VS izquierdo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851275" y="2852738"/>
            <a:ext cx="4824413" cy="147796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b="1">
                <a:solidFill>
                  <a:srgbClr val="72BFC5"/>
                </a:solidFill>
              </a:rPr>
              <a:t>Paredes VD más delgadas que VI</a:t>
            </a:r>
          </a:p>
          <a:p>
            <a:endParaRPr lang="es-ES" b="1">
              <a:solidFill>
                <a:srgbClr val="72BFC5"/>
              </a:solidFill>
            </a:endParaRPr>
          </a:p>
          <a:p>
            <a:r>
              <a:rPr lang="es-ES" b="1">
                <a:solidFill>
                  <a:srgbClr val="72BFC5"/>
                </a:solidFill>
              </a:rPr>
              <a:t>VD se vacía contra resistencia baja</a:t>
            </a:r>
          </a:p>
          <a:p>
            <a:endParaRPr lang="es-ES" b="1">
              <a:solidFill>
                <a:srgbClr val="72BFC5"/>
              </a:solidFill>
            </a:endParaRPr>
          </a:p>
          <a:p>
            <a:r>
              <a:rPr lang="es-ES" b="1">
                <a:solidFill>
                  <a:srgbClr val="72BFC5"/>
                </a:solidFill>
              </a:rPr>
              <a:t>VD tolera mal aumento postcarga</a:t>
            </a:r>
          </a:p>
        </p:txBody>
      </p:sp>
      <p:cxnSp>
        <p:nvCxnSpPr>
          <p:cNvPr id="22" name="21 Conector recto de flecha"/>
          <p:cNvCxnSpPr>
            <a:cxnSpLocks noChangeShapeType="1"/>
          </p:cNvCxnSpPr>
          <p:nvPr/>
        </p:nvCxnSpPr>
        <p:spPr bwMode="auto">
          <a:xfrm flipV="1">
            <a:off x="3348038" y="3068638"/>
            <a:ext cx="503237" cy="576262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24" name="23 Conector recto de flecha"/>
          <p:cNvCxnSpPr>
            <a:cxnSpLocks noChangeShapeType="1"/>
            <a:endCxn id="11" idx="1"/>
          </p:cNvCxnSpPr>
          <p:nvPr/>
        </p:nvCxnSpPr>
        <p:spPr bwMode="auto">
          <a:xfrm flipV="1">
            <a:off x="3348038" y="3590925"/>
            <a:ext cx="503237" cy="539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26" name="25 Conector recto de flecha"/>
          <p:cNvCxnSpPr>
            <a:cxnSpLocks noChangeShapeType="1"/>
          </p:cNvCxnSpPr>
          <p:nvPr/>
        </p:nvCxnSpPr>
        <p:spPr bwMode="auto">
          <a:xfrm>
            <a:off x="3348038" y="3644900"/>
            <a:ext cx="503237" cy="4318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Mecanismos de compensación</a:t>
            </a:r>
          </a:p>
        </p:txBody>
      </p:sp>
      <p:sp>
        <p:nvSpPr>
          <p:cNvPr id="10243" name="4 CuadroTexto"/>
          <p:cNvSpPr txBox="1">
            <a:spLocks noChangeArrowheads="1"/>
          </p:cNvSpPr>
          <p:nvPr/>
        </p:nvSpPr>
        <p:spPr bwMode="auto">
          <a:xfrm>
            <a:off x="900113" y="1484313"/>
            <a:ext cx="5759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400" b="1"/>
              <a:t>1) Mecanismo de Frank-Starling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45" name="Picture 7" descr="'Sistema cardíaco'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989138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323850" y="2349500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 b="1"/>
              <a:t>Cualquier grado de precarga </a:t>
            </a:r>
          </a:p>
          <a:p>
            <a:endParaRPr lang="es-ES" b="1"/>
          </a:p>
          <a:p>
            <a:endParaRPr lang="es-ES" b="1">
              <a:sym typeface="Wingdings" pitchFamily="-84" charset="2"/>
            </a:endParaRPr>
          </a:p>
          <a:p>
            <a:pPr algn="ctr"/>
            <a:r>
              <a:rPr lang="es-ES" b="1">
                <a:sym typeface="Wingdings" pitchFamily="-84" charset="2"/>
              </a:rPr>
              <a:t>Volumen de eyección menor</a:t>
            </a:r>
          </a:p>
          <a:p>
            <a:pPr algn="ctr"/>
            <a:endParaRPr lang="es-ES" b="1">
              <a:sym typeface="Wingdings" pitchFamily="-84" charset="2"/>
            </a:endParaRPr>
          </a:p>
          <a:p>
            <a:pPr algn="ctr">
              <a:buFont typeface="Wingdings" pitchFamily="-84" charset="2"/>
              <a:buChar char="à"/>
            </a:pPr>
            <a:endParaRPr lang="es-ES" b="1">
              <a:sym typeface="Wingdings" pitchFamily="-84" charset="2"/>
            </a:endParaRPr>
          </a:p>
          <a:p>
            <a:pPr algn="ctr"/>
            <a:r>
              <a:rPr lang="es-ES" b="1">
                <a:sym typeface="Wingdings" pitchFamily="-84" charset="2"/>
              </a:rPr>
              <a:t> Vaciamiento incompleto ventrículo  </a:t>
            </a:r>
          </a:p>
          <a:p>
            <a:pPr algn="ctr"/>
            <a:endParaRPr lang="es-ES" b="1">
              <a:sym typeface="Wingdings" pitchFamily="-84" charset="2"/>
            </a:endParaRPr>
          </a:p>
          <a:p>
            <a:pPr algn="ctr">
              <a:buFont typeface="Wingdings" pitchFamily="-84" charset="2"/>
              <a:buChar char="à"/>
            </a:pPr>
            <a:endParaRPr lang="es-ES" b="1">
              <a:sym typeface="Wingdings" pitchFamily="-84" charset="2"/>
            </a:endParaRPr>
          </a:p>
          <a:p>
            <a:pPr algn="ctr"/>
            <a:r>
              <a:rPr lang="es-ES" b="1">
                <a:sym typeface="Wingdings" pitchFamily="-84" charset="2"/>
              </a:rPr>
              <a:t>Mayor volumen diastólico ventricular</a:t>
            </a:r>
            <a:endParaRPr lang="es-ES" b="1"/>
          </a:p>
        </p:txBody>
      </p:sp>
      <p:sp>
        <p:nvSpPr>
          <p:cNvPr id="8" name="7 Flecha abajo"/>
          <p:cNvSpPr/>
          <p:nvPr/>
        </p:nvSpPr>
        <p:spPr>
          <a:xfrm>
            <a:off x="1908175" y="2708275"/>
            <a:ext cx="484188" cy="504825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">
              <a:solidFill>
                <a:srgbClr val="FFFFFF"/>
              </a:solidFill>
              <a:ea typeface="Arial" pitchFamily="-84" charset="0"/>
            </a:endParaRPr>
          </a:p>
        </p:txBody>
      </p:sp>
      <p:sp>
        <p:nvSpPr>
          <p:cNvPr id="9" name="8 Flecha abajo"/>
          <p:cNvSpPr/>
          <p:nvPr/>
        </p:nvSpPr>
        <p:spPr>
          <a:xfrm>
            <a:off x="1927225" y="3573463"/>
            <a:ext cx="484188" cy="50323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">
              <a:solidFill>
                <a:srgbClr val="FFFFFF"/>
              </a:solidFill>
              <a:ea typeface="Arial" pitchFamily="-84" charset="0"/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1908175" y="4581525"/>
            <a:ext cx="484188" cy="50323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">
              <a:solidFill>
                <a:srgbClr val="FFFFFF"/>
              </a:solidFill>
              <a:ea typeface="Arial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Mecanismos de compensación</a:t>
            </a:r>
          </a:p>
        </p:txBody>
      </p:sp>
      <p:sp>
        <p:nvSpPr>
          <p:cNvPr id="11267" name="4 CuadroTexto"/>
          <p:cNvSpPr txBox="1">
            <a:spLocks noChangeArrowheads="1"/>
          </p:cNvSpPr>
          <p:nvPr/>
        </p:nvSpPr>
        <p:spPr bwMode="auto">
          <a:xfrm>
            <a:off x="900113" y="1484313"/>
            <a:ext cx="7704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400" b="1"/>
              <a:t>1) Mecanismo de Frank-Starling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1269" name="Picture 3" descr="nuevo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135188"/>
            <a:ext cx="648017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Mecanismos de compensación</a:t>
            </a:r>
          </a:p>
        </p:txBody>
      </p:sp>
      <p:pic>
        <p:nvPicPr>
          <p:cNvPr id="12291" name="Picture 3" descr="C:\Users\usuario\Desktop\stock-photo-strong-heart-692220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349500"/>
            <a:ext cx="2422525" cy="1943100"/>
          </a:xfrm>
        </p:spPr>
      </p:pic>
      <p:sp>
        <p:nvSpPr>
          <p:cNvPr id="12292" name="5 CuadroTexto"/>
          <p:cNvSpPr txBox="1">
            <a:spLocks noChangeArrowheads="1"/>
          </p:cNvSpPr>
          <p:nvPr/>
        </p:nvSpPr>
        <p:spPr bwMode="auto">
          <a:xfrm>
            <a:off x="900113" y="1484313"/>
            <a:ext cx="4608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400" b="1"/>
              <a:t>2) Hipertrofia ventricular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3276600" y="3284538"/>
            <a:ext cx="79057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">
              <a:solidFill>
                <a:srgbClr val="FFFFFF"/>
              </a:solidFill>
              <a:ea typeface="Arial" pitchFamily="-84" charset="0"/>
            </a:endParaRPr>
          </a:p>
        </p:txBody>
      </p:sp>
      <p:sp>
        <p:nvSpPr>
          <p:cNvPr id="12294" name="9 CuadroTexto"/>
          <p:cNvSpPr txBox="1">
            <a:spLocks noChangeArrowheads="1"/>
          </p:cNvSpPr>
          <p:nvPr/>
        </p:nvSpPr>
        <p:spPr bwMode="auto">
          <a:xfrm>
            <a:off x="4500563" y="3284538"/>
            <a:ext cx="237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/>
              <a:t>Stress </a:t>
            </a:r>
          </a:p>
        </p:txBody>
      </p:sp>
      <p:sp>
        <p:nvSpPr>
          <p:cNvPr id="11" name="10 Flecha arriba"/>
          <p:cNvSpPr/>
          <p:nvPr/>
        </p:nvSpPr>
        <p:spPr>
          <a:xfrm>
            <a:off x="4211638" y="3284538"/>
            <a:ext cx="288925" cy="288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">
              <a:solidFill>
                <a:srgbClr val="FFFFFF"/>
              </a:solidFill>
              <a:ea typeface="Arial" pitchFamily="-84" charset="0"/>
            </a:endParaRPr>
          </a:p>
        </p:txBody>
      </p:sp>
      <p:cxnSp>
        <p:nvCxnSpPr>
          <p:cNvPr id="13" name="12 Conector curvado"/>
          <p:cNvCxnSpPr>
            <a:cxnSpLocks noChangeShapeType="1"/>
          </p:cNvCxnSpPr>
          <p:nvPr/>
        </p:nvCxnSpPr>
        <p:spPr bwMode="auto">
          <a:xfrm>
            <a:off x="5364163" y="3573463"/>
            <a:ext cx="863600" cy="57626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2297" name="16 CuadroTexto"/>
          <p:cNvSpPr txBox="1">
            <a:spLocks noChangeArrowheads="1"/>
          </p:cNvSpPr>
          <p:nvPr/>
        </p:nvSpPr>
        <p:spPr bwMode="auto">
          <a:xfrm>
            <a:off x="6300788" y="4005263"/>
            <a:ext cx="223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/>
              <a:t>Aumento presión interventricular</a:t>
            </a:r>
          </a:p>
        </p:txBody>
      </p:sp>
      <p:sp>
        <p:nvSpPr>
          <p:cNvPr id="12298" name="17 CuadroTexto"/>
          <p:cNvSpPr txBox="1">
            <a:spLocks noChangeArrowheads="1"/>
          </p:cNvSpPr>
          <p:nvPr/>
        </p:nvSpPr>
        <p:spPr bwMode="auto">
          <a:xfrm>
            <a:off x="6227763" y="2708275"/>
            <a:ext cx="2592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/>
              <a:t>Dilatación cámara VI</a:t>
            </a:r>
          </a:p>
        </p:txBody>
      </p:sp>
      <p:cxnSp>
        <p:nvCxnSpPr>
          <p:cNvPr id="25" name="24 Conector curvado"/>
          <p:cNvCxnSpPr>
            <a:cxnSpLocks noChangeShapeType="1"/>
            <a:endCxn id="12298" idx="1"/>
          </p:cNvCxnSpPr>
          <p:nvPr/>
        </p:nvCxnSpPr>
        <p:spPr bwMode="auto">
          <a:xfrm flipV="1">
            <a:off x="5364163" y="2894013"/>
            <a:ext cx="863600" cy="6794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26" name="25 Explosión 2"/>
          <p:cNvSpPr/>
          <p:nvPr/>
        </p:nvSpPr>
        <p:spPr>
          <a:xfrm>
            <a:off x="683568" y="1556792"/>
            <a:ext cx="7848872" cy="4176464"/>
          </a:xfrm>
          <a:prstGeom prst="irregularSeal2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s-ES" sz="3200" b="1">
                <a:solidFill>
                  <a:schemeClr val="tx1"/>
                </a:solidFill>
                <a:ea typeface="Arial" pitchFamily="-84" charset="0"/>
              </a:rPr>
              <a:t>Pero…¿Cómo?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Mecanismos de compensación</a:t>
            </a:r>
          </a:p>
        </p:txBody>
      </p:sp>
      <p:sp>
        <p:nvSpPr>
          <p:cNvPr id="13315" name="8 CuadroTexto"/>
          <p:cNvSpPr txBox="1">
            <a:spLocks noChangeArrowheads="1"/>
          </p:cNvSpPr>
          <p:nvPr/>
        </p:nvSpPr>
        <p:spPr bwMode="auto">
          <a:xfrm>
            <a:off x="971550" y="1484313"/>
            <a:ext cx="4608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400" b="1"/>
              <a:t>2) Hipertrofia ventricular</a:t>
            </a:r>
          </a:p>
        </p:txBody>
      </p:sp>
      <p:pic>
        <p:nvPicPr>
          <p:cNvPr id="13316" name="3 Marcador de contenido" descr="http://escuela.med.puc.cl/paginas/cursos/tercero/IntegradoTercero/mec-231_Clases/mec-231_Cardiol/ImagenesFptInsufCard/image%20081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2349500"/>
            <a:ext cx="4752975" cy="3671888"/>
          </a:xfrm>
        </p:spPr>
      </p:pic>
      <p:sp>
        <p:nvSpPr>
          <p:cNvPr id="13317" name="10 CuadroTexto"/>
          <p:cNvSpPr txBox="1">
            <a:spLocks noChangeArrowheads="1"/>
          </p:cNvSpPr>
          <p:nvPr/>
        </p:nvSpPr>
        <p:spPr bwMode="auto">
          <a:xfrm>
            <a:off x="755650" y="2381250"/>
            <a:ext cx="3311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 i="1" u="sng"/>
              <a:t>Tipos de hipertrofia: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Mecanismos de compensación</a:t>
            </a:r>
          </a:p>
        </p:txBody>
      </p:sp>
      <p:sp>
        <p:nvSpPr>
          <p:cNvPr id="14339" name="4 CuadroTexto"/>
          <p:cNvSpPr txBox="1">
            <a:spLocks noChangeArrowheads="1"/>
          </p:cNvSpPr>
          <p:nvPr/>
        </p:nvSpPr>
        <p:spPr bwMode="auto">
          <a:xfrm>
            <a:off x="900113" y="1484313"/>
            <a:ext cx="4608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400" b="1"/>
              <a:t>2) Hipertrofia ventricular</a:t>
            </a:r>
          </a:p>
        </p:txBody>
      </p:sp>
      <p:pic>
        <p:nvPicPr>
          <p:cNvPr id="6" name="5 Imagen" descr="http://escuela.med.puc.cl/paginas/cursos/tercero/IntegradoTercero/mec-231_Clases/mec-231_Cardiol/ImagenesFptInsufCard/image%2023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2420938"/>
            <a:ext cx="47879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Explosión 1"/>
          <p:cNvSpPr/>
          <p:nvPr/>
        </p:nvSpPr>
        <p:spPr>
          <a:xfrm>
            <a:off x="323528" y="2492896"/>
            <a:ext cx="3168352" cy="2808312"/>
          </a:xfrm>
          <a:prstGeom prst="irregularSeal1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s-ES" sz="2800">
                <a:solidFill>
                  <a:srgbClr val="FFFFFF"/>
                </a:solidFill>
                <a:ea typeface="Arial" pitchFamily="-84" charset="0"/>
              </a:rPr>
              <a:t>Problema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28600"/>
            <a:ext cx="7772400" cy="1470025"/>
          </a:xfrm>
        </p:spPr>
        <p:txBody>
          <a:bodyPr/>
          <a:lstStyle/>
          <a:p>
            <a:pPr eaLnBrk="1" hangingPunct="1"/>
            <a:r>
              <a:rPr lang="es-UY" u="sng" smtClean="0"/>
              <a:t>Activación Neurohormonal</a:t>
            </a:r>
            <a:endParaRPr lang="es-ES" u="sng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295400"/>
            <a:ext cx="8382000" cy="5105400"/>
          </a:xfrm>
        </p:spPr>
        <p:txBody>
          <a:bodyPr/>
          <a:lstStyle/>
          <a:p>
            <a:pPr algn="l" eaLnBrk="1" hangingPunct="1"/>
            <a:r>
              <a:rPr lang="es-ES" sz="1900" smtClean="0"/>
              <a:t>Ante una disminución del GC, se producen una seríe de ajustes sistémicos que van a intentar asegurar el flujo sanguíneo a los órganos vitales:</a:t>
            </a:r>
          </a:p>
          <a:p>
            <a:pPr eaLnBrk="1" hangingPunct="1"/>
            <a:endParaRPr lang="es-ES" sz="1900" smtClean="0"/>
          </a:p>
          <a:p>
            <a:pPr algn="l" eaLnBrk="1" hangingPunct="1"/>
            <a:r>
              <a:rPr lang="es-ES_tradnl" sz="2000" smtClean="0"/>
              <a:t>A) Sistema Adrenérgico (Activación Simpática)</a:t>
            </a:r>
          </a:p>
          <a:p>
            <a:pPr algn="l" eaLnBrk="1" hangingPunct="1"/>
            <a:endParaRPr lang="es-ES_tradnl" sz="2000" smtClean="0"/>
          </a:p>
          <a:p>
            <a:pPr algn="l" eaLnBrk="1" hangingPunct="1"/>
            <a:r>
              <a:rPr lang="es-ES_tradnl" sz="2000" smtClean="0"/>
              <a:t>B) Sistema Renina-Angiotensina-Aldosterona </a:t>
            </a:r>
          </a:p>
          <a:p>
            <a:pPr algn="l" eaLnBrk="1" hangingPunct="1"/>
            <a:endParaRPr lang="es-ES_tradnl" sz="2000" smtClean="0"/>
          </a:p>
          <a:p>
            <a:pPr algn="l" eaLnBrk="1" hangingPunct="1"/>
            <a:r>
              <a:rPr lang="es-ES_tradnl" sz="2000" smtClean="0"/>
              <a:t>C) Hormona Antidiurética</a:t>
            </a:r>
          </a:p>
          <a:p>
            <a:pPr eaLnBrk="1" hangingPunct="1"/>
            <a:endParaRPr lang="es-ES" sz="1900" smtClean="0"/>
          </a:p>
        </p:txBody>
      </p:sp>
      <p:sp>
        <p:nvSpPr>
          <p:cNvPr id="4" name="Cerrar llave 3"/>
          <p:cNvSpPr>
            <a:spLocks/>
          </p:cNvSpPr>
          <p:nvPr/>
        </p:nvSpPr>
        <p:spPr bwMode="auto">
          <a:xfrm>
            <a:off x="5943600" y="2209800"/>
            <a:ext cx="304800" cy="2057400"/>
          </a:xfrm>
          <a:prstGeom prst="rightBrace">
            <a:avLst>
              <a:gd name="adj1" fmla="val 8344"/>
              <a:gd name="adj2" fmla="val 50000"/>
            </a:avLst>
          </a:prstGeom>
          <a:noFill/>
          <a:ln w="25400">
            <a:solidFill>
              <a:srgbClr val="224B5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6400800" y="2209800"/>
            <a:ext cx="2514600" cy="2057400"/>
          </a:xfrm>
          <a:prstGeom prst="roundRect">
            <a:avLst/>
          </a:prstGeom>
          <a:solidFill>
            <a:srgbClr val="800000">
              <a:alpha val="14000"/>
            </a:srgbClr>
          </a:solidFill>
          <a:ln>
            <a:solidFill>
              <a:srgbClr val="8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La activación crónica de estos mecanismos produce efectos deletéreos en el corazón insuficiente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s-ES_tradnl" sz="3100" u="sng" smtClean="0">
                <a:solidFill>
                  <a:schemeClr val="tx1"/>
                </a:solidFill>
              </a:rPr>
              <a:t>Sistema Adrenérgico (Activación </a:t>
            </a:r>
            <a:r>
              <a:rPr lang="es-ES_tradnl" sz="3100" u="sng" smtClean="0"/>
              <a:t>S</a:t>
            </a:r>
            <a:r>
              <a:rPr lang="es-ES_tradnl" sz="3100" u="sng" smtClean="0">
                <a:solidFill>
                  <a:schemeClr val="tx1"/>
                </a:solidFill>
              </a:rPr>
              <a:t>impática)</a:t>
            </a:r>
            <a:endParaRPr lang="es-ES" sz="3100" u="sng" smtClean="0"/>
          </a:p>
        </p:txBody>
      </p:sp>
      <p:sp>
        <p:nvSpPr>
          <p:cNvPr id="4" name="Rectángulo redondeado 3"/>
          <p:cNvSpPr/>
          <p:nvPr/>
        </p:nvSpPr>
        <p:spPr>
          <a:xfrm>
            <a:off x="228600" y="1447800"/>
            <a:ext cx="3352800" cy="7620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En pacientes con IC moderada 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228600" y="3200400"/>
            <a:ext cx="3352800" cy="7620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En pacientes con IC severa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4038600" y="16764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4038600" y="33528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5638800" y="1143000"/>
            <a:ext cx="2971800" cy="12192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Excesivo aumento de los niveles de NA ante un esfuerzo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5638800" y="3048000"/>
            <a:ext cx="2971800" cy="12192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Niveles de NA aumentados en situación de reposo</a:t>
            </a:r>
          </a:p>
        </p:txBody>
      </p:sp>
      <p:sp>
        <p:nvSpPr>
          <p:cNvPr id="11" name="Explosión 1 10"/>
          <p:cNvSpPr>
            <a:spLocks noChangeArrowheads="1"/>
          </p:cNvSpPr>
          <p:nvPr/>
        </p:nvSpPr>
        <p:spPr bwMode="auto">
          <a:xfrm>
            <a:off x="2438400" y="914400"/>
            <a:ext cx="4343400" cy="4572000"/>
          </a:xfrm>
          <a:prstGeom prst="irregularSeal1">
            <a:avLst/>
          </a:prstGeom>
          <a:solidFill>
            <a:srgbClr val="8AC6C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s-ES"/>
              <a:t>Esta Hiperactividad Adrenérgica pretende asegurar el gasto cardíaco adecuado ante la disfunción producida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uadroTexto 3"/>
          <p:cNvSpPr txBox="1">
            <a:spLocks noChangeArrowheads="1"/>
          </p:cNvSpPr>
          <p:nvPr/>
        </p:nvSpPr>
        <p:spPr bwMode="auto">
          <a:xfrm>
            <a:off x="304800" y="304800"/>
            <a:ext cx="365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El aumento de catecolaminas:</a:t>
            </a:r>
            <a:endParaRPr lang="es-ES"/>
          </a:p>
        </p:txBody>
      </p:sp>
      <p:sp>
        <p:nvSpPr>
          <p:cNvPr id="3" name="Rectángulo redondeado 2"/>
          <p:cNvSpPr/>
          <p:nvPr/>
        </p:nvSpPr>
        <p:spPr>
          <a:xfrm>
            <a:off x="228600" y="838200"/>
            <a:ext cx="4114800" cy="1752600"/>
          </a:xfrm>
          <a:prstGeom prst="roundRect">
            <a:avLst/>
          </a:prstGeom>
          <a:solidFill>
            <a:schemeClr val="accent5">
              <a:lumMod val="50000"/>
              <a:alpha val="29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/>
              <a:t>1) Estimula a los receptores B-adrenérgicos del corazón:</a:t>
            </a:r>
          </a:p>
          <a:p>
            <a:pPr algn="ctr">
              <a:defRPr/>
            </a:pPr>
            <a:endParaRPr lang="es-ES" sz="1600" dirty="0"/>
          </a:p>
          <a:p>
            <a:pPr algn="ctr">
              <a:defRPr/>
            </a:pPr>
            <a:r>
              <a:rPr lang="es-ES" sz="1600" dirty="0"/>
              <a:t> -   Aumento de la FC (taquicardia)</a:t>
            </a:r>
          </a:p>
          <a:p>
            <a:pPr algn="ctr">
              <a:defRPr/>
            </a:pPr>
            <a:r>
              <a:rPr lang="es-ES" sz="1600" dirty="0"/>
              <a:t>-  Aumento de la contractibilidad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228600" y="2819400"/>
            <a:ext cx="4114800" cy="1752600"/>
          </a:xfrm>
          <a:prstGeom prst="roundRect">
            <a:avLst/>
          </a:prstGeom>
          <a:solidFill>
            <a:schemeClr val="accent5">
              <a:lumMod val="50000"/>
              <a:alpha val="29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/>
              <a:t>2) Estimula a los receptores Alfa1-adrenérgicos venosos y arteriales:</a:t>
            </a:r>
          </a:p>
          <a:p>
            <a:pPr algn="ctr">
              <a:defRPr/>
            </a:pPr>
            <a:endParaRPr lang="es-ES" sz="1600" dirty="0"/>
          </a:p>
          <a:p>
            <a:pPr algn="ctr">
              <a:buFontTx/>
              <a:buChar char="-"/>
              <a:defRPr/>
            </a:pPr>
            <a:r>
              <a:rPr lang="es-ES" sz="1600" dirty="0"/>
              <a:t> Vasoconstricción</a:t>
            </a:r>
          </a:p>
        </p:txBody>
      </p:sp>
      <p:sp>
        <p:nvSpPr>
          <p:cNvPr id="6" name="Flecha derecha 5"/>
          <p:cNvSpPr>
            <a:spLocks noChangeArrowheads="1"/>
          </p:cNvSpPr>
          <p:nvPr/>
        </p:nvSpPr>
        <p:spPr bwMode="auto">
          <a:xfrm>
            <a:off x="4191000" y="1524000"/>
            <a:ext cx="10668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8AC6CD"/>
          </a:solidFill>
          <a:ln w="9525">
            <a:solidFill>
              <a:srgbClr val="224B5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Flecha derecha 7"/>
          <p:cNvSpPr>
            <a:spLocks noChangeArrowheads="1"/>
          </p:cNvSpPr>
          <p:nvPr/>
        </p:nvSpPr>
        <p:spPr bwMode="auto">
          <a:xfrm>
            <a:off x="4191000" y="3581400"/>
            <a:ext cx="10668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8AC6CD"/>
          </a:solidFill>
          <a:ln w="9525">
            <a:solidFill>
              <a:srgbClr val="224B5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5334000" y="1066800"/>
            <a:ext cx="3581400" cy="9144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es-ES" sz="1600" dirty="0"/>
              <a:t> Aumento del GC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5334000" y="2209800"/>
            <a:ext cx="3581400" cy="24384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es-ES" sz="1600" dirty="0"/>
              <a:t> -Venoconstricción</a:t>
            </a:r>
          </a:p>
          <a:p>
            <a:pPr marL="342900" indent="-342900" algn="ctr">
              <a:defRPr/>
            </a:pPr>
            <a:endParaRPr lang="es-ES" sz="1600" dirty="0"/>
          </a:p>
          <a:p>
            <a:pPr marL="342900" indent="-342900" algn="ctr">
              <a:defRPr/>
            </a:pPr>
            <a:r>
              <a:rPr lang="es-ES" sz="1600" dirty="0"/>
              <a:t>· Aumento del VS por aumento de la precarga</a:t>
            </a:r>
          </a:p>
          <a:p>
            <a:pPr marL="342900" indent="-342900" algn="ctr">
              <a:defRPr/>
            </a:pPr>
            <a:endParaRPr lang="es-ES" sz="1600" dirty="0"/>
          </a:p>
          <a:p>
            <a:pPr marL="342900" indent="-342900" algn="ctr">
              <a:buFontTx/>
              <a:buChar char="-"/>
              <a:defRPr/>
            </a:pPr>
            <a:r>
              <a:rPr lang="es-ES" sz="1600" dirty="0"/>
              <a:t>Vasoconstricción arterial</a:t>
            </a:r>
          </a:p>
          <a:p>
            <a:pPr marL="342900" indent="-342900" algn="ctr">
              <a:buFontTx/>
              <a:buChar char="-"/>
              <a:defRPr/>
            </a:pPr>
            <a:endParaRPr lang="es-ES" sz="1600" dirty="0"/>
          </a:p>
          <a:p>
            <a:pPr marL="342900" indent="-342900" algn="ctr">
              <a:defRPr/>
            </a:pPr>
            <a:r>
              <a:rPr lang="es-ES" sz="1600" dirty="0"/>
              <a:t>· Aumento de la RVS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uadroTexto 3"/>
          <p:cNvSpPr txBox="1">
            <a:spLocks noChangeArrowheads="1"/>
          </p:cNvSpPr>
          <p:nvPr/>
        </p:nvSpPr>
        <p:spPr bwMode="auto">
          <a:xfrm>
            <a:off x="381000" y="381000"/>
            <a:ext cx="8305800" cy="646113"/>
          </a:xfrm>
          <a:prstGeom prst="rect">
            <a:avLst/>
          </a:prstGeom>
          <a:solidFill>
            <a:srgbClr val="BBAA9C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Ante los continuos niveles elevados de NA, se produce una disminución de los depósitos de NA intramiocárdicos  y receptores B-adrenérgicos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228600" y="1447800"/>
            <a:ext cx="3657600" cy="609600"/>
          </a:xfrm>
          <a:prstGeom prst="roundRect">
            <a:avLst/>
          </a:prstGeom>
          <a:solidFill>
            <a:srgbClr val="BBAA9C"/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>
                <a:solidFill>
                  <a:srgbClr val="000000"/>
                </a:solidFill>
              </a:rPr>
              <a:t>1. Disminuye la densidad de receptores B1-adrenérgicos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28600" y="2438400"/>
            <a:ext cx="3657600" cy="609600"/>
          </a:xfrm>
          <a:prstGeom prst="roundRect">
            <a:avLst/>
          </a:prstGeom>
          <a:solidFill>
            <a:srgbClr val="BBAA9C"/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rgbClr val="000000"/>
                </a:solidFill>
              </a:rPr>
              <a:t>2. La continua estimulación causa apoptosis miocítica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228600" y="3352800"/>
            <a:ext cx="3657600" cy="609600"/>
          </a:xfrm>
          <a:prstGeom prst="roundRect">
            <a:avLst/>
          </a:prstGeom>
          <a:solidFill>
            <a:srgbClr val="BBAA9C"/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>
                <a:solidFill>
                  <a:srgbClr val="000000"/>
                </a:solidFill>
              </a:rPr>
              <a:t>3. Disminuye la sensibilidad de los B1-receptores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8" name="Flecha derecha 7"/>
          <p:cNvSpPr>
            <a:spLocks noChangeArrowheads="1"/>
          </p:cNvSpPr>
          <p:nvPr/>
        </p:nvSpPr>
        <p:spPr bwMode="auto">
          <a:xfrm>
            <a:off x="4038600" y="2590800"/>
            <a:ext cx="809625" cy="3810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8AC6CD"/>
          </a:solidFill>
          <a:ln w="9525">
            <a:solidFill>
              <a:srgbClr val="4597A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4953000" y="1600200"/>
            <a:ext cx="4038600" cy="2209800"/>
          </a:xfrm>
          <a:prstGeom prst="roundRect">
            <a:avLst/>
          </a:prstGeom>
          <a:solidFill>
            <a:srgbClr val="988B80">
              <a:alpha val="74000"/>
            </a:srgbClr>
          </a:solidFill>
          <a:ln>
            <a:solidFill>
              <a:srgbClr val="3F3935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>
                <a:solidFill>
                  <a:srgbClr val="000000"/>
                </a:solidFill>
              </a:rPr>
              <a:t>La respuesta a la activación del Sistema Nervioso Simpático se ve disminuida. Se produce una disminución de la sensibilidad a las catecolaminas y una </a:t>
            </a:r>
            <a:r>
              <a:rPr lang="es-ES_tradnl" sz="1600" b="1" dirty="0">
                <a:solidFill>
                  <a:srgbClr val="000000"/>
                </a:solidFill>
              </a:rPr>
              <a:t>respuesta </a:t>
            </a:r>
            <a:r>
              <a:rPr lang="es-ES_tradnl" sz="1600" b="1" dirty="0" err="1">
                <a:solidFill>
                  <a:srgbClr val="000000"/>
                </a:solidFill>
              </a:rPr>
              <a:t>inotrópica</a:t>
            </a:r>
            <a:r>
              <a:rPr lang="es-ES_tradnl" sz="1600" b="1" dirty="0">
                <a:solidFill>
                  <a:srgbClr val="000000"/>
                </a:solidFill>
              </a:rPr>
              <a:t> disminuida</a:t>
            </a:r>
            <a:endParaRPr lang="es-ES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/>
              <a:t>Mecanismos de sobrecarga</a:t>
            </a:r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/>
              <a:t>Sobrecargas de volumen</a:t>
            </a:r>
          </a:p>
          <a:p>
            <a:pPr eaLnBrk="1" hangingPunct="1"/>
            <a:r>
              <a:rPr lang="es-ES"/>
              <a:t>Sobrecargas de presión</a:t>
            </a:r>
          </a:p>
          <a:p>
            <a:pPr eaLnBrk="1" hangingPunct="1"/>
            <a:r>
              <a:rPr lang="es-ES"/>
              <a:t>Disminución de la contractilidad</a:t>
            </a:r>
          </a:p>
          <a:p>
            <a:pPr eaLnBrk="1" hangingPunct="1"/>
            <a:r>
              <a:rPr lang="es-ES"/>
              <a:t>Disminución de la distensibilidad</a:t>
            </a:r>
          </a:p>
          <a:p>
            <a:pPr eaLnBrk="1" hangingPunct="1"/>
            <a:endParaRPr lang="es-E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09600" y="381000"/>
            <a:ext cx="6934200" cy="646113"/>
          </a:xfrm>
          <a:prstGeom prst="rect">
            <a:avLst/>
          </a:prstGeom>
          <a:solidFill>
            <a:schemeClr val="accent5">
              <a:lumMod val="75000"/>
              <a:alpha val="35000"/>
            </a:schemeClr>
          </a:solidFill>
        </p:spPr>
        <p:txBody>
          <a:bodyPr>
            <a:spAutoFit/>
          </a:bodyPr>
          <a:lstStyle/>
          <a:p>
            <a:r>
              <a:rPr lang="es-ES"/>
              <a:t>Efectos perjudiciales del tono simpático elevado y niveles aumentados de las catecolaminas circulantes: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228600" y="1295400"/>
            <a:ext cx="3657600" cy="609600"/>
          </a:xfrm>
          <a:prstGeom prst="roundRect">
            <a:avLst/>
          </a:prstGeom>
          <a:solidFill>
            <a:schemeClr val="accent5">
              <a:lumMod val="75000"/>
              <a:alpha val="63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>
                <a:solidFill>
                  <a:srgbClr val="000000"/>
                </a:solidFill>
              </a:rPr>
              <a:t>R</a:t>
            </a:r>
            <a:r>
              <a:rPr lang="es-ES_tradnl" sz="1600" dirty="0" err="1">
                <a:solidFill>
                  <a:srgbClr val="000000"/>
                </a:solidFill>
              </a:rPr>
              <a:t>edistribución</a:t>
            </a:r>
            <a:r>
              <a:rPr lang="es-ES_tradnl" sz="1600" dirty="0">
                <a:solidFill>
                  <a:srgbClr val="000000"/>
                </a:solidFill>
              </a:rPr>
              <a:t> del GC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181600" y="1295400"/>
            <a:ext cx="3733800" cy="9906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>
                <a:solidFill>
                  <a:srgbClr val="000000"/>
                </a:solidFill>
              </a:rPr>
              <a:t>Disminución del flujo renal, esplénico, a la piel… asegurando la perfusión de cerebro y corazón</a:t>
            </a:r>
            <a:endParaRPr lang="es-ES" sz="1600" dirty="0">
              <a:solidFill>
                <a:srgbClr val="000000"/>
              </a:solidFill>
            </a:endParaRPr>
          </a:p>
        </p:txBody>
      </p:sp>
      <p:cxnSp>
        <p:nvCxnSpPr>
          <p:cNvPr id="9" name="Conector recto de flecha 8"/>
          <p:cNvCxnSpPr>
            <a:cxnSpLocks noChangeShapeType="1"/>
          </p:cNvCxnSpPr>
          <p:nvPr/>
        </p:nvCxnSpPr>
        <p:spPr bwMode="auto">
          <a:xfrm>
            <a:off x="4038600" y="1676400"/>
            <a:ext cx="990600" cy="1588"/>
          </a:xfrm>
          <a:prstGeom prst="straightConnector1">
            <a:avLst/>
          </a:prstGeom>
          <a:noFill/>
          <a:ln w="25400">
            <a:solidFill>
              <a:srgbClr val="224B5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" name="Rectángulo redondeado 12"/>
          <p:cNvSpPr/>
          <p:nvPr/>
        </p:nvSpPr>
        <p:spPr>
          <a:xfrm>
            <a:off x="228600" y="2438400"/>
            <a:ext cx="3657600" cy="609600"/>
          </a:xfrm>
          <a:prstGeom prst="roundRect">
            <a:avLst/>
          </a:prstGeom>
          <a:solidFill>
            <a:schemeClr val="accent5">
              <a:lumMod val="75000"/>
              <a:alpha val="63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>
                <a:solidFill>
                  <a:srgbClr val="000000"/>
                </a:solidFill>
              </a:rPr>
              <a:t>Aumento de las arritmias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228600" y="3200400"/>
            <a:ext cx="3657600" cy="609600"/>
          </a:xfrm>
          <a:prstGeom prst="roundRect">
            <a:avLst/>
          </a:prstGeom>
          <a:solidFill>
            <a:schemeClr val="accent5">
              <a:lumMod val="75000"/>
              <a:alpha val="63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>
                <a:solidFill>
                  <a:srgbClr val="000000"/>
                </a:solidFill>
              </a:rPr>
              <a:t>Cardiotoxicidad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228600" y="3962400"/>
            <a:ext cx="3657600" cy="609600"/>
          </a:xfrm>
          <a:prstGeom prst="roundRect">
            <a:avLst/>
          </a:prstGeom>
          <a:solidFill>
            <a:schemeClr val="accent5">
              <a:lumMod val="75000"/>
              <a:alpha val="63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>
                <a:solidFill>
                  <a:srgbClr val="000000"/>
                </a:solidFill>
              </a:rPr>
              <a:t>Aumento excesivo de la poscarga</a:t>
            </a:r>
            <a:endParaRPr lang="es-ES" sz="1600" dirty="0">
              <a:solidFill>
                <a:srgbClr val="000000"/>
              </a:solidFill>
            </a:endParaRPr>
          </a:p>
        </p:txBody>
      </p:sp>
      <p:cxnSp>
        <p:nvCxnSpPr>
          <p:cNvPr id="16" name="Conector recto de flecha 15"/>
          <p:cNvCxnSpPr>
            <a:cxnSpLocks noChangeShapeType="1"/>
          </p:cNvCxnSpPr>
          <p:nvPr/>
        </p:nvCxnSpPr>
        <p:spPr bwMode="auto">
          <a:xfrm>
            <a:off x="4038600" y="3505200"/>
            <a:ext cx="990600" cy="1588"/>
          </a:xfrm>
          <a:prstGeom prst="straightConnector1">
            <a:avLst/>
          </a:prstGeom>
          <a:noFill/>
          <a:ln w="25400">
            <a:solidFill>
              <a:srgbClr val="224B5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" name="Rectángulo redondeado 16"/>
          <p:cNvSpPr/>
          <p:nvPr/>
        </p:nvSpPr>
        <p:spPr>
          <a:xfrm>
            <a:off x="5181600" y="2895600"/>
            <a:ext cx="3733800" cy="9906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>
                <a:solidFill>
                  <a:srgbClr val="000000"/>
                </a:solidFill>
              </a:rPr>
              <a:t>La NA en elevadas concentraciones actúa como sustancia cardiotóxica</a:t>
            </a:r>
            <a:endParaRPr lang="es-E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uadroTexto 3"/>
          <p:cNvSpPr txBox="1">
            <a:spLocks noChangeArrowheads="1"/>
          </p:cNvSpPr>
          <p:nvPr/>
        </p:nvSpPr>
        <p:spPr bwMode="auto">
          <a:xfrm>
            <a:off x="381000" y="2286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u="sng"/>
              <a:t>Examen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533400" y="762000"/>
            <a:ext cx="8077200" cy="4495800"/>
          </a:xfrm>
          <a:prstGeom prst="roundRect">
            <a:avLst/>
          </a:prstGeom>
          <a:solidFill>
            <a:srgbClr val="988B80">
              <a:alpha val="73000"/>
            </a:srgbClr>
          </a:solidFill>
          <a:ln>
            <a:solidFill>
              <a:srgbClr val="3F3935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600" dirty="0">
                <a:solidFill>
                  <a:srgbClr val="000000"/>
                </a:solidFill>
              </a:rPr>
              <a:t>Con respecto a la activación hormonal, es FALSO que:</a:t>
            </a:r>
          </a:p>
          <a:p>
            <a:pPr>
              <a:defRPr/>
            </a:pPr>
            <a:endParaRPr lang="es-ES" sz="1600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lphaUcParenR"/>
              <a:defRPr/>
            </a:pPr>
            <a:r>
              <a:rPr lang="es-ES" sz="1600" dirty="0">
                <a:solidFill>
                  <a:srgbClr val="000000"/>
                </a:solidFill>
              </a:rPr>
              <a:t>En casos de IC moderada la elevación de NA en el esfuerzo es mucho mayor que en sujetos normales</a:t>
            </a:r>
          </a:p>
          <a:p>
            <a:pPr marL="342900" indent="-342900">
              <a:defRPr/>
            </a:pPr>
            <a:endParaRPr lang="es-ES" sz="1600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lphaUcParenR"/>
              <a:defRPr/>
            </a:pPr>
            <a:r>
              <a:rPr lang="es-ES_tradnl" sz="1600" dirty="0">
                <a:solidFill>
                  <a:srgbClr val="000000"/>
                </a:solidFill>
              </a:rPr>
              <a:t>Existe mayor liberación de NA desde las terminaciones adrenérgicas hacia el plasma y menor recaptación por dichas terminaciones</a:t>
            </a:r>
          </a:p>
          <a:p>
            <a:pPr marL="342900" indent="-342900">
              <a:defRPr/>
            </a:pPr>
            <a:endParaRPr lang="es-ES_tradnl" sz="1600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lphaUcParenR"/>
              <a:defRPr/>
            </a:pPr>
            <a:r>
              <a:rPr lang="es-ES_tradnl" sz="1600" dirty="0">
                <a:solidFill>
                  <a:srgbClr val="000000"/>
                </a:solidFill>
              </a:rPr>
              <a:t>En pacientes con IC, la concentración de NA y el número de receptores B-adrenérgicos del miocardio están disminuidos, causando una respuesta disminuida a la estimulación simpática</a:t>
            </a:r>
          </a:p>
          <a:p>
            <a:pPr marL="342900" indent="-342900">
              <a:buFontTx/>
              <a:buAutoNum type="alphaUcParenR"/>
              <a:defRPr/>
            </a:pPr>
            <a:endParaRPr lang="es-ES_tradnl" sz="1600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lphaUcParenR"/>
              <a:defRPr/>
            </a:pPr>
            <a:r>
              <a:rPr lang="es-ES_tradnl" sz="1600" dirty="0">
                <a:solidFill>
                  <a:srgbClr val="000000"/>
                </a:solidFill>
              </a:rPr>
              <a:t>El aumento de las catecolaminas disminuye la resistencia vascular sistémica</a:t>
            </a:r>
          </a:p>
          <a:p>
            <a:pPr marL="342900" indent="-342900">
              <a:defRPr/>
            </a:pPr>
            <a:endParaRPr lang="es-ES_tradnl" sz="1600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lphaUcParenR"/>
              <a:defRPr/>
            </a:pPr>
            <a:r>
              <a:rPr lang="es-ES_tradnl" sz="1600" dirty="0">
                <a:solidFill>
                  <a:srgbClr val="000000"/>
                </a:solidFill>
              </a:rPr>
              <a:t>Las catecolaminas producen taquicardia y aumento de las arritmias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2000" y="4038600"/>
            <a:ext cx="7467600" cy="615950"/>
          </a:xfrm>
          <a:prstGeom prst="rect">
            <a:avLst/>
          </a:prstGeom>
          <a:solidFill>
            <a:srgbClr val="7F746C">
              <a:alpha val="99000"/>
            </a:srgbClr>
          </a:solidFill>
          <a:ln>
            <a:solidFill>
              <a:srgbClr val="3F3935"/>
            </a:solidFill>
          </a:ln>
        </p:spPr>
        <p:txBody>
          <a:bodyPr>
            <a:spAutoFit/>
          </a:bodyPr>
          <a:lstStyle/>
          <a:p>
            <a:pPr marL="342900" indent="-342900"/>
            <a:r>
              <a:rPr lang="es-ES_tradnl" sz="1600">
                <a:solidFill>
                  <a:srgbClr val="000000"/>
                </a:solidFill>
              </a:rPr>
              <a:t>D)  El aumento de las catecolaminas disminuye la resistencia vascular sistémica</a:t>
            </a:r>
          </a:p>
          <a:p>
            <a:pPr marL="342900" indent="-342900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s-ES" sz="3300" u="sng" smtClean="0"/>
              <a:t>Sistema Renina-Angiotensina-Aldosterona</a:t>
            </a:r>
          </a:p>
        </p:txBody>
      </p:sp>
      <p:sp>
        <p:nvSpPr>
          <p:cNvPr id="31747" name="Marcador de contenido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s-ES" sz="1900" u="sng" smtClean="0"/>
              <a:t>Activación del SRAA:</a:t>
            </a:r>
          </a:p>
          <a:p>
            <a:pPr>
              <a:buFontTx/>
              <a:buNone/>
            </a:pPr>
            <a:endParaRPr lang="es-ES" sz="1600" smtClean="0"/>
          </a:p>
        </p:txBody>
      </p:sp>
      <p:sp>
        <p:nvSpPr>
          <p:cNvPr id="4" name="Rectángulo redondeado 3"/>
          <p:cNvSpPr/>
          <p:nvPr/>
        </p:nvSpPr>
        <p:spPr>
          <a:xfrm>
            <a:off x="228600" y="1524000"/>
            <a:ext cx="3657600" cy="609600"/>
          </a:xfrm>
          <a:prstGeom prst="roundRect">
            <a:avLst/>
          </a:prstGeom>
          <a:solidFill>
            <a:schemeClr val="accent5">
              <a:lumMod val="75000"/>
              <a:alpha val="63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>
                <a:solidFill>
                  <a:srgbClr val="000000"/>
                </a:solidFill>
              </a:rPr>
              <a:t>Activación de barorreceptores en el lecho vascular</a:t>
            </a:r>
            <a:endParaRPr lang="es-ES" sz="1600" dirty="0">
              <a:solidFill>
                <a:srgbClr val="000000"/>
              </a:solidFill>
            </a:endParaRPr>
          </a:p>
        </p:txBody>
      </p:sp>
      <p:cxnSp>
        <p:nvCxnSpPr>
          <p:cNvPr id="6" name="Conector recto de flecha 5"/>
          <p:cNvCxnSpPr>
            <a:cxnSpLocks noChangeShapeType="1"/>
          </p:cNvCxnSpPr>
          <p:nvPr/>
        </p:nvCxnSpPr>
        <p:spPr bwMode="auto">
          <a:xfrm>
            <a:off x="4038600" y="1828800"/>
            <a:ext cx="838200" cy="1588"/>
          </a:xfrm>
          <a:prstGeom prst="straightConnector1">
            <a:avLst/>
          </a:prstGeom>
          <a:noFill/>
          <a:ln w="25400">
            <a:solidFill>
              <a:srgbClr val="224B5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" name="Rectángulo redondeado 6"/>
          <p:cNvSpPr/>
          <p:nvPr/>
        </p:nvSpPr>
        <p:spPr>
          <a:xfrm>
            <a:off x="5105400" y="1066800"/>
            <a:ext cx="3733800" cy="1828800"/>
          </a:xfrm>
          <a:prstGeom prst="roundRect">
            <a:avLst/>
          </a:prstGeom>
          <a:solidFill>
            <a:srgbClr val="BBAA9C"/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b="1" dirty="0">
                <a:solidFill>
                  <a:srgbClr val="000000"/>
                </a:solidFill>
              </a:rPr>
              <a:t>Disminución</a:t>
            </a:r>
            <a:r>
              <a:rPr lang="es-ES_tradnl" sz="1600" dirty="0">
                <a:solidFill>
                  <a:srgbClr val="000000"/>
                </a:solidFill>
              </a:rPr>
              <a:t> del </a:t>
            </a:r>
            <a:r>
              <a:rPr lang="es-ES_tradnl" sz="1600" b="1" dirty="0">
                <a:solidFill>
                  <a:srgbClr val="000000"/>
                </a:solidFill>
              </a:rPr>
              <a:t>flujo renal</a:t>
            </a:r>
            <a:r>
              <a:rPr lang="es-ES_tradnl" sz="1600" dirty="0">
                <a:solidFill>
                  <a:srgbClr val="000000"/>
                </a:solidFill>
              </a:rPr>
              <a:t>, debido a </a:t>
            </a:r>
            <a:r>
              <a:rPr lang="es-ES_tradnl" sz="1600" b="1" dirty="0">
                <a:solidFill>
                  <a:srgbClr val="000000"/>
                </a:solidFill>
              </a:rPr>
              <a:t>redistribución del GC</a:t>
            </a:r>
            <a:r>
              <a:rPr lang="es-ES_tradnl" sz="1600" dirty="0">
                <a:solidFill>
                  <a:srgbClr val="000000"/>
                </a:solidFill>
              </a:rPr>
              <a:t>, debido a </a:t>
            </a:r>
            <a:r>
              <a:rPr lang="es-ES_tradnl" sz="1600" b="1" dirty="0">
                <a:solidFill>
                  <a:srgbClr val="000000"/>
                </a:solidFill>
              </a:rPr>
              <a:t>aumento de la RVS</a:t>
            </a:r>
            <a:r>
              <a:rPr lang="es-ES_tradnl" sz="1600" dirty="0">
                <a:solidFill>
                  <a:srgbClr val="000000"/>
                </a:solidFill>
              </a:rPr>
              <a:t>, debido a la </a:t>
            </a:r>
            <a:r>
              <a:rPr lang="es-ES_tradnl" sz="1600" b="1" dirty="0">
                <a:solidFill>
                  <a:srgbClr val="000000"/>
                </a:solidFill>
              </a:rPr>
              <a:t>vasoconstricción arterial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228600" y="2514600"/>
            <a:ext cx="3657600" cy="838200"/>
          </a:xfrm>
          <a:prstGeom prst="roundRect">
            <a:avLst/>
          </a:prstGeom>
          <a:solidFill>
            <a:schemeClr val="accent5">
              <a:lumMod val="75000"/>
              <a:alpha val="63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>
                <a:solidFill>
                  <a:srgbClr val="000000"/>
                </a:solidFill>
              </a:rPr>
              <a:t>Estimulación de receptores B-adrenérgicos del aparato yuxtaglomerular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228600" y="3886200"/>
            <a:ext cx="3657600" cy="609600"/>
          </a:xfrm>
          <a:prstGeom prst="roundRect">
            <a:avLst/>
          </a:prstGeom>
          <a:solidFill>
            <a:schemeClr val="accent5">
              <a:lumMod val="75000"/>
              <a:alpha val="63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>
                <a:solidFill>
                  <a:srgbClr val="000000"/>
                </a:solidFill>
              </a:rPr>
              <a:t>Disminución de </a:t>
            </a:r>
            <a:r>
              <a:rPr lang="es-ES_tradnl" sz="1600" dirty="0" err="1">
                <a:solidFill>
                  <a:srgbClr val="000000"/>
                </a:solidFill>
              </a:rPr>
              <a:t>Na</a:t>
            </a:r>
            <a:r>
              <a:rPr lang="es-ES_tradnl" sz="1600" dirty="0">
                <a:solidFill>
                  <a:srgbClr val="000000"/>
                </a:solidFill>
              </a:rPr>
              <a:t>+ plasmático</a:t>
            </a:r>
            <a:endParaRPr lang="es-E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contenido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s-ES" sz="1800" u="sng" smtClean="0"/>
              <a:t>Efectos de la Angiotensina II: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381000" y="914400"/>
            <a:ext cx="3657600" cy="609600"/>
          </a:xfrm>
          <a:prstGeom prst="roundRect">
            <a:avLst/>
          </a:prstGeom>
          <a:solidFill>
            <a:srgbClr val="BBAA9C"/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rgbClr val="000000"/>
                </a:solidFill>
              </a:rPr>
              <a:t>1. </a:t>
            </a:r>
            <a:r>
              <a:rPr lang="es-ES_tradnl" sz="1600" dirty="0">
                <a:solidFill>
                  <a:srgbClr val="000000"/>
                </a:solidFill>
              </a:rPr>
              <a:t>Potente vasoconstrictor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5029200" y="838200"/>
            <a:ext cx="3657600" cy="6858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>
                <a:solidFill>
                  <a:srgbClr val="000000"/>
                </a:solidFill>
              </a:rPr>
              <a:t>Aumenta la RVS, mantiene así la PA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81000" y="1828800"/>
            <a:ext cx="3657600" cy="609600"/>
          </a:xfrm>
          <a:prstGeom prst="roundRect">
            <a:avLst/>
          </a:prstGeom>
          <a:solidFill>
            <a:srgbClr val="BBAA9C"/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>
                <a:solidFill>
                  <a:srgbClr val="000000"/>
                </a:solidFill>
              </a:rPr>
              <a:t>2. Aumenta la liberación de NA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029200" y="1828800"/>
            <a:ext cx="3657600" cy="6858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>
                <a:solidFill>
                  <a:srgbClr val="000000"/>
                </a:solidFill>
              </a:rPr>
              <a:t>Aumento de la FC y de la contractibilidad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381000" y="3657600"/>
            <a:ext cx="3657600" cy="609600"/>
          </a:xfrm>
          <a:prstGeom prst="roundRect">
            <a:avLst/>
          </a:prstGeom>
          <a:solidFill>
            <a:srgbClr val="BBAA9C"/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>
                <a:solidFill>
                  <a:srgbClr val="000000"/>
                </a:solidFill>
              </a:rPr>
              <a:t>3. Aumento del volumen intravascular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9" name="Abrir llave 8"/>
          <p:cNvSpPr>
            <a:spLocks/>
          </p:cNvSpPr>
          <p:nvPr/>
        </p:nvSpPr>
        <p:spPr bwMode="auto">
          <a:xfrm>
            <a:off x="4191000" y="2743200"/>
            <a:ext cx="533400" cy="2362200"/>
          </a:xfrm>
          <a:prstGeom prst="leftBrace">
            <a:avLst>
              <a:gd name="adj1" fmla="val 8324"/>
              <a:gd name="adj2" fmla="val 50000"/>
            </a:avLst>
          </a:prstGeom>
          <a:noFill/>
          <a:ln w="25400">
            <a:solidFill>
              <a:srgbClr val="224B5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s-ES"/>
          </a:p>
        </p:txBody>
      </p:sp>
      <p:sp>
        <p:nvSpPr>
          <p:cNvPr id="10" name="Rectángulo redondeado 9"/>
          <p:cNvSpPr/>
          <p:nvPr/>
        </p:nvSpPr>
        <p:spPr>
          <a:xfrm>
            <a:off x="4572000" y="2971800"/>
            <a:ext cx="3352800" cy="6096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>
                <a:solidFill>
                  <a:srgbClr val="000000"/>
                </a:solidFill>
              </a:rPr>
              <a:t>Estimulación de la sed en el hipotálamo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4572000" y="4114800"/>
            <a:ext cx="3352800" cy="6096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>
                <a:solidFill>
                  <a:srgbClr val="000000"/>
                </a:solidFill>
              </a:rPr>
              <a:t>Producción de aldosterona</a:t>
            </a:r>
            <a:endParaRPr lang="es-ES" sz="1600" dirty="0">
              <a:solidFill>
                <a:srgbClr val="000000"/>
              </a:solidFill>
            </a:endParaRPr>
          </a:p>
        </p:txBody>
      </p:sp>
      <p:cxnSp>
        <p:nvCxnSpPr>
          <p:cNvPr id="12" name="Conector recto de flecha 11"/>
          <p:cNvCxnSpPr>
            <a:cxnSpLocks noChangeShapeType="1"/>
          </p:cNvCxnSpPr>
          <p:nvPr/>
        </p:nvCxnSpPr>
        <p:spPr bwMode="auto">
          <a:xfrm>
            <a:off x="4114800" y="1219200"/>
            <a:ext cx="838200" cy="1588"/>
          </a:xfrm>
          <a:prstGeom prst="straightConnector1">
            <a:avLst/>
          </a:prstGeom>
          <a:noFill/>
          <a:ln w="25400">
            <a:solidFill>
              <a:srgbClr val="224B5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Conector recto de flecha 12"/>
          <p:cNvCxnSpPr>
            <a:cxnSpLocks noChangeShapeType="1"/>
          </p:cNvCxnSpPr>
          <p:nvPr/>
        </p:nvCxnSpPr>
        <p:spPr bwMode="auto">
          <a:xfrm>
            <a:off x="4114800" y="2133600"/>
            <a:ext cx="838200" cy="1588"/>
          </a:xfrm>
          <a:prstGeom prst="straightConnector1">
            <a:avLst/>
          </a:prstGeom>
          <a:noFill/>
          <a:ln w="25400">
            <a:solidFill>
              <a:srgbClr val="224B5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4" name="Rectángulo redondeado 13"/>
          <p:cNvSpPr/>
          <p:nvPr/>
        </p:nvSpPr>
        <p:spPr>
          <a:xfrm>
            <a:off x="381000" y="838200"/>
            <a:ext cx="4114800" cy="1752600"/>
          </a:xfrm>
          <a:prstGeom prst="roundRect">
            <a:avLst/>
          </a:prstGeom>
          <a:solidFill>
            <a:schemeClr val="accent5">
              <a:lumMod val="50000"/>
              <a:alpha val="29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/>
              <a:t>Aumento de la precarga (volumen de llenado ventricular) </a:t>
            </a:r>
            <a:r>
              <a:rPr lang="es-ES_tradnl" sz="1600" dirty="0" err="1">
                <a:sym typeface="Wingdings"/>
              </a:rPr>
              <a:t></a:t>
            </a:r>
            <a:r>
              <a:rPr lang="es-ES_tradnl" sz="1600" dirty="0">
                <a:sym typeface="Wingdings"/>
              </a:rPr>
              <a:t> Aumento del volumen sistólico de eyección</a:t>
            </a:r>
            <a:endParaRPr lang="es-ES" sz="1600" dirty="0"/>
          </a:p>
        </p:txBody>
      </p:sp>
      <p:sp>
        <p:nvSpPr>
          <p:cNvPr id="15" name="Flecha curvada hacia arriba 14"/>
          <p:cNvSpPr>
            <a:spLocks noChangeArrowheads="1"/>
          </p:cNvSpPr>
          <p:nvPr/>
        </p:nvSpPr>
        <p:spPr bwMode="auto">
          <a:xfrm>
            <a:off x="1447800" y="2819400"/>
            <a:ext cx="1066800" cy="685800"/>
          </a:xfrm>
          <a:prstGeom prst="curvedUpArrow">
            <a:avLst>
              <a:gd name="adj1" fmla="val 24997"/>
              <a:gd name="adj2" fmla="val 45003"/>
              <a:gd name="adj3" fmla="val 29958"/>
            </a:avLst>
          </a:prstGeom>
          <a:solidFill>
            <a:srgbClr val="224B50"/>
          </a:solidFill>
          <a:ln w="9525">
            <a:solidFill>
              <a:srgbClr val="0E1E2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contenido 2"/>
          <p:cNvSpPr>
            <a:spLocks noGrp="1"/>
          </p:cNvSpPr>
          <p:nvPr>
            <p:ph idx="1"/>
          </p:nvPr>
        </p:nvSpPr>
        <p:spPr>
          <a:xfrm>
            <a:off x="152400" y="228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s-ES" sz="1800" u="sng" smtClean="0">
                <a:solidFill>
                  <a:srgbClr val="000000"/>
                </a:solidFill>
              </a:rPr>
              <a:t>Efectos perjudiciales del SRAA:</a:t>
            </a:r>
          </a:p>
          <a:p>
            <a:pPr>
              <a:buFontTx/>
              <a:buNone/>
            </a:pPr>
            <a:endParaRPr lang="es-ES" sz="1800" u="sng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s-ES" smtClean="0"/>
          </a:p>
        </p:txBody>
      </p:sp>
      <p:sp>
        <p:nvSpPr>
          <p:cNvPr id="4" name="Rectángulo redondeado 3"/>
          <p:cNvSpPr/>
          <p:nvPr/>
        </p:nvSpPr>
        <p:spPr>
          <a:xfrm>
            <a:off x="228600" y="1447800"/>
            <a:ext cx="2590800" cy="6096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Angiotensina II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228600" y="3581400"/>
            <a:ext cx="2590800" cy="6096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Aldosterona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4114800" y="914400"/>
            <a:ext cx="3352800" cy="6096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>
                <a:solidFill>
                  <a:srgbClr val="000000"/>
                </a:solidFill>
              </a:rPr>
              <a:t>Aumento excesivo de la poscarga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14800" y="1828800"/>
            <a:ext cx="3352800" cy="6096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>
                <a:solidFill>
                  <a:srgbClr val="000000"/>
                </a:solidFill>
              </a:rPr>
              <a:t>Hipertrofia miocitaria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9" name="Abrir llave 8"/>
          <p:cNvSpPr>
            <a:spLocks/>
          </p:cNvSpPr>
          <p:nvPr/>
        </p:nvSpPr>
        <p:spPr bwMode="auto">
          <a:xfrm>
            <a:off x="3124200" y="838200"/>
            <a:ext cx="457200" cy="1676400"/>
          </a:xfrm>
          <a:prstGeom prst="leftBrace">
            <a:avLst>
              <a:gd name="adj1" fmla="val 8335"/>
              <a:gd name="adj2" fmla="val 50000"/>
            </a:avLst>
          </a:prstGeom>
          <a:noFill/>
          <a:ln w="25400">
            <a:solidFill>
              <a:srgbClr val="224B5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s-ES"/>
          </a:p>
        </p:txBody>
      </p:sp>
      <p:sp>
        <p:nvSpPr>
          <p:cNvPr id="10" name="Abrir llave 9"/>
          <p:cNvSpPr>
            <a:spLocks/>
          </p:cNvSpPr>
          <p:nvPr/>
        </p:nvSpPr>
        <p:spPr bwMode="auto">
          <a:xfrm>
            <a:off x="3124200" y="3048000"/>
            <a:ext cx="457200" cy="1676400"/>
          </a:xfrm>
          <a:prstGeom prst="leftBrace">
            <a:avLst>
              <a:gd name="adj1" fmla="val 8335"/>
              <a:gd name="adj2" fmla="val 50000"/>
            </a:avLst>
          </a:prstGeom>
          <a:noFill/>
          <a:ln w="25400">
            <a:solidFill>
              <a:srgbClr val="224B5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s-ES"/>
          </a:p>
        </p:txBody>
      </p:sp>
      <p:sp>
        <p:nvSpPr>
          <p:cNvPr id="11" name="Rectángulo redondeado 10"/>
          <p:cNvSpPr/>
          <p:nvPr/>
        </p:nvSpPr>
        <p:spPr>
          <a:xfrm>
            <a:off x="4114800" y="3352800"/>
            <a:ext cx="3657600" cy="6858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>
                <a:solidFill>
                  <a:srgbClr val="000000"/>
                </a:solidFill>
              </a:rPr>
              <a:t>Congestión pulmonar</a:t>
            </a:r>
            <a:endParaRPr lang="es-E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uadroTexto 3"/>
          <p:cNvSpPr txBox="1">
            <a:spLocks noChangeArrowheads="1"/>
          </p:cNvSpPr>
          <p:nvPr/>
        </p:nvSpPr>
        <p:spPr bwMode="auto">
          <a:xfrm>
            <a:off x="381000" y="2286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u="sng"/>
              <a:t>Examen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533400" y="762000"/>
            <a:ext cx="8077200" cy="4495800"/>
          </a:xfrm>
          <a:prstGeom prst="roundRect">
            <a:avLst/>
          </a:prstGeom>
          <a:solidFill>
            <a:srgbClr val="988B80">
              <a:alpha val="73000"/>
            </a:srgbClr>
          </a:solidFill>
          <a:ln>
            <a:solidFill>
              <a:srgbClr val="3F3935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600" dirty="0">
                <a:solidFill>
                  <a:srgbClr val="000000"/>
                </a:solidFill>
              </a:rPr>
              <a:t>El sistema renina-angiotensina-aldosterona (Elegir lo CORRECTO):</a:t>
            </a:r>
          </a:p>
          <a:p>
            <a:pPr>
              <a:defRPr/>
            </a:pPr>
            <a:endParaRPr lang="es-ES" sz="1600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lphaUcParenR"/>
              <a:defRPr/>
            </a:pPr>
            <a:r>
              <a:rPr lang="es-ES" sz="1600" dirty="0">
                <a:solidFill>
                  <a:srgbClr val="000000"/>
                </a:solidFill>
              </a:rPr>
              <a:t>Se activa cuando aumenta el gasto cardíaco</a:t>
            </a:r>
          </a:p>
          <a:p>
            <a:pPr marL="342900" indent="-342900">
              <a:defRPr/>
            </a:pPr>
            <a:endParaRPr lang="es-ES" sz="1600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lphaUcParenR"/>
              <a:defRPr/>
            </a:pPr>
            <a:r>
              <a:rPr lang="es-ES_tradnl" sz="1600" dirty="0">
                <a:solidFill>
                  <a:srgbClr val="000000"/>
                </a:solidFill>
              </a:rPr>
              <a:t>La estimulación de los B-receptores del aparato yuxtaglomerular renal es uno de los principales mecanismos de activación</a:t>
            </a:r>
          </a:p>
          <a:p>
            <a:pPr marL="342900" indent="-342900">
              <a:defRPr/>
            </a:pPr>
            <a:endParaRPr lang="es-ES_tradnl" sz="1600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lphaUcParenR"/>
              <a:defRPr/>
            </a:pPr>
            <a:r>
              <a:rPr lang="es-ES_tradnl" sz="1600" dirty="0">
                <a:solidFill>
                  <a:srgbClr val="000000"/>
                </a:solidFill>
              </a:rPr>
              <a:t>Los altos niveles de </a:t>
            </a:r>
            <a:r>
              <a:rPr lang="es-ES_tradnl" sz="1600" dirty="0" err="1">
                <a:solidFill>
                  <a:srgbClr val="000000"/>
                </a:solidFill>
              </a:rPr>
              <a:t>Na</a:t>
            </a:r>
            <a:r>
              <a:rPr lang="es-ES_tradnl" sz="1600" dirty="0">
                <a:solidFill>
                  <a:srgbClr val="000000"/>
                </a:solidFill>
              </a:rPr>
              <a:t>+ plasmáticos determinan la activación del sistema</a:t>
            </a:r>
          </a:p>
          <a:p>
            <a:pPr marL="342900" indent="-342900">
              <a:buFontTx/>
              <a:buAutoNum type="alphaUcParenR"/>
              <a:defRPr/>
            </a:pPr>
            <a:endParaRPr lang="es-ES_tradnl" sz="1600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lphaUcParenR"/>
              <a:defRPr/>
            </a:pPr>
            <a:r>
              <a:rPr lang="es-ES_tradnl" sz="1600" dirty="0">
                <a:solidFill>
                  <a:srgbClr val="000000"/>
                </a:solidFill>
              </a:rPr>
              <a:t>La Angiotensina II es un potente vasodilatador</a:t>
            </a:r>
          </a:p>
          <a:p>
            <a:pPr marL="342900" indent="-342900">
              <a:defRPr/>
            </a:pPr>
            <a:endParaRPr lang="es-ES_tradnl" sz="1600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lphaUcParenR"/>
              <a:defRPr/>
            </a:pPr>
            <a:r>
              <a:rPr lang="es-ES_tradnl" sz="1600" dirty="0">
                <a:solidFill>
                  <a:srgbClr val="000000"/>
                </a:solidFill>
              </a:rPr>
              <a:t>La aldosterona estimula la sed a nivel </a:t>
            </a:r>
            <a:r>
              <a:rPr lang="es-ES_tradnl" sz="1600" dirty="0" err="1">
                <a:solidFill>
                  <a:srgbClr val="000000"/>
                </a:solidFill>
              </a:rPr>
              <a:t>hipotalámico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2000" y="2514600"/>
            <a:ext cx="7467600" cy="862013"/>
          </a:xfrm>
          <a:prstGeom prst="rect">
            <a:avLst/>
          </a:prstGeom>
          <a:solidFill>
            <a:srgbClr val="7F746C">
              <a:alpha val="99000"/>
            </a:srgbClr>
          </a:solidFill>
          <a:ln>
            <a:solidFill>
              <a:srgbClr val="3F3935"/>
            </a:solidFill>
          </a:ln>
        </p:spPr>
        <p:txBody>
          <a:bodyPr>
            <a:spAutoFit/>
          </a:bodyPr>
          <a:lstStyle/>
          <a:p>
            <a:pPr marL="342900" indent="-342900"/>
            <a:r>
              <a:rPr lang="es-ES_tradnl" sz="1600">
                <a:solidFill>
                  <a:srgbClr val="000000"/>
                </a:solidFill>
              </a:rPr>
              <a:t>B)  La estimulación de los B-receptores del aparato yuxtaglomerular renal es uno de los principales mecanismos de activación</a:t>
            </a:r>
          </a:p>
          <a:p>
            <a:pPr marL="342900" indent="-342900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500" u="sng" smtClean="0"/>
              <a:t>Hormona antidiurética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228600" y="2057400"/>
            <a:ext cx="4114800" cy="1752600"/>
          </a:xfrm>
          <a:prstGeom prst="roundRect">
            <a:avLst/>
          </a:prstGeom>
          <a:solidFill>
            <a:schemeClr val="accent5">
              <a:lumMod val="50000"/>
              <a:alpha val="29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/>
              <a:t>Hormona secretada por la hipófisis posterior cuya secreción aumenta en la IC al aumentar los niveles de AGII</a:t>
            </a:r>
            <a:endParaRPr lang="es-ES" sz="1600" dirty="0"/>
          </a:p>
        </p:txBody>
      </p:sp>
      <p:sp>
        <p:nvSpPr>
          <p:cNvPr id="5" name="Flecha derecha 4"/>
          <p:cNvSpPr>
            <a:spLocks noChangeArrowheads="1"/>
          </p:cNvSpPr>
          <p:nvPr/>
        </p:nvSpPr>
        <p:spPr bwMode="auto">
          <a:xfrm>
            <a:off x="4419600" y="2743200"/>
            <a:ext cx="10668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6B6BCF">
              <a:alpha val="45882"/>
            </a:srgbClr>
          </a:solidFill>
          <a:ln w="9525">
            <a:solidFill>
              <a:srgbClr val="0E1E2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562600" y="1981200"/>
            <a:ext cx="3352800" cy="18288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>
                <a:solidFill>
                  <a:srgbClr val="000000"/>
                </a:solidFill>
              </a:rPr>
              <a:t>Aumento del</a:t>
            </a:r>
            <a:r>
              <a:rPr lang="es-ES_tradnl" sz="1600" b="1" dirty="0">
                <a:solidFill>
                  <a:srgbClr val="000000"/>
                </a:solidFill>
              </a:rPr>
              <a:t> volumen intravascular,</a:t>
            </a:r>
            <a:r>
              <a:rPr lang="es-ES_tradnl" sz="1600" dirty="0">
                <a:solidFill>
                  <a:srgbClr val="000000"/>
                </a:solidFill>
              </a:rPr>
              <a:t> con el consiguiente aumento de la precarga y del volumen de eyección</a:t>
            </a:r>
            <a:endParaRPr lang="es-ES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u="sng" smtClean="0"/>
              <a:t>Efectos perjudiciales de la activación crónica de los mecanismos neurohormonales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914400" y="1600200"/>
            <a:ext cx="7315200" cy="9906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El aumento del volumen intravascular y del retorno venoso pueden conducir a una </a:t>
            </a:r>
            <a:r>
              <a:rPr lang="es-ES" b="1" dirty="0"/>
              <a:t>congestión pulmonar</a:t>
            </a:r>
          </a:p>
        </p:txBody>
      </p:sp>
      <p:sp>
        <p:nvSpPr>
          <p:cNvPr id="5" name="Rectángulo redondeado 4"/>
          <p:cNvSpPr>
            <a:spLocks noChangeArrowheads="1"/>
          </p:cNvSpPr>
          <p:nvPr/>
        </p:nvSpPr>
        <p:spPr bwMode="auto">
          <a:xfrm>
            <a:off x="914400" y="2895600"/>
            <a:ext cx="73152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8E8FA"/>
              </a:gs>
              <a:gs pos="999">
                <a:srgbClr val="BADDE1"/>
              </a:gs>
              <a:gs pos="100000">
                <a:srgbClr val="8AC6CD"/>
              </a:gs>
            </a:gsLst>
            <a:lin ang="5400000" scaled="1"/>
          </a:gradFill>
          <a:ln w="9525">
            <a:solidFill>
              <a:srgbClr val="2F2F98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s-ES">
                <a:solidFill>
                  <a:srgbClr val="000000"/>
                </a:solidFill>
              </a:rPr>
              <a:t>El aumento de la Resistencia Vascular Sistemica produce un incremento de la poscarga que en el corazón deficiente puede conducir a una </a:t>
            </a:r>
            <a:r>
              <a:rPr lang="es-ES" b="1">
                <a:solidFill>
                  <a:srgbClr val="000000"/>
                </a:solidFill>
              </a:rPr>
              <a:t>disminución del GC</a:t>
            </a:r>
          </a:p>
        </p:txBody>
      </p:sp>
      <p:sp>
        <p:nvSpPr>
          <p:cNvPr id="7" name="Rectángulo redondeado 6"/>
          <p:cNvSpPr>
            <a:spLocks noChangeArrowheads="1"/>
          </p:cNvSpPr>
          <p:nvPr/>
        </p:nvSpPr>
        <p:spPr bwMode="auto">
          <a:xfrm>
            <a:off x="914400" y="4343400"/>
            <a:ext cx="7315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s-ES">
                <a:solidFill>
                  <a:srgbClr val="000000"/>
                </a:solidFill>
              </a:rPr>
              <a:t>La estimulación simpática contínua produce una disminución de la sensibilidad miocárdica a las catecolaminas (</a:t>
            </a:r>
            <a:r>
              <a:rPr lang="es-ES" b="1">
                <a:solidFill>
                  <a:srgbClr val="000000"/>
                </a:solidFill>
              </a:rPr>
              <a:t>respuesta inotrópica disminuida</a:t>
            </a:r>
            <a:r>
              <a:rPr lang="es-ES">
                <a:solidFill>
                  <a:srgbClr val="000000"/>
                </a:solidFill>
              </a:rPr>
              <a:t>)</a:t>
            </a:r>
            <a:endParaRPr lang="es-ES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72400" cy="1470025"/>
          </a:xfrm>
        </p:spPr>
        <p:txBody>
          <a:bodyPr>
            <a:noAutofit/>
          </a:bodyPr>
          <a:lstStyle/>
          <a:p>
            <a:r>
              <a:rPr lang="es-ES" sz="7200" dirty="0" smtClean="0"/>
              <a:t>Síntomas de la insuficiencia cardíaca (IC)</a:t>
            </a:r>
            <a:endParaRPr lang="es-ES" sz="72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Síntomas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Son variables en función del tipo de insuficiencia</a:t>
            </a:r>
          </a:p>
          <a:p>
            <a:r>
              <a:rPr lang="es-ES" dirty="0" smtClean="0"/>
              <a:t>Varían de unas personas a otras</a:t>
            </a:r>
          </a:p>
          <a:p>
            <a:r>
              <a:rPr lang="es-ES" dirty="0" smtClean="0"/>
              <a:t>Dependen del grado de insuficiencia que se padezca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/>
              <a:t>Sobrecarga de volumen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ES" sz="2000"/>
              <a:t>Típicamente se produce </a:t>
            </a:r>
            <a:r>
              <a:rPr lang="es-ES" sz="2000" b="1"/>
              <a:t>como consecuencia de insuficiencias valvulares.</a:t>
            </a:r>
            <a:endParaRPr lang="es-ES" sz="4000"/>
          </a:p>
          <a:p>
            <a:pPr eaLnBrk="1" hangingPunct="1">
              <a:buFontTx/>
              <a:buNone/>
            </a:pPr>
            <a:endParaRPr lang="es-ES" sz="4000"/>
          </a:p>
          <a:p>
            <a:pPr eaLnBrk="1" hangingPunct="1"/>
            <a:endParaRPr lang="es-ES" sz="4000"/>
          </a:p>
          <a:p>
            <a:pPr eaLnBrk="1" hangingPunct="1"/>
            <a:endParaRPr lang="es-ES" sz="4000"/>
          </a:p>
          <a:p>
            <a:pPr eaLnBrk="1" hangingPunct="1"/>
            <a:endParaRPr lang="es-ES"/>
          </a:p>
          <a:p>
            <a:pPr algn="ctr" eaLnBrk="1" hangingPunct="1">
              <a:buFontTx/>
              <a:buNone/>
            </a:pPr>
            <a:r>
              <a:rPr lang="es-ES" sz="1800" b="1"/>
              <a:t>Lo primero que se observa es un aumento del volumen diastólico, con aumento del volumen de eyección y posteriormente se establece una hipertrofia de tipo excéntrica (dilatación del corazón).</a:t>
            </a:r>
          </a:p>
          <a:p>
            <a:pPr eaLnBrk="1" hangingPunct="1">
              <a:buFontTx/>
              <a:buNone/>
            </a:pPr>
            <a:endParaRPr lang="es-ES" sz="1800"/>
          </a:p>
        </p:txBody>
      </p:sp>
      <p:pic>
        <p:nvPicPr>
          <p:cNvPr id="5124" name="3 Imagen" descr="180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420938"/>
            <a:ext cx="662463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Síntomas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Surgen principalmente como consecuencia de los dos efectos principales de la IC: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1043608" y="3356992"/>
            <a:ext cx="3384376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Acumulación de líquidos o congestión</a:t>
            </a:r>
            <a:endParaRPr lang="es-ES" sz="3200" dirty="0"/>
          </a:p>
        </p:txBody>
      </p:sp>
      <p:sp>
        <p:nvSpPr>
          <p:cNvPr id="5" name="4 Elipse"/>
          <p:cNvSpPr/>
          <p:nvPr/>
        </p:nvSpPr>
        <p:spPr>
          <a:xfrm>
            <a:off x="5220072" y="3356992"/>
            <a:ext cx="3384376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Escaso flujo sanguíneo al organismo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Síntomas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s-ES" dirty="0" smtClean="0"/>
              <a:t>Síntomas derivados de la acumulación de líquidos: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DISNEA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Tos nocturna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Sibilancias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Edema pulmonar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Edema periférico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Aumento de peso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Hinchazón en los tobillos</a:t>
            </a:r>
            <a:endParaRPr lang="es-ES" dirty="0"/>
          </a:p>
        </p:txBody>
      </p:sp>
      <p:pic>
        <p:nvPicPr>
          <p:cNvPr id="6" name="5 Imagen" descr="palnursec7b91208cd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204864"/>
            <a:ext cx="49657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/>
              <a:t>Disnea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Es el síntoma más característico de la insuficiencia cardíaca</a:t>
            </a:r>
          </a:p>
          <a:p>
            <a:r>
              <a:rPr lang="es-ES" dirty="0" smtClean="0"/>
              <a:t>Es una sensación desagradable de dificultad para respirar (fatiga respiratoria)</a:t>
            </a:r>
          </a:p>
          <a:p>
            <a:r>
              <a:rPr lang="es-ES" dirty="0" smtClean="0"/>
              <a:t>Es reflejo de la dificultad del O</a:t>
            </a:r>
            <a:r>
              <a:rPr lang="es-ES" sz="1800" dirty="0" smtClean="0"/>
              <a:t>2 </a:t>
            </a:r>
            <a:r>
              <a:rPr lang="es-ES" dirty="0" smtClean="0"/>
              <a:t>para pasar por el espacio alvéolo-capilar</a:t>
            </a:r>
          </a:p>
          <a:p>
            <a:r>
              <a:rPr lang="es-ES" dirty="0" smtClean="0"/>
              <a:t>Presenta variedades como la ortopnea o la disnea paroxística nocturna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grado de insuficiencia viene marcado por el grado de esfuerzo que provoca la disnea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755576" y="2132856"/>
            <a:ext cx="77768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Tipo I: la disnea aparece por esfuerzos poco habituales y prolongados</a:t>
            </a:r>
            <a:endParaRPr lang="es-ES" sz="2800" dirty="0"/>
          </a:p>
        </p:txBody>
      </p:sp>
      <p:sp>
        <p:nvSpPr>
          <p:cNvPr id="6" name="5 Rectángulo"/>
          <p:cNvSpPr/>
          <p:nvPr/>
        </p:nvSpPr>
        <p:spPr>
          <a:xfrm>
            <a:off x="755576" y="3284984"/>
            <a:ext cx="77768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Tipo II:  La disnea aparece por esfuerzos moderados</a:t>
            </a:r>
            <a:endParaRPr lang="es-ES" sz="2800" dirty="0"/>
          </a:p>
        </p:txBody>
      </p:sp>
      <p:sp>
        <p:nvSpPr>
          <p:cNvPr id="9" name="8 Rectángulo"/>
          <p:cNvSpPr/>
          <p:nvPr/>
        </p:nvSpPr>
        <p:spPr>
          <a:xfrm>
            <a:off x="755576" y="4365104"/>
            <a:ext cx="77768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Tipo III: La disnea se presenta con pequeños esfuerzos </a:t>
            </a:r>
            <a:endParaRPr lang="es-ES" sz="2800" dirty="0"/>
          </a:p>
        </p:txBody>
      </p:sp>
      <p:sp>
        <p:nvSpPr>
          <p:cNvPr id="10" name="9 Rectángulo"/>
          <p:cNvSpPr/>
          <p:nvPr/>
        </p:nvSpPr>
        <p:spPr>
          <a:xfrm>
            <a:off x="755576" y="5517232"/>
            <a:ext cx="77768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Tipo IV: La disnea aparece con esfuerzos mínimos o en reposo 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Tos nocturna y sibilancias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r>
              <a:rPr lang="es-ES" dirty="0" smtClean="0"/>
              <a:t>Causadas por la acumulación de líquidos en los pulmones</a:t>
            </a:r>
          </a:p>
          <a:p>
            <a:r>
              <a:rPr lang="es-ES" dirty="0" smtClean="0"/>
              <a:t>Las sibilancias son un sonido agudo y silbante producido al pasar el aire por las vías respiratorias congestionadas</a:t>
            </a:r>
            <a:endParaRPr lang="es-ES" dirty="0"/>
          </a:p>
        </p:txBody>
      </p:sp>
      <p:pic>
        <p:nvPicPr>
          <p:cNvPr id="4" name="3 Imagen" descr="sibilancias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412776"/>
            <a:ext cx="38100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Edema pulmonar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la expresión más grave de la hipertensión capilar pulmonar</a:t>
            </a:r>
          </a:p>
          <a:p>
            <a:r>
              <a:rPr lang="es-ES" dirty="0" smtClean="0"/>
              <a:t>Se acompaña de la extravasación de sangre hacia los alvéolos y pudiendo llegar a los bronquios                            Hemoptisis</a:t>
            </a:r>
            <a:endParaRPr lang="es-ES" dirty="0"/>
          </a:p>
        </p:txBody>
      </p:sp>
      <p:sp>
        <p:nvSpPr>
          <p:cNvPr id="4" name="3 Flecha a la derecha con muesca"/>
          <p:cNvSpPr/>
          <p:nvPr/>
        </p:nvSpPr>
        <p:spPr>
          <a:xfrm>
            <a:off x="2843808" y="3933056"/>
            <a:ext cx="2016224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611560" y="260648"/>
            <a:ext cx="4248472" cy="41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Aumento de peso:</a:t>
            </a:r>
          </a:p>
          <a:p>
            <a:pPr algn="ctr"/>
            <a:r>
              <a:rPr lang="es-ES" sz="3200" dirty="0" smtClean="0"/>
              <a:t>Las personas con IC sufren rápidas modificaciones de peso debido a la retención de líquidos. Es frecuente el malestar epigástrico.</a:t>
            </a:r>
            <a:endParaRPr lang="es-ES" sz="32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539552" y="4725144"/>
            <a:ext cx="612068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Hinchazón en los tobillos, que puede extenderse a piernas muslos y abdomen</a:t>
            </a:r>
            <a:endParaRPr lang="es-ES" sz="3200" dirty="0"/>
          </a:p>
        </p:txBody>
      </p:sp>
      <p:pic>
        <p:nvPicPr>
          <p:cNvPr id="7" name="6 Imagen" descr="8857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196752"/>
            <a:ext cx="3810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Síntomas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Síntomas derivados del escaso flujo sanguíneo al organismo: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Cansancio/Fatiga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Mareo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Frecuencia cardíaca rápida</a:t>
            </a:r>
          </a:p>
          <a:p>
            <a:pPr marL="514350" indent="-514350">
              <a:buNone/>
            </a:pPr>
            <a:r>
              <a:rPr lang="es-ES" dirty="0"/>
              <a:t> </a:t>
            </a:r>
            <a:r>
              <a:rPr lang="es-ES" dirty="0" smtClean="0"/>
              <a:t>     (taquicardia)</a:t>
            </a:r>
            <a:endParaRPr lang="es-ES" dirty="0"/>
          </a:p>
        </p:txBody>
      </p:sp>
      <p:pic>
        <p:nvPicPr>
          <p:cNvPr id="4" name="3 Imagen" descr="20080512_mgb_Insuficiencia_cardíaca_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276872"/>
            <a:ext cx="320040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Cansancio o fatiga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  Al reducirse la capacidad de bombeo del  corazón llega menos sangre (nutrientes y O</a:t>
            </a:r>
            <a:r>
              <a:rPr lang="es-ES" sz="1800" dirty="0" smtClean="0"/>
              <a:t>2</a:t>
            </a:r>
            <a:r>
              <a:rPr lang="es-ES" dirty="0" smtClean="0"/>
              <a:t>) a los músculos. Por ello éstos se cansan con mayor rapidez                Astenia.</a:t>
            </a:r>
          </a:p>
          <a:p>
            <a:pPr>
              <a:buNone/>
            </a:pPr>
            <a:r>
              <a:rPr lang="es-ES" dirty="0"/>
              <a:t> </a:t>
            </a: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/>
              <a:t> </a:t>
            </a:r>
            <a:r>
              <a:rPr lang="es-ES" dirty="0" smtClean="0"/>
              <a:t>   El ejercicio moderado y el entrenamiento mejora este síntoma</a:t>
            </a:r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>
            <a:off x="3563888" y="3356992"/>
            <a:ext cx="93610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Mareo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Puede estar causado por:</a:t>
            </a:r>
          </a:p>
          <a:p>
            <a:r>
              <a:rPr lang="es-ES" dirty="0" smtClean="0"/>
              <a:t>Flujo sanguíneo cerebral inferior al habitual</a:t>
            </a:r>
          </a:p>
          <a:p>
            <a:r>
              <a:rPr lang="es-ES" dirty="0" smtClean="0"/>
              <a:t>Efectos secundarios de los medicamentos para la IC</a:t>
            </a:r>
          </a:p>
          <a:p>
            <a:r>
              <a:rPr lang="es-ES" dirty="0" smtClean="0"/>
              <a:t>Percepción de latidos cardíacos irregulares y hipotensión postural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s-ES" sz="3600"/>
              <a:t>Sobrecarga de volumen</a:t>
            </a:r>
          </a:p>
        </p:txBody>
      </p:sp>
      <p:sp>
        <p:nvSpPr>
          <p:cNvPr id="6147" name="4 Marcador de contenido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es-ES" sz="2000"/>
              <a:t>De acuerdo a la ley de Laplace, cuando se produce una dilatación progresiva del ventrículo sin un engrosamiento proporcional de la pared ventricular…</a:t>
            </a:r>
          </a:p>
          <a:p>
            <a:pPr eaLnBrk="1" hangingPunct="1"/>
            <a:endParaRPr lang="es-ES" sz="2000"/>
          </a:p>
        </p:txBody>
      </p:sp>
      <p:pic>
        <p:nvPicPr>
          <p:cNvPr id="6148" name="5 Imagen" descr="http://escuela.med.puc.cl/paginas/cursos/tercero/integradotercero/mec-231_clases/mec-231_cardiol/ImagenesFptInsufCard/image%2053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143125"/>
            <a:ext cx="4968875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4 Imagen" descr="Ley_Laplace_www.cardiofamilia.org_x58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571750"/>
            <a:ext cx="3286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Frecuencia cardíaca rápida o Taquicardia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   </a:t>
            </a:r>
          </a:p>
        </p:txBody>
      </p:sp>
      <p:pic>
        <p:nvPicPr>
          <p:cNvPr id="4" name="3 Imagen" descr="heart_rhythm_385x261_thumb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2639170" cy="17946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563888" y="1988840"/>
            <a:ext cx="4968552" cy="22322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El corazón intenta compensar el bombeo deficiente latiendo más deprisa para mantener el mismo flujo sanguíneo</a:t>
            </a:r>
            <a:endParaRPr lang="es-ES" sz="2800" dirty="0"/>
          </a:p>
        </p:txBody>
      </p:sp>
      <p:sp>
        <p:nvSpPr>
          <p:cNvPr id="8" name="7 Rectángulo"/>
          <p:cNvSpPr/>
          <p:nvPr/>
        </p:nvSpPr>
        <p:spPr>
          <a:xfrm>
            <a:off x="539552" y="4653136"/>
            <a:ext cx="3816424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Se produce por la liberación de catecolaminas que activan mecanismos compensatorios</a:t>
            </a:r>
            <a:endParaRPr lang="es-ES" sz="24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5508104" y="4941168"/>
            <a:ext cx="2808312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GC = FC x V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400" dirty="0" smtClean="0"/>
              <a:t>   Otros síntomas son la pérdida de apetito o la necesidad de orinar por la noche (nicturia)</a:t>
            </a:r>
          </a:p>
          <a:p>
            <a:pPr>
              <a:buNone/>
            </a:pPr>
            <a:r>
              <a:rPr lang="es-ES" sz="4400" dirty="0" smtClean="0"/>
              <a:t>   También pueden considerarse síntomas emocionales como la ansiedad o la depresión debido a la IC </a:t>
            </a:r>
            <a:endParaRPr lang="es-E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no farmacológico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Reducir el consumo de líquidos </a:t>
            </a:r>
          </a:p>
          <a:p>
            <a:r>
              <a:rPr lang="es-ES" dirty="0" smtClean="0"/>
              <a:t>Restricción de sal</a:t>
            </a:r>
          </a:p>
          <a:p>
            <a:r>
              <a:rPr lang="es-ES" dirty="0" smtClean="0"/>
              <a:t>Eliminar el hábito de fumar</a:t>
            </a:r>
          </a:p>
          <a:p>
            <a:r>
              <a:rPr lang="es-ES" dirty="0" smtClean="0"/>
              <a:t>Limitar la ingestión de alcohol</a:t>
            </a:r>
          </a:p>
          <a:p>
            <a:r>
              <a:rPr lang="es-ES" dirty="0" smtClean="0"/>
              <a:t>Realizar ejercicio moderado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63688" y="1916832"/>
            <a:ext cx="5678157" cy="2400657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5000" b="1" cap="all" dirty="0">
                <a:ln/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Arial" pitchFamily="-84" charset="0"/>
                <a:ea typeface="Arial" pitchFamily="-84" charset="0"/>
                <a:cs typeface="Arial" pitchFamily="-84" charset="0"/>
              </a:rPr>
              <a:t>SHOCK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Explosión 1"/>
          <p:cNvSpPr/>
          <p:nvPr/>
        </p:nvSpPr>
        <p:spPr>
          <a:xfrm>
            <a:off x="611188" y="4581525"/>
            <a:ext cx="8209284" cy="1800225"/>
          </a:xfrm>
          <a:prstGeom prst="irregularSeal1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1 Flecha derecha"/>
          <p:cNvSpPr/>
          <p:nvPr/>
        </p:nvSpPr>
        <p:spPr>
          <a:xfrm>
            <a:off x="395288" y="1052513"/>
            <a:ext cx="1223962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395288" y="2276475"/>
            <a:ext cx="1223962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95536" y="3789040"/>
            <a:ext cx="1223962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468313" y="5157788"/>
            <a:ext cx="1223962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943" name="5 CuadroTexto"/>
          <p:cNvSpPr txBox="1">
            <a:spLocks noChangeArrowheads="1"/>
          </p:cNvSpPr>
          <p:nvPr/>
        </p:nvSpPr>
        <p:spPr bwMode="auto">
          <a:xfrm>
            <a:off x="1835150" y="908050"/>
            <a:ext cx="44656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cs typeface="Times New Roman" pitchFamily="-84" charset="0"/>
              </a:rPr>
              <a:t>Shock hipovolémico</a:t>
            </a:r>
          </a:p>
        </p:txBody>
      </p:sp>
      <p:sp>
        <p:nvSpPr>
          <p:cNvPr id="39944" name="6 CuadroTexto"/>
          <p:cNvSpPr txBox="1">
            <a:spLocks noChangeArrowheads="1"/>
          </p:cNvSpPr>
          <p:nvPr/>
        </p:nvSpPr>
        <p:spPr bwMode="auto">
          <a:xfrm>
            <a:off x="1835150" y="2133600"/>
            <a:ext cx="4079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/>
              <a:t>Shock por disfunción</a:t>
            </a:r>
          </a:p>
          <a:p>
            <a:r>
              <a:rPr lang="es-ES" sz="3600"/>
              <a:t> vasomotora</a:t>
            </a:r>
          </a:p>
        </p:txBody>
      </p:sp>
      <p:sp>
        <p:nvSpPr>
          <p:cNvPr id="39945" name="7 CuadroTexto"/>
          <p:cNvSpPr txBox="1">
            <a:spLocks noChangeArrowheads="1"/>
          </p:cNvSpPr>
          <p:nvPr/>
        </p:nvSpPr>
        <p:spPr bwMode="auto">
          <a:xfrm>
            <a:off x="1835150" y="3644900"/>
            <a:ext cx="6337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/>
              <a:t>Shock por obstrucción al flujo</a:t>
            </a:r>
          </a:p>
        </p:txBody>
      </p:sp>
      <p:sp>
        <p:nvSpPr>
          <p:cNvPr id="39946" name="8 CuadroTexto"/>
          <p:cNvSpPr txBox="1">
            <a:spLocks noChangeArrowheads="1"/>
          </p:cNvSpPr>
          <p:nvPr/>
        </p:nvSpPr>
        <p:spPr bwMode="auto">
          <a:xfrm>
            <a:off x="1908174" y="5084763"/>
            <a:ext cx="669627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600" dirty="0"/>
              <a:t>Shock cardiógeno o cardíaco</a:t>
            </a:r>
          </a:p>
        </p:txBody>
      </p:sp>
      <p:sp>
        <p:nvSpPr>
          <p:cNvPr id="10" name="9 Abrir llave"/>
          <p:cNvSpPr>
            <a:spLocks/>
          </p:cNvSpPr>
          <p:nvPr/>
        </p:nvSpPr>
        <p:spPr bwMode="auto">
          <a:xfrm>
            <a:off x="6156176" y="1772816"/>
            <a:ext cx="288925" cy="1512888"/>
          </a:xfrm>
          <a:prstGeom prst="leftBrace">
            <a:avLst>
              <a:gd name="adj1" fmla="val 8315"/>
              <a:gd name="adj2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s-ES">
              <a:latin typeface="Calibri" pitchFamily="-84" charset="0"/>
            </a:endParaRPr>
          </a:p>
        </p:txBody>
      </p:sp>
      <p:sp>
        <p:nvSpPr>
          <p:cNvPr id="39948" name="10 CuadroTexto"/>
          <p:cNvSpPr txBox="1">
            <a:spLocks noChangeArrowheads="1"/>
          </p:cNvSpPr>
          <p:nvPr/>
        </p:nvSpPr>
        <p:spPr bwMode="auto">
          <a:xfrm>
            <a:off x="6372200" y="1916113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dirty="0"/>
              <a:t>Shock neurogénico</a:t>
            </a:r>
          </a:p>
        </p:txBody>
      </p:sp>
      <p:sp>
        <p:nvSpPr>
          <p:cNvPr id="39949" name="11 CuadroTexto"/>
          <p:cNvSpPr txBox="1">
            <a:spLocks noChangeArrowheads="1"/>
          </p:cNvSpPr>
          <p:nvPr/>
        </p:nvSpPr>
        <p:spPr bwMode="auto">
          <a:xfrm>
            <a:off x="6408713" y="2708275"/>
            <a:ext cx="3059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dirty="0"/>
              <a:t>Shock séptico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ergamino horizontal"/>
          <p:cNvSpPr/>
          <p:nvPr/>
        </p:nvSpPr>
        <p:spPr>
          <a:xfrm>
            <a:off x="1042988" y="1557338"/>
            <a:ext cx="6985000" cy="4868862"/>
          </a:xfrm>
          <a:prstGeom prst="horizontalScroll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963" name="1 Rectángulo"/>
          <p:cNvSpPr>
            <a:spLocks noChangeArrowheads="1"/>
          </p:cNvSpPr>
          <p:nvPr/>
        </p:nvSpPr>
        <p:spPr bwMode="auto">
          <a:xfrm>
            <a:off x="395288" y="573088"/>
            <a:ext cx="819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400" b="1"/>
              <a:t>El shock cardiógeno</a:t>
            </a:r>
            <a:r>
              <a:rPr lang="es-ES" sz="2400"/>
              <a:t> es la forma más grave de insuficiencia cardíaca y se caracteriza por una disminución generalizada y grave de la perfusión tisular. </a:t>
            </a:r>
          </a:p>
        </p:txBody>
      </p:sp>
      <p:sp>
        <p:nvSpPr>
          <p:cNvPr id="40964" name="2 CuadroTexto"/>
          <p:cNvSpPr txBox="1">
            <a:spLocks noChangeArrowheads="1"/>
          </p:cNvSpPr>
          <p:nvPr/>
        </p:nvSpPr>
        <p:spPr bwMode="auto">
          <a:xfrm>
            <a:off x="1763713" y="2205038"/>
            <a:ext cx="3465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/>
              <a:t>↓ Gasto cardíaco</a:t>
            </a:r>
          </a:p>
        </p:txBody>
      </p:sp>
      <p:sp>
        <p:nvSpPr>
          <p:cNvPr id="40965" name="3 CuadroTexto"/>
          <p:cNvSpPr txBox="1">
            <a:spLocks noChangeArrowheads="1"/>
          </p:cNvSpPr>
          <p:nvPr/>
        </p:nvSpPr>
        <p:spPr bwMode="auto">
          <a:xfrm>
            <a:off x="1763713" y="3141663"/>
            <a:ext cx="6192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/>
              <a:t>↑ Presiones de llenado del VI y presión pulmonar</a:t>
            </a:r>
          </a:p>
        </p:txBody>
      </p:sp>
      <p:sp>
        <p:nvSpPr>
          <p:cNvPr id="40966" name="4 CuadroTexto"/>
          <p:cNvSpPr txBox="1">
            <a:spLocks noChangeArrowheads="1"/>
          </p:cNvSpPr>
          <p:nvPr/>
        </p:nvSpPr>
        <p:spPr bwMode="auto">
          <a:xfrm>
            <a:off x="1835150" y="4724400"/>
            <a:ext cx="604996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/>
              <a:t>↑ Resistencias pulmonar y sistémica</a:t>
            </a:r>
          </a:p>
        </p:txBody>
      </p:sp>
      <p:sp>
        <p:nvSpPr>
          <p:cNvPr id="40967" name="6 CuadroTexto"/>
          <p:cNvSpPr txBox="1">
            <a:spLocks noChangeArrowheads="1"/>
          </p:cNvSpPr>
          <p:nvPr/>
        </p:nvSpPr>
        <p:spPr bwMode="auto">
          <a:xfrm>
            <a:off x="6804025" y="5949950"/>
            <a:ext cx="2003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/>
              <a:t>…↓ [ATP]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E:\IMAGENES PPT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037665" cy="302433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4099" name="Picture 3" descr="E:\IMAGENES PPT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4320480" cy="3216231"/>
          </a:xfrm>
          <a:prstGeom prst="ellipse">
            <a:avLst/>
          </a:prstGeom>
          <a:noFill/>
        </p:spPr>
      </p:pic>
      <p:pic>
        <p:nvPicPr>
          <p:cNvPr id="4100" name="Picture 4" descr="E:\IMAGENES PPT\4.jpg"/>
          <p:cNvPicPr>
            <a:picLocks noChangeAspect="1" noChangeArrowheads="1"/>
          </p:cNvPicPr>
          <p:nvPr/>
        </p:nvPicPr>
        <p:blipFill>
          <a:blip r:embed="rId4" cstate="print"/>
          <a:srcRect b="6323"/>
          <a:stretch>
            <a:fillRect/>
          </a:stretch>
        </p:blipFill>
        <p:spPr bwMode="auto">
          <a:xfrm>
            <a:off x="5652120" y="3224684"/>
            <a:ext cx="3041352" cy="3633316"/>
          </a:xfrm>
          <a:prstGeom prst="hear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4098" name="Picture 2" descr="E:\IMAGENES PPT\2.jpg"/>
          <p:cNvPicPr>
            <a:picLocks noChangeAspect="1" noChangeArrowheads="1"/>
          </p:cNvPicPr>
          <p:nvPr/>
        </p:nvPicPr>
        <p:blipFill>
          <a:blip r:embed="rId5" cstate="print"/>
          <a:srcRect l="3030" t="2380" r="3030" b="2438"/>
          <a:stretch>
            <a:fillRect/>
          </a:stretch>
        </p:blipFill>
        <p:spPr bwMode="auto">
          <a:xfrm>
            <a:off x="6228184" y="332656"/>
            <a:ext cx="2232248" cy="288032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de nube"/>
          <p:cNvSpPr/>
          <p:nvPr/>
        </p:nvSpPr>
        <p:spPr>
          <a:xfrm>
            <a:off x="0" y="1124744"/>
            <a:ext cx="8316416" cy="3744416"/>
          </a:xfrm>
          <a:prstGeom prst="cloudCallou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  <a:alpha val="7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1 Rectángulo"/>
          <p:cNvSpPr/>
          <p:nvPr/>
        </p:nvSpPr>
        <p:spPr>
          <a:xfrm rot="398467">
            <a:off x="908050" y="1782763"/>
            <a:ext cx="7829550" cy="25844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54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¿Qué ocurre con la presión arterial en el shock circulatorio?</a:t>
            </a:r>
            <a:endParaRPr lang="es-ES" sz="5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014" name="Picture 1" descr="E:\IMAGENES PPT\doctor animad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5838" y="3500438"/>
            <a:ext cx="3078162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Almacenamiento de acceso secuencial"/>
          <p:cNvSpPr/>
          <p:nvPr/>
        </p:nvSpPr>
        <p:spPr>
          <a:xfrm>
            <a:off x="684213" y="1125538"/>
            <a:ext cx="7632700" cy="3598862"/>
          </a:xfrm>
          <a:prstGeom prst="flowChartMagneticTap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123728" y="1772816"/>
            <a:ext cx="7235825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4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Ciclo de retroalimentación positiva</a:t>
            </a:r>
          </a:p>
        </p:txBody>
      </p:sp>
      <p:sp>
        <p:nvSpPr>
          <p:cNvPr id="4" name="3 Explosión 2"/>
          <p:cNvSpPr/>
          <p:nvPr/>
        </p:nvSpPr>
        <p:spPr>
          <a:xfrm>
            <a:off x="4932363" y="5516563"/>
            <a:ext cx="3455987" cy="1152525"/>
          </a:xfrm>
          <a:prstGeom prst="irregularSeal2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b="1">
                <a:solidFill>
                  <a:srgbClr val="17375E"/>
                </a:solidFill>
                <a:cs typeface="Arial" charset="0"/>
              </a:rPr>
              <a:t>ESQUEMA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-84" charset="0"/>
                <a:ea typeface="Arial" pitchFamily="-84" charset="0"/>
                <a:cs typeface="Arial" pitchFamily="-84" charset="0"/>
              </a:rPr>
              <a:t>FASES DEL SHOCK CARDIÓGENO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547813" y="1700213"/>
            <a:ext cx="8262937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s-ES" sz="3600" b="1">
                <a:solidFill>
                  <a:srgbClr val="558ED5"/>
                </a:solidFill>
                <a:ea typeface="Calibri" pitchFamily="-84" charset="0"/>
              </a:rPr>
              <a:t>Etapa no progresiva o  etapa de hipotensión compensada.</a:t>
            </a:r>
          </a:p>
          <a:p>
            <a:pPr eaLnBrk="0" hangingPunct="0"/>
            <a:endParaRPr lang="es-ES" sz="3600" b="1">
              <a:solidFill>
                <a:srgbClr val="558ED5"/>
              </a:solidFill>
              <a:ea typeface="Calibri" pitchFamily="-84" charset="0"/>
            </a:endParaRPr>
          </a:p>
          <a:p>
            <a:pPr eaLnBrk="0" hangingPunct="0">
              <a:buFontTx/>
              <a:buChar char="•"/>
            </a:pPr>
            <a:r>
              <a:rPr lang="es-ES" sz="3600" b="1">
                <a:solidFill>
                  <a:srgbClr val="558ED5"/>
                </a:solidFill>
                <a:ea typeface="Calibri" pitchFamily="-84" charset="0"/>
              </a:rPr>
              <a:t>Etapa progresiva o de hipotensión descompensada.</a:t>
            </a:r>
          </a:p>
          <a:p>
            <a:pPr eaLnBrk="0" hangingPunct="0"/>
            <a:endParaRPr lang="es-ES" sz="3600" b="1">
              <a:solidFill>
                <a:srgbClr val="558ED5"/>
              </a:solidFill>
              <a:ea typeface="Calibri" pitchFamily="-84" charset="0"/>
            </a:endParaRPr>
          </a:p>
          <a:p>
            <a:pPr eaLnBrk="0" hangingPunct="0">
              <a:buFontTx/>
              <a:buChar char="•"/>
            </a:pPr>
            <a:r>
              <a:rPr lang="es-ES" sz="3600" b="1">
                <a:solidFill>
                  <a:srgbClr val="558ED5"/>
                </a:solidFill>
                <a:ea typeface="Calibri" pitchFamily="-84" charset="0"/>
              </a:rPr>
              <a:t>Etapa irreversible </a:t>
            </a:r>
          </a:p>
        </p:txBody>
      </p:sp>
      <p:cxnSp>
        <p:nvCxnSpPr>
          <p:cNvPr id="5" name="4 Conector recto de flecha"/>
          <p:cNvCxnSpPr>
            <a:cxnSpLocks noChangeShapeType="1"/>
          </p:cNvCxnSpPr>
          <p:nvPr/>
        </p:nvCxnSpPr>
        <p:spPr bwMode="auto">
          <a:xfrm>
            <a:off x="250825" y="3716338"/>
            <a:ext cx="1331913" cy="1587"/>
          </a:xfrm>
          <a:prstGeom prst="straightConnector1">
            <a:avLst/>
          </a:prstGeom>
          <a:noFill/>
          <a:ln w="38100">
            <a:solidFill>
              <a:srgbClr val="6B1579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7" name="6 Conector angular"/>
          <p:cNvCxnSpPr>
            <a:cxnSpLocks noChangeShapeType="1"/>
          </p:cNvCxnSpPr>
          <p:nvPr/>
        </p:nvCxnSpPr>
        <p:spPr bwMode="auto">
          <a:xfrm rot="16200000" flipH="1">
            <a:off x="34925" y="3932238"/>
            <a:ext cx="1657350" cy="1225550"/>
          </a:xfrm>
          <a:prstGeom prst="bentConnector3">
            <a:avLst>
              <a:gd name="adj1" fmla="val 99954"/>
            </a:avLst>
          </a:prstGeom>
          <a:noFill/>
          <a:ln w="38100">
            <a:solidFill>
              <a:srgbClr val="6B1579"/>
            </a:solidFill>
            <a:miter lim="800000"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9" name="8 Conector angular"/>
          <p:cNvCxnSpPr>
            <a:cxnSpLocks noChangeShapeType="1"/>
          </p:cNvCxnSpPr>
          <p:nvPr/>
        </p:nvCxnSpPr>
        <p:spPr bwMode="auto">
          <a:xfrm rot="5400000" flipH="1" flipV="1">
            <a:off x="35719" y="2348706"/>
            <a:ext cx="1727200" cy="1296988"/>
          </a:xfrm>
          <a:prstGeom prst="bentConnector3">
            <a:avLst>
              <a:gd name="adj1" fmla="val 99551"/>
            </a:avLst>
          </a:prstGeom>
          <a:noFill/>
          <a:ln w="38100">
            <a:solidFill>
              <a:srgbClr val="6B1579"/>
            </a:solidFill>
            <a:miter lim="800000"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Marcador de contenido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89600"/>
          </a:xfrm>
        </p:spPr>
        <p:txBody>
          <a:bodyPr/>
          <a:lstStyle/>
          <a:p>
            <a:pPr eaLnBrk="1" hangingPunct="1"/>
            <a:r>
              <a:rPr lang="es-ES" sz="2400"/>
              <a:t>Se observa un aumento de la tensión sobre la pared ventricular, es decir, de la poscarga, con el consiguiente aumento de la dificultad para contraerse contra la misma presión intracavitaria. 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76475"/>
            <a:ext cx="78486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825" y="950546"/>
            <a:ext cx="867727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es-ES" sz="3200" b="1" dirty="0">
                <a:solidFill>
                  <a:srgbClr val="558ED5"/>
                </a:solidFill>
                <a:ea typeface="Calibri" pitchFamily="-84" charset="0"/>
              </a:rPr>
              <a:t>Etapa no progresiva o  etapa de hipotensión compensada.</a:t>
            </a:r>
          </a:p>
          <a:p>
            <a:pPr eaLnBrk="0" hangingPunct="0"/>
            <a:endParaRPr lang="es-ES" sz="3200" dirty="0">
              <a:solidFill>
                <a:srgbClr val="558ED5"/>
              </a:solidFill>
              <a:ea typeface="Calibri" pitchFamily="-84" charset="0"/>
            </a:endParaRPr>
          </a:p>
          <a:p>
            <a:pPr algn="ctr" eaLnBrk="0" hangingPunct="0"/>
            <a:r>
              <a:rPr lang="es-ES" sz="3200" dirty="0">
                <a:ea typeface="Calibri" pitchFamily="-84" charset="0"/>
              </a:rPr>
              <a:t>En esta etapa los mecanismos compensadores circulatorios normales (</a:t>
            </a:r>
            <a:r>
              <a:rPr lang="es-ES" sz="3200" b="1" dirty="0">
                <a:ea typeface="Calibri" pitchFamily="-84" charset="0"/>
              </a:rPr>
              <a:t>vasodilatación</a:t>
            </a:r>
            <a:r>
              <a:rPr lang="es-ES" sz="3200" dirty="0">
                <a:ea typeface="Calibri" pitchFamily="-84" charset="0"/>
              </a:rPr>
              <a:t> coronaria, aumento de </a:t>
            </a:r>
            <a:r>
              <a:rPr lang="es-ES" sz="3200" b="1" dirty="0">
                <a:ea typeface="Calibri" pitchFamily="-84" charset="0"/>
              </a:rPr>
              <a:t>frecuencia</a:t>
            </a:r>
            <a:r>
              <a:rPr lang="es-ES" sz="3200" dirty="0">
                <a:ea typeface="Calibri" pitchFamily="-84" charset="0"/>
              </a:rPr>
              <a:t> cardíaca, aumento de la </a:t>
            </a:r>
            <a:r>
              <a:rPr lang="es-ES" sz="3200" b="1" dirty="0">
                <a:ea typeface="Calibri" pitchFamily="-84" charset="0"/>
              </a:rPr>
              <a:t>contractilidad</a:t>
            </a:r>
            <a:r>
              <a:rPr lang="es-ES" sz="3200" dirty="0">
                <a:ea typeface="Calibri" pitchFamily="-84" charset="0"/>
              </a:rPr>
              <a:t> de las fibras musculares y respuesta </a:t>
            </a:r>
            <a:r>
              <a:rPr lang="es-ES" sz="3200" b="1" dirty="0">
                <a:ea typeface="Calibri" pitchFamily="-84" charset="0"/>
              </a:rPr>
              <a:t>hormonal</a:t>
            </a:r>
            <a:r>
              <a:rPr lang="es-ES" sz="3200" dirty="0">
                <a:ea typeface="Calibri" pitchFamily="-84" charset="0"/>
              </a:rPr>
              <a:t> compensadora) provocarán una completa recuperación sin necesidad de tratamiento.</a:t>
            </a:r>
            <a:endParaRPr lang="es-ES" sz="3200" dirty="0"/>
          </a:p>
          <a:p>
            <a:pPr eaLnBrk="0" hangingPunct="0"/>
            <a:endParaRPr lang="es-ES" sz="1600" dirty="0">
              <a:latin typeface="Times New Roman" pitchFamily="-84" charset="0"/>
              <a:cs typeface="Calibri" pitchFamily="-84" charset="0"/>
              <a:sym typeface="Wingdings" pitchFamily="-84" charset="2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-84" charset="0"/>
                <a:ea typeface="Arial" pitchFamily="-84" charset="0"/>
                <a:cs typeface="Arial" pitchFamily="-84" charset="0"/>
              </a:rPr>
              <a:t>FASES DEL SHOCK CARDIÓGENO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1196752"/>
            <a:ext cx="8605838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S" sz="3200" b="1" dirty="0">
                <a:solidFill>
                  <a:srgbClr val="558ED5"/>
                </a:solidFill>
              </a:rPr>
              <a:t>Etapa progresiva o de hipotensión descompensada.</a:t>
            </a:r>
          </a:p>
          <a:p>
            <a:endParaRPr lang="es-ES" sz="3200" dirty="0">
              <a:solidFill>
                <a:srgbClr val="558ED5"/>
              </a:solidFill>
            </a:endParaRPr>
          </a:p>
          <a:p>
            <a:pPr algn="just"/>
            <a:r>
              <a:rPr lang="es-ES" sz="3200" dirty="0"/>
              <a:t>En esta etapa, si no se sigue un tratamiento adecuado, el shock entra en un </a:t>
            </a:r>
            <a:r>
              <a:rPr lang="es-ES" sz="3200" b="1" dirty="0"/>
              <a:t>ciclo de retroalimentación positiva</a:t>
            </a:r>
            <a:r>
              <a:rPr lang="es-ES" sz="3200" dirty="0"/>
              <a:t>. Los síntomas dependen de:</a:t>
            </a:r>
          </a:p>
          <a:p>
            <a:pPr lvl="1" algn="just">
              <a:buFont typeface="Wingdings" pitchFamily="-84" charset="2"/>
              <a:buChar char="§"/>
            </a:pPr>
            <a:r>
              <a:rPr lang="es-ES" sz="3200" dirty="0"/>
              <a:t>el gran aumento de las resistencias vasculares</a:t>
            </a:r>
          </a:p>
          <a:p>
            <a:pPr lvl="1" algn="just">
              <a:buFont typeface="Wingdings" pitchFamily="-84" charset="2"/>
              <a:buChar char="§"/>
            </a:pPr>
            <a:r>
              <a:rPr lang="es-ES" sz="3200" dirty="0"/>
              <a:t>el déficit de flujo neurológico </a:t>
            </a:r>
          </a:p>
          <a:p>
            <a:pPr lvl="1" algn="just">
              <a:buFont typeface="Wingdings" pitchFamily="-84" charset="2"/>
              <a:buChar char="§"/>
            </a:pPr>
            <a:r>
              <a:rPr lang="es-ES" sz="3200" dirty="0"/>
              <a:t>el déficit de perfusión tisular.</a:t>
            </a:r>
          </a:p>
        </p:txBody>
      </p:sp>
      <p:sp>
        <p:nvSpPr>
          <p:cNvPr id="47107" name="3 CuadroTexto"/>
          <p:cNvSpPr txBox="1">
            <a:spLocks noChangeArrowheads="1"/>
          </p:cNvSpPr>
          <p:nvPr/>
        </p:nvSpPr>
        <p:spPr bwMode="auto">
          <a:xfrm>
            <a:off x="6876256" y="6021288"/>
            <a:ext cx="1990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ACIDOSIS</a:t>
            </a:r>
          </a:p>
        </p:txBody>
      </p:sp>
      <p:cxnSp>
        <p:nvCxnSpPr>
          <p:cNvPr id="7" name="6 Conector recto de flecha"/>
          <p:cNvCxnSpPr>
            <a:cxnSpLocks noChangeShapeType="1"/>
          </p:cNvCxnSpPr>
          <p:nvPr/>
        </p:nvCxnSpPr>
        <p:spPr bwMode="auto">
          <a:xfrm>
            <a:off x="6300192" y="6381328"/>
            <a:ext cx="431800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6" name="5 Rectángulo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-84" charset="0"/>
                <a:ea typeface="Arial" pitchFamily="-84" charset="0"/>
                <a:cs typeface="Arial" pitchFamily="-84" charset="0"/>
              </a:rPr>
              <a:t>FASES DEL SHOCK CARDIÓGENO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CuadroTexto"/>
          <p:cNvSpPr txBox="1">
            <a:spLocks noChangeArrowheads="1"/>
          </p:cNvSpPr>
          <p:nvPr/>
        </p:nvSpPr>
        <p:spPr bwMode="auto">
          <a:xfrm>
            <a:off x="179512" y="1340768"/>
            <a:ext cx="5688632" cy="646331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600" dirty="0"/>
              <a:t>Mala liberación de oxígeno</a:t>
            </a:r>
          </a:p>
        </p:txBody>
      </p:sp>
      <p:sp>
        <p:nvSpPr>
          <p:cNvPr id="48131" name="2 CuadroTexto"/>
          <p:cNvSpPr txBox="1">
            <a:spLocks noChangeArrowheads="1"/>
          </p:cNvSpPr>
          <p:nvPr/>
        </p:nvSpPr>
        <p:spPr bwMode="auto">
          <a:xfrm>
            <a:off x="323850" y="2420938"/>
            <a:ext cx="5112246" cy="122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600" dirty="0"/>
              <a:t>Metabolismo anaerobio de glucólisis</a:t>
            </a:r>
          </a:p>
        </p:txBody>
      </p:sp>
      <p:sp>
        <p:nvSpPr>
          <p:cNvPr id="48132" name="3 CuadroTexto"/>
          <p:cNvSpPr txBox="1">
            <a:spLocks noChangeArrowheads="1"/>
          </p:cNvSpPr>
          <p:nvPr/>
        </p:nvSpPr>
        <p:spPr bwMode="auto">
          <a:xfrm>
            <a:off x="251520" y="3861048"/>
            <a:ext cx="451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 dirty="0"/>
              <a:t>Exceso de </a:t>
            </a:r>
            <a:r>
              <a:rPr lang="es-ES" sz="3600" b="1" dirty="0"/>
              <a:t>ácido láctico</a:t>
            </a:r>
          </a:p>
        </p:txBody>
      </p:sp>
      <p:sp>
        <p:nvSpPr>
          <p:cNvPr id="48133" name="4 CuadroTexto"/>
          <p:cNvSpPr txBox="1">
            <a:spLocks noChangeArrowheads="1"/>
          </p:cNvSpPr>
          <p:nvPr/>
        </p:nvSpPr>
        <p:spPr bwMode="auto">
          <a:xfrm>
            <a:off x="6156325" y="1341438"/>
            <a:ext cx="2720975" cy="646112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/>
              <a:t>↓flujo tisular</a:t>
            </a:r>
          </a:p>
        </p:txBody>
      </p:sp>
      <p:sp>
        <p:nvSpPr>
          <p:cNvPr id="48134" name="5 CuadroTexto"/>
          <p:cNvSpPr txBox="1">
            <a:spLocks noChangeArrowheads="1"/>
          </p:cNvSpPr>
          <p:nvPr/>
        </p:nvSpPr>
        <p:spPr bwMode="auto">
          <a:xfrm>
            <a:off x="5580063" y="2420938"/>
            <a:ext cx="316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/>
              <a:t>Acumulación de CO2</a:t>
            </a:r>
          </a:p>
        </p:txBody>
      </p:sp>
      <p:sp>
        <p:nvSpPr>
          <p:cNvPr id="48135" name="6 CuadroTexto"/>
          <p:cNvSpPr txBox="1">
            <a:spLocks noChangeArrowheads="1"/>
          </p:cNvSpPr>
          <p:nvPr/>
        </p:nvSpPr>
        <p:spPr bwMode="auto">
          <a:xfrm>
            <a:off x="5651500" y="3860800"/>
            <a:ext cx="3255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 b="1" dirty="0"/>
              <a:t>Ácido carbónico</a:t>
            </a:r>
          </a:p>
        </p:txBody>
      </p:sp>
      <p:cxnSp>
        <p:nvCxnSpPr>
          <p:cNvPr id="9" name="8 Conector recto de flecha"/>
          <p:cNvCxnSpPr>
            <a:cxnSpLocks noChangeShapeType="1"/>
          </p:cNvCxnSpPr>
          <p:nvPr/>
        </p:nvCxnSpPr>
        <p:spPr bwMode="auto">
          <a:xfrm rot="5400000">
            <a:off x="2267744" y="2277269"/>
            <a:ext cx="431800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0" name="9 Conector recto de flecha"/>
          <p:cNvCxnSpPr>
            <a:cxnSpLocks noChangeShapeType="1"/>
          </p:cNvCxnSpPr>
          <p:nvPr/>
        </p:nvCxnSpPr>
        <p:spPr bwMode="auto">
          <a:xfrm rot="5400000">
            <a:off x="7235825" y="3716338"/>
            <a:ext cx="433387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1" name="10 Conector recto de flecha"/>
          <p:cNvCxnSpPr>
            <a:cxnSpLocks noChangeShapeType="1"/>
          </p:cNvCxnSpPr>
          <p:nvPr/>
        </p:nvCxnSpPr>
        <p:spPr bwMode="auto">
          <a:xfrm rot="5400000">
            <a:off x="7236619" y="2275681"/>
            <a:ext cx="431800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2" name="11 Conector recto de flecha"/>
          <p:cNvCxnSpPr>
            <a:cxnSpLocks noChangeShapeType="1"/>
          </p:cNvCxnSpPr>
          <p:nvPr/>
        </p:nvCxnSpPr>
        <p:spPr bwMode="auto">
          <a:xfrm rot="5400000">
            <a:off x="2267868" y="3860924"/>
            <a:ext cx="433387" cy="15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8140" name="12 CuadroTexto"/>
          <p:cNvSpPr txBox="1">
            <a:spLocks noChangeArrowheads="1"/>
          </p:cNvSpPr>
          <p:nvPr/>
        </p:nvSpPr>
        <p:spPr bwMode="auto">
          <a:xfrm>
            <a:off x="6156325" y="4868863"/>
            <a:ext cx="2541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 b="1"/>
              <a:t>Otros</a:t>
            </a:r>
            <a:r>
              <a:rPr lang="es-ES" sz="3600"/>
              <a:t> ácidos</a:t>
            </a:r>
          </a:p>
        </p:txBody>
      </p:sp>
      <p:cxnSp>
        <p:nvCxnSpPr>
          <p:cNvPr id="14" name="13 Conector recto de flecha"/>
          <p:cNvCxnSpPr>
            <a:cxnSpLocks noChangeShapeType="1"/>
          </p:cNvCxnSpPr>
          <p:nvPr/>
        </p:nvCxnSpPr>
        <p:spPr bwMode="auto">
          <a:xfrm rot="5400000">
            <a:off x="7236619" y="4652169"/>
            <a:ext cx="431800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16" name="15 Rectángulo"/>
          <p:cNvSpPr/>
          <p:nvPr/>
        </p:nvSpPr>
        <p:spPr>
          <a:xfrm>
            <a:off x="3347864" y="188640"/>
            <a:ext cx="28904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-84" charset="0"/>
                <a:ea typeface="Arial" pitchFamily="-84" charset="0"/>
                <a:cs typeface="Arial" pitchFamily="-84" charset="0"/>
              </a:rPr>
              <a:t>ACIDOSIS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1341438"/>
            <a:ext cx="8964612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" sz="3200" b="1" dirty="0">
                <a:solidFill>
                  <a:srgbClr val="558ED5"/>
                </a:solidFill>
              </a:rPr>
              <a:t>Etapa irreversible 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El shock ha progresado hasta el punto de ser mortal, aun con un tratamiento adecuado.</a:t>
            </a:r>
          </a:p>
          <a:p>
            <a:pPr algn="just"/>
            <a:endParaRPr lang="es-ES" sz="2800" dirty="0"/>
          </a:p>
          <a:p>
            <a:pPr algn="just"/>
            <a:r>
              <a:rPr lang="es-ES" sz="3200" dirty="0"/>
              <a:t>Se deben a:</a:t>
            </a:r>
          </a:p>
          <a:p>
            <a:pPr lvl="1">
              <a:buFont typeface="Wingdings" pitchFamily="-84" charset="2"/>
              <a:buChar char="§"/>
            </a:pPr>
            <a:r>
              <a:rPr lang="es-ES" sz="3200" b="1" dirty="0"/>
              <a:t>Isquemia prolongada</a:t>
            </a:r>
            <a:r>
              <a:rPr lang="es-ES" sz="3200" dirty="0">
                <a:sym typeface="Wingdings" pitchFamily="-84" charset="2"/>
              </a:rPr>
              <a:t> colapso multiorgánico</a:t>
            </a:r>
          </a:p>
          <a:p>
            <a:pPr lvl="1">
              <a:buFont typeface="Wingdings" pitchFamily="-84" charset="2"/>
              <a:buChar char="§"/>
            </a:pPr>
            <a:r>
              <a:rPr lang="es-ES" sz="3200" dirty="0"/>
              <a:t>Mantenimiento de </a:t>
            </a:r>
            <a:r>
              <a:rPr lang="es-ES" sz="3200" b="1" dirty="0"/>
              <a:t>mecanismos compensadores </a:t>
            </a:r>
            <a:r>
              <a:rPr lang="es-ES" sz="3200" dirty="0"/>
              <a:t>que a la larga resultan perjudiciales.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-84" charset="0"/>
                <a:ea typeface="Arial" pitchFamily="-84" charset="0"/>
                <a:cs typeface="Arial" pitchFamily="-84" charset="0"/>
              </a:rPr>
              <a:t>FASES DEL SHOCK CARDIÓGENO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39752" y="404664"/>
            <a:ext cx="43695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-84" charset="0"/>
                <a:ea typeface="Arial" pitchFamily="-84" charset="0"/>
                <a:cs typeface="Arial" pitchFamily="-84" charset="0"/>
              </a:rPr>
              <a:t>TRATAMIENTO</a:t>
            </a:r>
          </a:p>
        </p:txBody>
      </p:sp>
      <p:sp>
        <p:nvSpPr>
          <p:cNvPr id="3" name="2 Llamada de nube"/>
          <p:cNvSpPr/>
          <p:nvPr/>
        </p:nvSpPr>
        <p:spPr>
          <a:xfrm>
            <a:off x="0" y="1484784"/>
            <a:ext cx="8676457" cy="3816424"/>
          </a:xfrm>
          <a:prstGeom prst="cloudCallou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  <a:alpha val="7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3 Rectángulo"/>
          <p:cNvSpPr/>
          <p:nvPr/>
        </p:nvSpPr>
        <p:spPr>
          <a:xfrm rot="318373">
            <a:off x="1001713" y="2057400"/>
            <a:ext cx="7831137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5400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¿Cuál es el principal objetivo del tratamiento para el shock?</a:t>
            </a:r>
            <a:endParaRPr lang="es-ES" sz="540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0183" name="Picture 1" descr="E:\IMAGENES PPT\doctor animad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138613"/>
            <a:ext cx="2519362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xplosión 2"/>
          <p:cNvSpPr/>
          <p:nvPr/>
        </p:nvSpPr>
        <p:spPr>
          <a:xfrm rot="321608">
            <a:off x="4763" y="420688"/>
            <a:ext cx="9271000" cy="5926137"/>
          </a:xfrm>
          <a:prstGeom prst="irregularSeal2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339752" y="188640"/>
            <a:ext cx="43695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-84" charset="0"/>
                <a:ea typeface="Arial" pitchFamily="-84" charset="0"/>
                <a:cs typeface="Arial" pitchFamily="-84" charset="0"/>
              </a:rPr>
              <a:t>TRATAMIENTO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750" y="2708275"/>
            <a:ext cx="79025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Restablecer la perfusión hística adecuada mediante la normalización de la presión arterial y el gasto cardíaco.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39752" y="404664"/>
            <a:ext cx="43695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-84" charset="0"/>
                <a:ea typeface="Arial" pitchFamily="-84" charset="0"/>
                <a:cs typeface="Arial" pitchFamily="-84" charset="0"/>
              </a:rPr>
              <a:t>TRATAMIENTO</a:t>
            </a:r>
          </a:p>
        </p:txBody>
      </p:sp>
      <p:sp>
        <p:nvSpPr>
          <p:cNvPr id="52227" name="2 CuadroTexto"/>
          <p:cNvSpPr txBox="1">
            <a:spLocks noChangeArrowheads="1"/>
          </p:cNvSpPr>
          <p:nvPr/>
        </p:nvSpPr>
        <p:spPr bwMode="auto">
          <a:xfrm>
            <a:off x="179388" y="1557338"/>
            <a:ext cx="878522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dirty="0"/>
              <a:t>Debe ser individualizado e incluye:</a:t>
            </a:r>
          </a:p>
          <a:p>
            <a:pPr>
              <a:buFont typeface="Wingdings" pitchFamily="-84" charset="2"/>
              <a:buChar char="v"/>
            </a:pPr>
            <a:r>
              <a:rPr lang="es-ES" sz="3600" dirty="0"/>
              <a:t>corrección de causas del shock</a:t>
            </a:r>
          </a:p>
          <a:p>
            <a:pPr>
              <a:buFont typeface="Wingdings" pitchFamily="-84" charset="2"/>
              <a:buChar char="v"/>
            </a:pPr>
            <a:r>
              <a:rPr lang="es-ES" sz="3600" dirty="0"/>
              <a:t>asistencia circulatoria mecánica:</a:t>
            </a:r>
          </a:p>
          <a:p>
            <a:pPr lvl="2">
              <a:buFont typeface="Arial" charset="0"/>
              <a:buChar char="•"/>
            </a:pPr>
            <a:r>
              <a:rPr lang="es-ES" sz="3600" dirty="0"/>
              <a:t>contrapulsación intraaórtica</a:t>
            </a:r>
          </a:p>
          <a:p>
            <a:pPr lvl="2" algn="just">
              <a:buFont typeface="Arial" charset="0"/>
              <a:buChar char="•"/>
            </a:pPr>
            <a:r>
              <a:rPr lang="es-ES" sz="3600" dirty="0"/>
              <a:t>sistema de oxigenado de membrana extracorpóreo o circulación asistida</a:t>
            </a:r>
          </a:p>
          <a:p>
            <a:pPr lvl="2" algn="just">
              <a:buFont typeface="Arial" charset="0"/>
              <a:buChar char="•"/>
            </a:pPr>
            <a:r>
              <a:rPr lang="es-ES" sz="3600" dirty="0"/>
              <a:t>ventrículos artificiales</a:t>
            </a:r>
          </a:p>
          <a:p>
            <a:pPr algn="just">
              <a:buFont typeface="Wingdings" pitchFamily="-84" charset="2"/>
              <a:buChar char="v"/>
            </a:pPr>
            <a:r>
              <a:rPr lang="es-ES" sz="3600" dirty="0"/>
              <a:t>fármacos </a:t>
            </a:r>
          </a:p>
          <a:p>
            <a:pPr lvl="2" algn="just"/>
            <a:endParaRPr lang="es-ES" sz="3600" dirty="0"/>
          </a:p>
        </p:txBody>
      </p:sp>
      <p:sp>
        <p:nvSpPr>
          <p:cNvPr id="52228" name="3 CuadroTexto"/>
          <p:cNvSpPr txBox="1">
            <a:spLocks noChangeArrowheads="1"/>
          </p:cNvSpPr>
          <p:nvPr/>
        </p:nvSpPr>
        <p:spPr bwMode="auto">
          <a:xfrm>
            <a:off x="7426325" y="1916832"/>
            <a:ext cx="1717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/>
              <a:t>Cirugía</a:t>
            </a:r>
          </a:p>
          <a:p>
            <a:r>
              <a:rPr lang="es-ES" sz="2400" dirty="0"/>
              <a:t>Trombólisis</a:t>
            </a:r>
          </a:p>
          <a:p>
            <a:r>
              <a:rPr lang="es-ES" sz="2400" dirty="0"/>
              <a:t>Angioplastia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7164288" y="249289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5400000" flipH="1" flipV="1">
            <a:off x="7163841" y="2205311"/>
            <a:ext cx="28892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16200000" flipH="1">
            <a:off x="7164288" y="2492896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Rectángulo"/>
          <p:cNvSpPr>
            <a:spLocks noChangeArrowheads="1"/>
          </p:cNvSpPr>
          <p:nvPr/>
        </p:nvSpPr>
        <p:spPr bwMode="auto">
          <a:xfrm>
            <a:off x="250825" y="1557338"/>
            <a:ext cx="2079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-84" charset="2"/>
              <a:buChar char="v"/>
            </a:pPr>
            <a:r>
              <a:rPr lang="es-ES" sz="3200"/>
              <a:t>fármacos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339752" y="404664"/>
            <a:ext cx="43695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-84" charset="0"/>
                <a:ea typeface="Arial" pitchFamily="-84" charset="0"/>
                <a:cs typeface="Arial" pitchFamily="-84" charset="0"/>
              </a:rPr>
              <a:t>TRATAMIENTO</a:t>
            </a:r>
          </a:p>
        </p:txBody>
      </p:sp>
      <p:sp>
        <p:nvSpPr>
          <p:cNvPr id="53252" name="3 CuadroTexto"/>
          <p:cNvSpPr txBox="1">
            <a:spLocks noChangeArrowheads="1"/>
          </p:cNvSpPr>
          <p:nvPr/>
        </p:nvSpPr>
        <p:spPr bwMode="auto">
          <a:xfrm>
            <a:off x="251520" y="2564904"/>
            <a:ext cx="71294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s-ES" sz="3600" dirty="0"/>
              <a:t>Estimulantes adrenérgicos</a:t>
            </a:r>
          </a:p>
          <a:p>
            <a:endParaRPr lang="es-ES" sz="3600" dirty="0"/>
          </a:p>
          <a:p>
            <a:pPr>
              <a:buFontTx/>
              <a:buChar char="-"/>
            </a:pPr>
            <a:r>
              <a:rPr lang="es-ES" sz="3600" dirty="0"/>
              <a:t>Inhibidores de la fosfodiesterasa</a:t>
            </a:r>
          </a:p>
          <a:p>
            <a:endParaRPr lang="es-ES" sz="3600" dirty="0"/>
          </a:p>
          <a:p>
            <a:pPr>
              <a:buFontTx/>
              <a:buChar char="-"/>
            </a:pPr>
            <a:r>
              <a:rPr lang="es-ES" sz="3600" dirty="0"/>
              <a:t>vasodilatadores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5867400" y="2640013"/>
            <a:ext cx="504825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5867400" y="2943225"/>
            <a:ext cx="433388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5867400" y="2924175"/>
            <a:ext cx="504825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6" name="7 CuadroTexto"/>
          <p:cNvSpPr txBox="1">
            <a:spLocks noChangeArrowheads="1"/>
          </p:cNvSpPr>
          <p:nvPr/>
        </p:nvSpPr>
        <p:spPr bwMode="auto">
          <a:xfrm>
            <a:off x="6300788" y="2349500"/>
            <a:ext cx="1971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/>
              <a:t>Dopamina</a:t>
            </a:r>
          </a:p>
          <a:p>
            <a:r>
              <a:rPr lang="es-ES" sz="2400"/>
              <a:t>Noradrenalina</a:t>
            </a:r>
          </a:p>
          <a:p>
            <a:r>
              <a:rPr lang="es-ES" sz="2400"/>
              <a:t>Dobutamina</a:t>
            </a:r>
          </a:p>
        </p:txBody>
      </p:sp>
      <p:sp>
        <p:nvSpPr>
          <p:cNvPr id="53257" name="11 CuadroTexto"/>
          <p:cNvSpPr txBox="1">
            <a:spLocks noChangeArrowheads="1"/>
          </p:cNvSpPr>
          <p:nvPr/>
        </p:nvSpPr>
        <p:spPr bwMode="auto">
          <a:xfrm>
            <a:off x="7380288" y="3500438"/>
            <a:ext cx="1419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/>
              <a:t>Amrinona</a:t>
            </a:r>
          </a:p>
          <a:p>
            <a:endParaRPr lang="es-ES" sz="2400"/>
          </a:p>
          <a:p>
            <a:r>
              <a:rPr lang="es-ES" sz="2400"/>
              <a:t>Milrinona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3851920" y="5085184"/>
            <a:ext cx="6477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9" name="14 CuadroTexto"/>
          <p:cNvSpPr txBox="1">
            <a:spLocks noChangeArrowheads="1"/>
          </p:cNvSpPr>
          <p:nvPr/>
        </p:nvSpPr>
        <p:spPr bwMode="auto">
          <a:xfrm>
            <a:off x="4643438" y="4868863"/>
            <a:ext cx="1878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/>
              <a:t>Nitroglicerina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7020272" y="4005957"/>
            <a:ext cx="433387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7020272" y="3717032"/>
            <a:ext cx="504825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xplosión 1"/>
          <p:cNvSpPr/>
          <p:nvPr/>
        </p:nvSpPr>
        <p:spPr>
          <a:xfrm>
            <a:off x="0" y="0"/>
            <a:ext cx="8964613" cy="6480175"/>
          </a:xfrm>
          <a:prstGeom prst="irregularSeal1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4275" name="4 Rectángulo"/>
          <p:cNvSpPr>
            <a:spLocks noChangeArrowheads="1"/>
          </p:cNvSpPr>
          <p:nvPr/>
        </p:nvSpPr>
        <p:spPr bwMode="auto">
          <a:xfrm>
            <a:off x="755650" y="1844675"/>
            <a:ext cx="79200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800"/>
              <a:t>En el shock cardiógeno estricto (disfunción contráctil miocárdica) la mortalidad es superior al 90% y en el secundario a infarto de VD es de un 50-60%.</a:t>
            </a:r>
          </a:p>
          <a:p>
            <a:endParaRPr lang="es-ES" sz="2800"/>
          </a:p>
          <a:p>
            <a:pPr algn="just"/>
            <a:r>
              <a:rPr lang="es-ES" sz="2800"/>
              <a:t>La mortalidad en caso de rotura de estructuras cardíacas es del 100% sin corrección quirúrgica.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43608" y="692696"/>
            <a:ext cx="5678157" cy="2400657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5000" b="1" cap="all" dirty="0">
                <a:ln/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Arial" pitchFamily="-84" charset="0"/>
                <a:ea typeface="Arial" pitchFamily="-84" charset="0"/>
                <a:cs typeface="Arial" pitchFamily="-84" charset="0"/>
              </a:rPr>
              <a:t>fin</a:t>
            </a:r>
          </a:p>
        </p:txBody>
      </p:sp>
      <p:pic>
        <p:nvPicPr>
          <p:cNvPr id="20482" name="Picture 2" descr="E:\IMAGENES PPT\f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84984"/>
            <a:ext cx="3632200" cy="3175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4 Marcador de contenido"/>
          <p:cNvSpPr>
            <a:spLocks noGrp="1"/>
          </p:cNvSpPr>
          <p:nvPr>
            <p:ph idx="1"/>
          </p:nvPr>
        </p:nvSpPr>
        <p:spPr>
          <a:xfrm>
            <a:off x="539750" y="404813"/>
            <a:ext cx="8147050" cy="5832475"/>
          </a:xfrm>
        </p:spPr>
        <p:txBody>
          <a:bodyPr/>
          <a:lstStyle/>
          <a:p>
            <a:pPr>
              <a:buFontTx/>
              <a:buNone/>
            </a:pPr>
            <a:r>
              <a:rPr lang="es-ES" sz="2400" i="1"/>
              <a:t>Para compensar el aumento de la poscarga…</a:t>
            </a:r>
          </a:p>
          <a:p>
            <a:r>
              <a:rPr lang="es-ES" sz="2400" b="1">
                <a:sym typeface="Wingdings" pitchFamily="-84" charset="2"/>
              </a:rPr>
              <a:t>Aumenta </a:t>
            </a:r>
            <a:r>
              <a:rPr lang="es-ES" sz="2400" b="1"/>
              <a:t>el volumen de fin de diástole (precarga)</a:t>
            </a:r>
          </a:p>
          <a:p>
            <a:pPr>
              <a:buFontTx/>
              <a:buNone/>
            </a:pPr>
            <a:r>
              <a:rPr lang="es-ES" sz="2400"/>
              <a:t>          </a:t>
            </a:r>
            <a:r>
              <a:rPr lang="es-ES" sz="2400">
                <a:sym typeface="Wingdings" pitchFamily="-84" charset="2"/>
              </a:rPr>
              <a:t></a:t>
            </a:r>
            <a:r>
              <a:rPr lang="es-ES" sz="2400"/>
              <a:t>activación de mecanismos de aumento de    volumen (disminución de la eliminación renal de orina…), que permiten el incremento del retorno venoso.</a:t>
            </a:r>
          </a:p>
          <a:p>
            <a:endParaRPr lang="es-ES" sz="2400"/>
          </a:p>
          <a:p>
            <a:endParaRPr lang="es-ES" sz="2400"/>
          </a:p>
          <a:p>
            <a:endParaRPr lang="es-ES" sz="2400"/>
          </a:p>
          <a:p>
            <a:endParaRPr lang="es-ES" sz="2400"/>
          </a:p>
          <a:p>
            <a:pPr>
              <a:buFontTx/>
              <a:buNone/>
            </a:pPr>
            <a:endParaRPr lang="es-ES" sz="2400"/>
          </a:p>
          <a:p>
            <a:r>
              <a:rPr lang="es-ES" sz="2400"/>
              <a:t> </a:t>
            </a:r>
            <a:r>
              <a:rPr lang="es-ES" sz="2400" b="1"/>
              <a:t>Aumenta el espesor </a:t>
            </a:r>
            <a:r>
              <a:rPr lang="es-ES" sz="1800"/>
              <a:t>(sin incremento paralelo del flujo coronario)</a:t>
            </a:r>
            <a:endParaRPr lang="es-ES" sz="2400" b="1"/>
          </a:p>
          <a:p>
            <a:pPr>
              <a:buFontTx/>
              <a:buNone/>
            </a:pPr>
            <a:r>
              <a:rPr lang="es-ES" sz="2400" b="1"/>
              <a:t>          </a:t>
            </a:r>
            <a:r>
              <a:rPr lang="es-ES" sz="2400" b="1">
                <a:sym typeface="Wingdings" pitchFamily="-84" charset="2"/>
              </a:rPr>
              <a:t></a:t>
            </a:r>
            <a:r>
              <a:rPr lang="es-ES" sz="2400">
                <a:sym typeface="Wingdings" pitchFamily="-84" charset="2"/>
              </a:rPr>
              <a:t>aumento demanda de oxígeno </a:t>
            </a:r>
            <a:r>
              <a:rPr lang="es-ES" sz="1600">
                <a:sym typeface="Wingdings" pitchFamily="-84" charset="2"/>
              </a:rPr>
              <a:t>(</a:t>
            </a:r>
            <a:endParaRPr lang="es-ES" sz="2400" b="1"/>
          </a:p>
          <a:p>
            <a:pPr>
              <a:buFontTx/>
              <a:buNone/>
            </a:pPr>
            <a:r>
              <a:rPr lang="es-ES" sz="2400" b="1">
                <a:sym typeface="Wingdings" pitchFamily="-84" charset="2"/>
              </a:rPr>
              <a:t>       </a:t>
            </a:r>
            <a:endParaRPr lang="es-ES" sz="2400"/>
          </a:p>
        </p:txBody>
      </p:sp>
      <p:pic>
        <p:nvPicPr>
          <p:cNvPr id="8195" name="5 Imagen" descr="200px-Heart_left_ventricular_hypertrophy_s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643188"/>
            <a:ext cx="56165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Marcador de contenido"/>
          <p:cNvSpPr>
            <a:spLocks noGrp="1"/>
          </p:cNvSpPr>
          <p:nvPr>
            <p:ph idx="1"/>
          </p:nvPr>
        </p:nvSpPr>
        <p:spPr>
          <a:xfrm>
            <a:off x="539750" y="476250"/>
            <a:ext cx="8229600" cy="5903913"/>
          </a:xfrm>
        </p:spPr>
        <p:txBody>
          <a:bodyPr/>
          <a:lstStyle/>
          <a:p>
            <a:pPr eaLnBrk="1" hangingPunct="1"/>
            <a:r>
              <a:rPr lang="es-ES" sz="2000"/>
              <a:t>A medida que aumenta la gravedad de la insuficiencia aórtica, la fracción de eyección disminuye porque se llega a los límites de la dilatación del VI y no puede producirse más hipertrofia sin grados significativos de </a:t>
            </a:r>
            <a:r>
              <a:rPr lang="es-ES" sz="2000" b="1">
                <a:solidFill>
                  <a:srgbClr val="FF0000"/>
                </a:solidFill>
              </a:rPr>
              <a:t>isquemia </a:t>
            </a:r>
          </a:p>
          <a:p>
            <a:pPr eaLnBrk="1" hangingPunct="1"/>
            <a:endParaRPr lang="es-ES" sz="2000" i="1"/>
          </a:p>
          <a:p>
            <a:pPr eaLnBrk="1" hangingPunct="1">
              <a:buFontTx/>
              <a:buNone/>
            </a:pPr>
            <a:endParaRPr lang="es-ES" sz="2400"/>
          </a:p>
          <a:p>
            <a:pPr eaLnBrk="1" hangingPunct="1">
              <a:buFontTx/>
              <a:buNone/>
            </a:pPr>
            <a:endParaRPr lang="es-ES" sz="2800" i="1"/>
          </a:p>
          <a:p>
            <a:pPr eaLnBrk="1" hangingPunct="1">
              <a:buFontTx/>
              <a:buNone/>
            </a:pPr>
            <a:endParaRPr lang="es-ES" sz="2800" i="1"/>
          </a:p>
          <a:p>
            <a:pPr eaLnBrk="1" hangingPunct="1">
              <a:buFontTx/>
              <a:buNone/>
            </a:pPr>
            <a:endParaRPr lang="es-ES" sz="2800" i="1"/>
          </a:p>
          <a:p>
            <a:pPr eaLnBrk="1" hangingPunct="1">
              <a:buFontTx/>
              <a:buNone/>
            </a:pPr>
            <a:endParaRPr lang="es-ES" sz="2800" i="1"/>
          </a:p>
          <a:p>
            <a:pPr eaLnBrk="1" hangingPunct="1"/>
            <a:endParaRPr lang="es-ES" sz="1800"/>
          </a:p>
          <a:p>
            <a:pPr eaLnBrk="1" hangingPunct="1"/>
            <a:r>
              <a:rPr lang="es-ES" sz="1800" b="1" i="1"/>
              <a:t>La isquemia se produce por la disminución del flujo coronario cuando aumenta la demanda de oxígeno. Esto se debe a la rápida caída de la presión diastólica aórtica cuando el flujo coronario sería máximo (al inicio de la diástole, que coincide con una relajación muscular y una alta presión aórtica) pero está forzosamente disminuido.</a:t>
            </a:r>
          </a:p>
          <a:p>
            <a:pPr eaLnBrk="1" hangingPunct="1">
              <a:buFontTx/>
              <a:buNone/>
            </a:pPr>
            <a:endParaRPr lang="es-ES" sz="1800" i="1"/>
          </a:p>
        </p:txBody>
      </p:sp>
      <p:pic>
        <p:nvPicPr>
          <p:cNvPr id="9219" name="0 Imagen" descr="Sin títu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44675"/>
            <a:ext cx="76327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600"/>
              <a:t>Sobrecarga de presión</a:t>
            </a:r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4911725"/>
          </a:xfrm>
        </p:spPr>
        <p:txBody>
          <a:bodyPr/>
          <a:lstStyle/>
          <a:p>
            <a:pPr eaLnBrk="1" hangingPunct="1"/>
            <a:r>
              <a:rPr lang="es-ES" sz="1800"/>
              <a:t>Se produce por situaciones como las </a:t>
            </a:r>
            <a:r>
              <a:rPr lang="es-ES" sz="1800" b="1"/>
              <a:t>estenosis de las válvulas sigmoideas</a:t>
            </a:r>
          </a:p>
          <a:p>
            <a:pPr eaLnBrk="1" hangingPunct="1"/>
            <a:endParaRPr lang="es-ES" sz="1800" b="1"/>
          </a:p>
          <a:p>
            <a:pPr eaLnBrk="1" hangingPunct="1">
              <a:buFontTx/>
              <a:buNone/>
            </a:pPr>
            <a:r>
              <a:rPr lang="es-ES" sz="1800" b="1"/>
              <a:t>     </a:t>
            </a:r>
          </a:p>
          <a:p>
            <a:pPr eaLnBrk="1" hangingPunct="1">
              <a:buFontTx/>
              <a:buNone/>
            </a:pPr>
            <a:endParaRPr lang="es-ES" sz="1800" b="1"/>
          </a:p>
          <a:p>
            <a:pPr eaLnBrk="1" hangingPunct="1">
              <a:buFontTx/>
              <a:buNone/>
            </a:pPr>
            <a:r>
              <a:rPr lang="es-ES" sz="1800" b="1"/>
              <a:t>     </a:t>
            </a:r>
            <a:endParaRPr lang="es-ES" sz="1800"/>
          </a:p>
          <a:p>
            <a:pPr eaLnBrk="1" hangingPunct="1">
              <a:buFontTx/>
              <a:buNone/>
            </a:pPr>
            <a:endParaRPr lang="es-ES"/>
          </a:p>
          <a:p>
            <a:pPr eaLnBrk="1" hangingPunct="1">
              <a:buFontTx/>
              <a:buNone/>
            </a:pPr>
            <a:endParaRPr lang="es-ES"/>
          </a:p>
          <a:p>
            <a:pPr eaLnBrk="1" hangingPunct="1">
              <a:buFontTx/>
              <a:buNone/>
            </a:pPr>
            <a:endParaRPr lang="es-ES"/>
          </a:p>
          <a:p>
            <a:pPr algn="ctr" eaLnBrk="1" hangingPunct="1">
              <a:buFontTx/>
              <a:buNone/>
            </a:pPr>
            <a:endParaRPr lang="es-ES" sz="1600" i="1"/>
          </a:p>
          <a:p>
            <a:pPr algn="ctr" eaLnBrk="1" hangingPunct="1">
              <a:buFontTx/>
              <a:buNone/>
            </a:pPr>
            <a:r>
              <a:rPr lang="es-ES" sz="1600" b="1" i="1"/>
              <a:t>La estenosis aórtica es una enfermedad de la válvula aórtica que consiste en su estrechamiento (disminución de su superficie y diámetro) ocasionando una dificultad en la eyección de sangre del ventrículo izquierdo hacia todo el organismo</a:t>
            </a:r>
          </a:p>
        </p:txBody>
      </p:sp>
      <p:pic>
        <p:nvPicPr>
          <p:cNvPr id="10244" name="3 Imagen" descr="senile_aortic_stenosi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928813"/>
            <a:ext cx="36433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4 Imagen" descr="estenosis ortic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857375"/>
            <a:ext cx="435768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2407</Words>
  <Application>Microsoft Office PowerPoint</Application>
  <PresentationFormat>Presentación en pantalla (4:3)</PresentationFormat>
  <Paragraphs>390</Paragraphs>
  <Slides>69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5</vt:i4>
      </vt:variant>
      <vt:variant>
        <vt:lpstr>Títulos de diapositiva</vt:lpstr>
      </vt:variant>
      <vt:variant>
        <vt:i4>69</vt:i4>
      </vt:variant>
    </vt:vector>
  </HeadingPairs>
  <TitlesOfParts>
    <vt:vector size="74" baseType="lpstr">
      <vt:lpstr>Diseño predeterminado</vt:lpstr>
      <vt:lpstr>Tema de Office</vt:lpstr>
      <vt:lpstr>1_Diseño predeterminado</vt:lpstr>
      <vt:lpstr>2_Diseño predeterminado</vt:lpstr>
      <vt:lpstr>1_Tema de Office</vt:lpstr>
      <vt:lpstr>INSUFICIENCIA CARDÍACA</vt:lpstr>
      <vt:lpstr>¿Qué es la insuficiencia cardiaca?</vt:lpstr>
      <vt:lpstr>Mecanismos de sobrecarga</vt:lpstr>
      <vt:lpstr>Sobrecarga de volumen</vt:lpstr>
      <vt:lpstr>Sobrecarga de volumen</vt:lpstr>
      <vt:lpstr>Diapositiva 6</vt:lpstr>
      <vt:lpstr>Diapositiva 7</vt:lpstr>
      <vt:lpstr>Diapositiva 8</vt:lpstr>
      <vt:lpstr>Sobrecarga de presión</vt:lpstr>
      <vt:lpstr>Sobrecarga de presión</vt:lpstr>
      <vt:lpstr>Sobrecarga de presión</vt:lpstr>
      <vt:lpstr>Deterioro de la contractilidad</vt:lpstr>
      <vt:lpstr>Disminución de la distensibilidad ventricular </vt:lpstr>
      <vt:lpstr> Otras causas de disminución del llenado ventricular: </vt:lpstr>
      <vt:lpstr> Otras causas de disminución del llenado ventricular: </vt:lpstr>
      <vt:lpstr> Otras causas de disminución del llenado ventricular: </vt:lpstr>
      <vt:lpstr>Disfunción ventricular</vt:lpstr>
      <vt:lpstr>Disfunción ventricular</vt:lpstr>
      <vt:lpstr>Disfunción ventricular</vt:lpstr>
      <vt:lpstr>Disfunción ventricular</vt:lpstr>
      <vt:lpstr>Mecanismos de compensación</vt:lpstr>
      <vt:lpstr>Mecanismos de compensación</vt:lpstr>
      <vt:lpstr>Mecanismos de compensación</vt:lpstr>
      <vt:lpstr>Mecanismos de compensación</vt:lpstr>
      <vt:lpstr>Mecanismos de compensación</vt:lpstr>
      <vt:lpstr>Activación Neurohormonal</vt:lpstr>
      <vt:lpstr>Sistema Adrenérgico (Activación Simpática)</vt:lpstr>
      <vt:lpstr>Diapositiva 28</vt:lpstr>
      <vt:lpstr>Diapositiva 29</vt:lpstr>
      <vt:lpstr>Diapositiva 30</vt:lpstr>
      <vt:lpstr>Diapositiva 31</vt:lpstr>
      <vt:lpstr>Sistema Renina-Angiotensina-Aldosterona</vt:lpstr>
      <vt:lpstr>Diapositiva 33</vt:lpstr>
      <vt:lpstr>Diapositiva 34</vt:lpstr>
      <vt:lpstr>Diapositiva 35</vt:lpstr>
      <vt:lpstr>Hormona antidiurética</vt:lpstr>
      <vt:lpstr>Efectos perjudiciales de la activación crónica de los mecanismos neurohormonales</vt:lpstr>
      <vt:lpstr>Síntomas de la insuficiencia cardíaca (IC)</vt:lpstr>
      <vt:lpstr>Síntomas</vt:lpstr>
      <vt:lpstr>Síntomas</vt:lpstr>
      <vt:lpstr>Síntomas</vt:lpstr>
      <vt:lpstr>Disnea</vt:lpstr>
      <vt:lpstr>El grado de insuficiencia viene marcado por el grado de esfuerzo que provoca la disnea</vt:lpstr>
      <vt:lpstr>Tos nocturna y sibilancias</vt:lpstr>
      <vt:lpstr>Edema pulmonar</vt:lpstr>
      <vt:lpstr> </vt:lpstr>
      <vt:lpstr>Síntomas</vt:lpstr>
      <vt:lpstr>Cansancio o fatiga</vt:lpstr>
      <vt:lpstr>Mareo</vt:lpstr>
      <vt:lpstr>Frecuencia cardíaca rápida o Taquicardia</vt:lpstr>
      <vt:lpstr> </vt:lpstr>
      <vt:lpstr>Tratamiento no farmacológico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</vt:vector>
  </TitlesOfParts>
  <Company>Toshiba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Cesar Garcia-Mauriño Peñin</cp:lastModifiedBy>
  <cp:revision>29</cp:revision>
  <dcterms:created xsi:type="dcterms:W3CDTF">2011-11-21T14:57:18Z</dcterms:created>
  <dcterms:modified xsi:type="dcterms:W3CDTF">2011-11-21T15:03:55Z</dcterms:modified>
</cp:coreProperties>
</file>