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0" r:id="rId2"/>
    <p:sldId id="263" r:id="rId3"/>
    <p:sldId id="264" r:id="rId4"/>
    <p:sldId id="265" r:id="rId5"/>
    <p:sldId id="266" r:id="rId6"/>
    <p:sldId id="267" r:id="rId7"/>
    <p:sldId id="281" r:id="rId8"/>
    <p:sldId id="282" r:id="rId9"/>
    <p:sldId id="283" r:id="rId10"/>
    <p:sldId id="284" r:id="rId11"/>
    <p:sldId id="285" r:id="rId12"/>
    <p:sldId id="286" r:id="rId13"/>
    <p:sldId id="279" r:id="rId14"/>
    <p:sldId id="268" r:id="rId15"/>
    <p:sldId id="270" r:id="rId16"/>
    <p:sldId id="271" r:id="rId17"/>
    <p:sldId id="272" r:id="rId18"/>
    <p:sldId id="273" r:id="rId19"/>
    <p:sldId id="290" r:id="rId20"/>
    <p:sldId id="274" r:id="rId21"/>
    <p:sldId id="275" r:id="rId22"/>
    <p:sldId id="291" r:id="rId23"/>
    <p:sldId id="276" r:id="rId24"/>
    <p:sldId id="278" r:id="rId25"/>
    <p:sldId id="256" r:id="rId26"/>
    <p:sldId id="257" r:id="rId27"/>
    <p:sldId id="258" r:id="rId28"/>
    <p:sldId id="260" r:id="rId29"/>
    <p:sldId id="261" r:id="rId30"/>
    <p:sldId id="262" r:id="rId31"/>
    <p:sldId id="259" r:id="rId32"/>
    <p:sldId id="289"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81" d="100"/>
          <a:sy n="81"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A847CFC-816F-41D0-AAC0-9BF4FEBC753E}" type="datetimeFigureOut">
              <a:rPr lang="es-ES" smtClean="0"/>
              <a:pPr/>
              <a:t>25/10/2011</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25/10/2011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25/10/2011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A847CFC-816F-41D0-AAC0-9BF4FEBC753E}" type="datetimeFigureOut">
              <a:rPr lang="es-ES" smtClean="0"/>
              <a:pPr/>
              <a:t>25/10/2011</a:t>
            </a:fld>
            <a:endParaRPr lang="es-ES"/>
          </a:p>
        </p:txBody>
      </p:sp>
      <p:sp>
        <p:nvSpPr>
          <p:cNvPr id="9" name="8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A847CFC-816F-41D0-AAC0-9BF4FEBC753E}" type="datetimeFigureOut">
              <a:rPr lang="es-ES" smtClean="0"/>
              <a:pPr/>
              <a:t>25/10/2011</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25/10/2011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25/10/2011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A847CFC-816F-41D0-AAC0-9BF4FEBC753E}" type="datetimeFigureOut">
              <a:rPr lang="es-ES" smtClean="0"/>
              <a:pPr/>
              <a:t>25/10/2011</a:t>
            </a:fld>
            <a:endParaRPr lang="es-ES"/>
          </a:p>
        </p:txBody>
      </p:sp>
      <p:sp>
        <p:nvSpPr>
          <p:cNvPr id="7" name="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25/10/2011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A847CFC-816F-41D0-AAC0-9BF4FEBC753E}" type="datetimeFigureOut">
              <a:rPr lang="es-ES" smtClean="0"/>
              <a:pPr/>
              <a:t>25/10/2011</a:t>
            </a:fld>
            <a:endParaRPr lang="es-ES"/>
          </a:p>
        </p:txBody>
      </p:sp>
      <p:sp>
        <p:nvSpPr>
          <p:cNvPr id="22" name="21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A847CFC-816F-41D0-AAC0-9BF4FEBC753E}" type="datetimeFigureOut">
              <a:rPr lang="es-ES" smtClean="0"/>
              <a:pPr/>
              <a:t>25/10/2011</a:t>
            </a:fld>
            <a:endParaRPr lang="es-ES"/>
          </a:p>
        </p:txBody>
      </p:sp>
      <p:sp>
        <p:nvSpPr>
          <p:cNvPr id="18" name="17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A847CFC-816F-41D0-AAC0-9BF4FEBC753E}" type="datetimeFigureOut">
              <a:rPr lang="es-ES" smtClean="0"/>
              <a:pPr/>
              <a:t>25/10/2011</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thruBlk="1"/>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es.wikipedia.org/wiki/Archivo:Space_fluid_shift.gi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980728"/>
            <a:ext cx="7524328" cy="1085506"/>
          </a:xfrm>
        </p:spPr>
        <p:txBody>
          <a:bodyPr>
            <a:noAutofit/>
          </a:bodyPr>
          <a:lstStyle/>
          <a:p>
            <a:r>
              <a:rPr lang="es-ES" sz="3200" u="sng" dirty="0" smtClean="0">
                <a:effectLst>
                  <a:outerShdw blurRad="38100" dist="38100" dir="2700000" algn="tl">
                    <a:srgbClr val="000000">
                      <a:alpha val="43137"/>
                    </a:srgbClr>
                  </a:outerShdw>
                </a:effectLst>
              </a:rPr>
              <a:t>Efectos de la gravedad Y respuesta a la gravedad cero</a:t>
            </a:r>
            <a:endParaRPr lang="es-ES" sz="3200" u="sng"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2915816" y="2150858"/>
            <a:ext cx="5986636" cy="4489977"/>
          </a:xfrm>
          <a:prstGeom prst="rect">
            <a:avLst/>
          </a:prstGeom>
          <a:noFill/>
          <a:ln w="9525">
            <a:noFill/>
            <a:miter lim="800000"/>
            <a:headEnd/>
            <a:tailEnd/>
          </a:ln>
        </p:spPr>
      </p:pic>
      <p:sp>
        <p:nvSpPr>
          <p:cNvPr id="4" name="3 CuadroTexto"/>
          <p:cNvSpPr txBox="1"/>
          <p:nvPr/>
        </p:nvSpPr>
        <p:spPr>
          <a:xfrm>
            <a:off x="0" y="0"/>
            <a:ext cx="4896544" cy="369332"/>
          </a:xfrm>
          <a:prstGeom prst="rect">
            <a:avLst/>
          </a:prstGeom>
          <a:noFill/>
        </p:spPr>
        <p:txBody>
          <a:bodyPr wrap="square" rtlCol="0">
            <a:spAutoFit/>
          </a:bodyPr>
          <a:lstStyle/>
          <a:p>
            <a:r>
              <a:rPr lang="es-ES" u="sng" dirty="0" smtClean="0">
                <a:effectLst>
                  <a:outerShdw blurRad="38100" dist="38100" dir="2700000" algn="tl">
                    <a:srgbClr val="000000">
                      <a:alpha val="43137"/>
                    </a:srgbClr>
                  </a:outerShdw>
                </a:effectLst>
              </a:rPr>
              <a:t>SEMINARIO II</a:t>
            </a:r>
            <a:endParaRPr lang="es-ES" u="sng" dirty="0">
              <a:effectLst>
                <a:outerShdw blurRad="38100" dist="38100" dir="2700000" algn="tl">
                  <a:srgbClr val="000000">
                    <a:alpha val="43137"/>
                  </a:srgbClr>
                </a:outerShdw>
              </a:effectLst>
            </a:endParaRPr>
          </a:p>
        </p:txBody>
      </p:sp>
      <p:sp>
        <p:nvSpPr>
          <p:cNvPr id="6" name="5 CuadroTexto"/>
          <p:cNvSpPr txBox="1"/>
          <p:nvPr/>
        </p:nvSpPr>
        <p:spPr>
          <a:xfrm>
            <a:off x="123399" y="5657671"/>
            <a:ext cx="2691827" cy="1200329"/>
          </a:xfrm>
          <a:prstGeom prst="rect">
            <a:avLst/>
          </a:prstGeom>
          <a:noFill/>
        </p:spPr>
        <p:txBody>
          <a:bodyPr wrap="none" rtlCol="0">
            <a:spAutoFit/>
          </a:bodyPr>
          <a:lstStyle/>
          <a:p>
            <a:pPr algn="just"/>
            <a:r>
              <a:rPr lang="es-ES" dirty="0" smtClean="0">
                <a:latin typeface="Times New Roman" pitchFamily="18" charset="0"/>
                <a:cs typeface="Times New Roman" pitchFamily="18" charset="0"/>
              </a:rPr>
              <a:t>AARÓN ROMÁN</a:t>
            </a:r>
          </a:p>
          <a:p>
            <a:pPr algn="just"/>
            <a:r>
              <a:rPr lang="es-ES" dirty="0" smtClean="0">
                <a:latin typeface="Times New Roman" pitchFamily="18" charset="0"/>
                <a:cs typeface="Times New Roman" pitchFamily="18" charset="0"/>
              </a:rPr>
              <a:t>J. CARLOS DE LA ROSA</a:t>
            </a:r>
          </a:p>
          <a:p>
            <a:pPr algn="just"/>
            <a:r>
              <a:rPr lang="es-ES" dirty="0" smtClean="0">
                <a:latin typeface="Times New Roman" pitchFamily="18" charset="0"/>
                <a:cs typeface="Times New Roman" pitchFamily="18" charset="0"/>
              </a:rPr>
              <a:t>JAVIER MOHIJEFER</a:t>
            </a:r>
          </a:p>
          <a:p>
            <a:pPr algn="just"/>
            <a:r>
              <a:rPr lang="es-ES" dirty="0" smtClean="0">
                <a:latin typeface="Times New Roman" pitchFamily="18" charset="0"/>
                <a:cs typeface="Times New Roman" pitchFamily="18" charset="0"/>
              </a:rPr>
              <a:t>JESÚS ORTEGA</a:t>
            </a:r>
            <a:endParaRPr lang="es-ES"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 dirty="0" smtClean="0"/>
              <a:t>MECANISMOS DE COMPENSACIÓN:</a:t>
            </a:r>
            <a:endParaRPr lang="es-ES" dirty="0"/>
          </a:p>
        </p:txBody>
      </p:sp>
      <p:sp>
        <p:nvSpPr>
          <p:cNvPr id="3" name="2 Marcador de contenido"/>
          <p:cNvSpPr>
            <a:spLocks noGrp="1"/>
          </p:cNvSpPr>
          <p:nvPr>
            <p:ph sz="quarter" idx="1"/>
          </p:nvPr>
        </p:nvSpPr>
        <p:spPr>
          <a:xfrm>
            <a:off x="4355976" y="1268760"/>
            <a:ext cx="4248472" cy="5589240"/>
          </a:xfrm>
        </p:spPr>
        <p:txBody>
          <a:bodyPr>
            <a:normAutofit fontScale="70000" lnSpcReduction="20000"/>
          </a:bodyPr>
          <a:lstStyle/>
          <a:p>
            <a:pPr algn="just">
              <a:buNone/>
            </a:pPr>
            <a:r>
              <a:rPr lang="es-ES" dirty="0" smtClean="0"/>
              <a:t>Ante la bajada de PA reflejos </a:t>
            </a:r>
            <a:r>
              <a:rPr lang="es-ES" u="sng" dirty="0" err="1" smtClean="0"/>
              <a:t>barorrecptores</a:t>
            </a:r>
            <a:r>
              <a:rPr lang="es-ES" dirty="0" smtClean="0"/>
              <a:t> (carótida y aorta) y </a:t>
            </a:r>
            <a:r>
              <a:rPr lang="es-ES" u="sng" dirty="0" err="1" smtClean="0"/>
              <a:t>volorreceptores</a:t>
            </a:r>
            <a:r>
              <a:rPr lang="es-ES" dirty="0" smtClean="0"/>
              <a:t> (aurícula derecha e izquierda) se activan rápidamente para restaurarla.</a:t>
            </a:r>
          </a:p>
          <a:p>
            <a:pPr algn="just">
              <a:buNone/>
            </a:pPr>
            <a:endParaRPr lang="es-ES" dirty="0" smtClean="0"/>
          </a:p>
          <a:p>
            <a:pPr algn="just">
              <a:buNone/>
            </a:pPr>
            <a:r>
              <a:rPr lang="es-ES" dirty="0" smtClean="0"/>
              <a:t>MECANISMOS:</a:t>
            </a:r>
          </a:p>
          <a:p>
            <a:pPr algn="just">
              <a:buNone/>
            </a:pPr>
            <a:endParaRPr lang="es-ES" dirty="0" smtClean="0"/>
          </a:p>
          <a:p>
            <a:pPr lvl="0" algn="just">
              <a:buNone/>
            </a:pPr>
            <a:r>
              <a:rPr lang="es-ES" dirty="0" smtClean="0"/>
              <a:t>1.	</a:t>
            </a:r>
            <a:r>
              <a:rPr lang="es-ES" b="1" dirty="0" smtClean="0"/>
              <a:t>Aumento</a:t>
            </a:r>
            <a:r>
              <a:rPr lang="es-ES" dirty="0" smtClean="0"/>
              <a:t> de la </a:t>
            </a:r>
            <a:r>
              <a:rPr lang="es-ES" b="1" dirty="0" smtClean="0"/>
              <a:t>resistencia vascular sistémica </a:t>
            </a:r>
            <a:r>
              <a:rPr lang="es-ES" dirty="0" smtClean="0"/>
              <a:t>(</a:t>
            </a:r>
            <a:r>
              <a:rPr lang="es-ES" b="1" dirty="0" smtClean="0"/>
              <a:t>simpática </a:t>
            </a:r>
            <a:r>
              <a:rPr lang="es-ES" dirty="0" smtClean="0"/>
              <a:t>mediada),</a:t>
            </a:r>
          </a:p>
          <a:p>
            <a:pPr lvl="0" algn="just">
              <a:buNone/>
            </a:pPr>
            <a:r>
              <a:rPr lang="es-ES" dirty="0" smtClean="0"/>
              <a:t>2. </a:t>
            </a:r>
            <a:r>
              <a:rPr lang="es-ES" b="1" dirty="0" smtClean="0"/>
              <a:t>Disminución</a:t>
            </a:r>
            <a:r>
              <a:rPr lang="es-ES" dirty="0" smtClean="0"/>
              <a:t> del </a:t>
            </a:r>
            <a:r>
              <a:rPr lang="es-ES" b="1" dirty="0" smtClean="0"/>
              <a:t>cumplimiento venoso </a:t>
            </a:r>
            <a:r>
              <a:rPr lang="es-ES" dirty="0" smtClean="0"/>
              <a:t>(debido a la activación simpática de las venas),</a:t>
            </a:r>
          </a:p>
          <a:p>
            <a:pPr lvl="0" algn="just">
              <a:buNone/>
            </a:pPr>
            <a:r>
              <a:rPr lang="es-ES" dirty="0" smtClean="0"/>
              <a:t>3.	</a:t>
            </a:r>
            <a:r>
              <a:rPr lang="es-ES" b="1" dirty="0" smtClean="0"/>
              <a:t>Disminución</a:t>
            </a:r>
            <a:r>
              <a:rPr lang="es-ES" dirty="0" smtClean="0"/>
              <a:t> del </a:t>
            </a:r>
            <a:r>
              <a:rPr lang="es-ES" b="1" dirty="0" smtClean="0"/>
              <a:t>volumen sistólico </a:t>
            </a:r>
            <a:r>
              <a:rPr lang="es-ES" dirty="0" smtClean="0"/>
              <a:t>(debido a la disminución de la </a:t>
            </a:r>
            <a:r>
              <a:rPr lang="es-ES" b="1" dirty="0" smtClean="0"/>
              <a:t>precarga</a:t>
            </a:r>
            <a:r>
              <a:rPr lang="es-ES" dirty="0" smtClean="0"/>
              <a:t>),</a:t>
            </a:r>
          </a:p>
          <a:p>
            <a:pPr lvl="0" algn="just">
              <a:buNone/>
            </a:pPr>
            <a:r>
              <a:rPr lang="es-ES" dirty="0" smtClean="0"/>
              <a:t>4. </a:t>
            </a:r>
            <a:r>
              <a:rPr lang="es-ES" b="1" dirty="0" smtClean="0"/>
              <a:t>Aumento</a:t>
            </a:r>
            <a:r>
              <a:rPr lang="es-ES" dirty="0" smtClean="0"/>
              <a:t> de la </a:t>
            </a:r>
            <a:r>
              <a:rPr lang="es-ES" b="1" dirty="0" smtClean="0"/>
              <a:t>vasoconstricción periférica </a:t>
            </a:r>
            <a:r>
              <a:rPr lang="es-ES" dirty="0" smtClean="0"/>
              <a:t>(disminución de la </a:t>
            </a:r>
            <a:r>
              <a:rPr lang="es-ES" dirty="0" err="1" smtClean="0"/>
              <a:t>distensibilidad</a:t>
            </a:r>
            <a:r>
              <a:rPr lang="es-ES" dirty="0" smtClean="0"/>
              <a:t> de los vasos) </a:t>
            </a:r>
          </a:p>
          <a:p>
            <a:pPr lvl="0" algn="just">
              <a:buNone/>
            </a:pPr>
            <a:r>
              <a:rPr lang="es-ES" dirty="0" smtClean="0"/>
              <a:t>5. </a:t>
            </a:r>
            <a:r>
              <a:rPr lang="es-ES" b="1" dirty="0" smtClean="0"/>
              <a:t>Aumento</a:t>
            </a:r>
            <a:r>
              <a:rPr lang="es-ES" dirty="0" smtClean="0"/>
              <a:t> del </a:t>
            </a:r>
            <a:r>
              <a:rPr lang="es-ES" b="1" dirty="0" smtClean="0"/>
              <a:t>ritmo</a:t>
            </a:r>
            <a:r>
              <a:rPr lang="es-ES" dirty="0" smtClean="0"/>
              <a:t> </a:t>
            </a:r>
            <a:r>
              <a:rPr lang="es-ES" b="1" dirty="0" smtClean="0"/>
              <a:t>cardíaco</a:t>
            </a:r>
            <a:r>
              <a:rPr lang="es-ES" dirty="0" smtClean="0"/>
              <a:t> (taquicardia mediada por los </a:t>
            </a:r>
            <a:r>
              <a:rPr lang="es-ES" dirty="0" err="1" smtClean="0"/>
              <a:t>barorreceptores</a:t>
            </a:r>
            <a:r>
              <a:rPr lang="es-ES" dirty="0" smtClean="0"/>
              <a:t>). </a:t>
            </a:r>
          </a:p>
          <a:p>
            <a:pPr algn="just">
              <a:buNone/>
            </a:pPr>
            <a:endParaRPr lang="es-ES" dirty="0"/>
          </a:p>
        </p:txBody>
      </p:sp>
      <p:pic>
        <p:nvPicPr>
          <p:cNvPr id="2050" name="Picture 2" descr="C:\Users\usuario\Desktop\Jesús\MEDICINA\2º\Primer Cuatrimestre\FISIOLOGIA MÉDICA I\SEMINARIO FISIO\MI PARTE\max-control.gif"/>
          <p:cNvPicPr>
            <a:picLocks noChangeAspect="1" noChangeArrowheads="1"/>
          </p:cNvPicPr>
          <p:nvPr/>
        </p:nvPicPr>
        <p:blipFill>
          <a:blip r:embed="rId2" cstate="print"/>
          <a:srcRect/>
          <a:stretch>
            <a:fillRect/>
          </a:stretch>
        </p:blipFill>
        <p:spPr bwMode="auto">
          <a:xfrm>
            <a:off x="251520" y="1340768"/>
            <a:ext cx="4286250" cy="439248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a:bodyPr>
          <a:lstStyle/>
          <a:p>
            <a:r>
              <a:rPr lang="es-ES" dirty="0" smtClean="0"/>
              <a:t>MECANISMOS DE COMPENSACIÓN:</a:t>
            </a:r>
            <a:endParaRPr lang="es-ES" dirty="0"/>
          </a:p>
        </p:txBody>
      </p:sp>
      <p:sp>
        <p:nvSpPr>
          <p:cNvPr id="3" name="2 Marcador de contenido"/>
          <p:cNvSpPr>
            <a:spLocks noGrp="1"/>
          </p:cNvSpPr>
          <p:nvPr>
            <p:ph sz="quarter" idx="1"/>
          </p:nvPr>
        </p:nvSpPr>
        <p:spPr>
          <a:xfrm>
            <a:off x="457200" y="1268760"/>
            <a:ext cx="7467600" cy="5205192"/>
          </a:xfrm>
        </p:spPr>
        <p:txBody>
          <a:bodyPr/>
          <a:lstStyle/>
          <a:p>
            <a:pPr algn="just"/>
            <a:r>
              <a:rPr lang="es-ES" dirty="0" smtClean="0"/>
              <a:t>Sin la operación de importantes mecanismos de compensación, estar de pie llevaría al paciente a sufrir </a:t>
            </a:r>
            <a:r>
              <a:rPr lang="es-ES" b="1" dirty="0" smtClean="0"/>
              <a:t>edemas</a:t>
            </a:r>
            <a:r>
              <a:rPr lang="es-ES" dirty="0" smtClean="0"/>
              <a:t> en los pies y las piernas.</a:t>
            </a:r>
          </a:p>
          <a:p>
            <a:endParaRPr lang="es-ES" dirty="0" smtClean="0"/>
          </a:p>
          <a:p>
            <a:pPr algn="just"/>
            <a:r>
              <a:rPr lang="es-ES" dirty="0" smtClean="0"/>
              <a:t>Cuando estos mecanismos están funcionando, la presión capilar y venosa en los pies será elevada en un 10-20 </a:t>
            </a:r>
            <a:r>
              <a:rPr lang="es-ES" dirty="0" err="1" smtClean="0"/>
              <a:t>mmHg</a:t>
            </a:r>
            <a:r>
              <a:rPr lang="es-ES" dirty="0" smtClean="0"/>
              <a:t>, la presión media de la aorta se mantendrá, y la presión venosa central se reducirá ligeramente.</a:t>
            </a:r>
            <a:endParaRPr lang="es-ES"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467600" cy="634082"/>
          </a:xfrm>
        </p:spPr>
        <p:txBody>
          <a:bodyPr/>
          <a:lstStyle/>
          <a:p>
            <a:r>
              <a:rPr lang="es-ES" dirty="0" smtClean="0"/>
              <a:t>ESQUEMA GENERAL:</a:t>
            </a:r>
            <a:endParaRPr lang="es-ES" dirty="0"/>
          </a:p>
        </p:txBody>
      </p:sp>
      <p:pic>
        <p:nvPicPr>
          <p:cNvPr id="4" name="3 Marcador de contenido"/>
          <p:cNvPicPr>
            <a:picLocks noGrp="1"/>
          </p:cNvPicPr>
          <p:nvPr>
            <p:ph sz="quarter" idx="1"/>
          </p:nvPr>
        </p:nvPicPr>
        <p:blipFill>
          <a:blip r:embed="rId2" cstate="print"/>
          <a:srcRect/>
          <a:stretch>
            <a:fillRect/>
          </a:stretch>
        </p:blipFill>
        <p:spPr bwMode="auto">
          <a:xfrm>
            <a:off x="0" y="548680"/>
            <a:ext cx="9144000" cy="630932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79712" y="836712"/>
            <a:ext cx="6172200" cy="581450"/>
          </a:xfrm>
        </p:spPr>
        <p:txBody>
          <a:bodyPr/>
          <a:lstStyle/>
          <a:p>
            <a:r>
              <a:rPr lang="es-ES" dirty="0" smtClean="0"/>
              <a:t>Efectos de la Gravedad 0</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2483768" y="1862826"/>
            <a:ext cx="6660232" cy="4995174"/>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ortalciencia.net/images/hawkingcero.jpg"/>
          <p:cNvPicPr>
            <a:picLocks noChangeAspect="1" noChangeArrowheads="1"/>
          </p:cNvPicPr>
          <p:nvPr/>
        </p:nvPicPr>
        <p:blipFill>
          <a:blip r:embed="rId2" cstate="print"/>
          <a:srcRect/>
          <a:stretch>
            <a:fillRect/>
          </a:stretch>
        </p:blipFill>
        <p:spPr bwMode="auto">
          <a:xfrm>
            <a:off x="2411760" y="1484784"/>
            <a:ext cx="6364752" cy="4248472"/>
          </a:xfrm>
          <a:prstGeom prst="rect">
            <a:avLst/>
          </a:prstGeom>
          <a:noFill/>
        </p:spPr>
      </p:pic>
      <p:sp>
        <p:nvSpPr>
          <p:cNvPr id="5" name="4 CuadroTexto"/>
          <p:cNvSpPr txBox="1"/>
          <p:nvPr/>
        </p:nvSpPr>
        <p:spPr>
          <a:xfrm>
            <a:off x="2051720" y="908720"/>
            <a:ext cx="7344816" cy="369332"/>
          </a:xfrm>
          <a:prstGeom prst="rect">
            <a:avLst/>
          </a:prstGeom>
          <a:noFill/>
        </p:spPr>
        <p:txBody>
          <a:bodyPr wrap="square" rtlCol="0">
            <a:spAutoFit/>
          </a:bodyPr>
          <a:lstStyle/>
          <a:p>
            <a:pPr algn="ctr"/>
            <a:r>
              <a:rPr lang="es-ES" u="sng" dirty="0" smtClean="0"/>
              <a:t>Sistema cardiovascular y microgravedad</a:t>
            </a:r>
            <a:endParaRPr lang="es-ES" u="sng" dirty="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28.media.tumblr.com/tumblr_lh01j7IrvQ1qz82gvo1_400.jpg"/>
          <p:cNvPicPr>
            <a:picLocks noChangeAspect="1"/>
          </p:cNvPicPr>
          <p:nvPr/>
        </p:nvPicPr>
        <p:blipFill>
          <a:blip r:embed="rId2" cstate="print"/>
          <a:srcRect/>
          <a:stretch>
            <a:fillRect/>
          </a:stretch>
        </p:blipFill>
        <p:spPr bwMode="auto">
          <a:xfrm>
            <a:off x="971600" y="1196752"/>
            <a:ext cx="7160173" cy="4672013"/>
          </a:xfrm>
          <a:prstGeom prst="rect">
            <a:avLst/>
          </a:prstGeom>
          <a:noFill/>
          <a:ln w="9525">
            <a:noFill/>
            <a:miter lim="800000"/>
            <a:headEnd/>
            <a:tailEnd/>
          </a:ln>
        </p:spPr>
      </p:pic>
      <p:sp>
        <p:nvSpPr>
          <p:cNvPr id="3" name="2 CuadroTexto"/>
          <p:cNvSpPr txBox="1"/>
          <p:nvPr/>
        </p:nvSpPr>
        <p:spPr>
          <a:xfrm>
            <a:off x="1403648" y="404664"/>
            <a:ext cx="6264696" cy="369332"/>
          </a:xfrm>
          <a:prstGeom prst="rect">
            <a:avLst/>
          </a:prstGeom>
          <a:noFill/>
        </p:spPr>
        <p:txBody>
          <a:bodyPr wrap="square" rtlCol="0">
            <a:spAutoFit/>
          </a:bodyPr>
          <a:lstStyle/>
          <a:p>
            <a:pPr algn="ctr"/>
            <a:r>
              <a:rPr lang="es-ES" u="sng" dirty="0" smtClean="0"/>
              <a:t>Entrenamientos bajo el agua</a:t>
            </a:r>
            <a:endParaRPr lang="es-ES" u="sng" dirty="0"/>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redorbit.com/media/uploads/2006/09/281a58e0d5ffe12ab454fad5b1548f341-617x420.jpg"/>
          <p:cNvPicPr>
            <a:picLocks noChangeAspect="1"/>
          </p:cNvPicPr>
          <p:nvPr/>
        </p:nvPicPr>
        <p:blipFill>
          <a:blip r:embed="rId2" cstate="print"/>
          <a:srcRect b="2931"/>
          <a:stretch>
            <a:fillRect/>
          </a:stretch>
        </p:blipFill>
        <p:spPr bwMode="auto">
          <a:xfrm>
            <a:off x="755576" y="908720"/>
            <a:ext cx="7737384" cy="5112568"/>
          </a:xfrm>
          <a:prstGeom prst="rect">
            <a:avLst/>
          </a:prstGeom>
          <a:noFill/>
          <a:ln w="9525">
            <a:noFill/>
            <a:miter lim="800000"/>
            <a:headEnd/>
            <a:tailEnd/>
          </a:ln>
        </p:spPr>
      </p:pic>
      <p:sp>
        <p:nvSpPr>
          <p:cNvPr id="3" name="2 CuadroTexto"/>
          <p:cNvSpPr txBox="1"/>
          <p:nvPr/>
        </p:nvSpPr>
        <p:spPr>
          <a:xfrm>
            <a:off x="827584" y="188640"/>
            <a:ext cx="7704856" cy="646331"/>
          </a:xfrm>
          <a:prstGeom prst="rect">
            <a:avLst/>
          </a:prstGeom>
          <a:noFill/>
        </p:spPr>
        <p:txBody>
          <a:bodyPr wrap="square" rtlCol="0">
            <a:spAutoFit/>
          </a:bodyPr>
          <a:lstStyle/>
          <a:p>
            <a:pPr algn="ctr"/>
            <a:r>
              <a:rPr lang="es-ES" u="sng" dirty="0" smtClean="0"/>
              <a:t>Experimento ruso que provee resistencia amarrando a los cosmonautas a una andadera por medio de cintas elásticas</a:t>
            </a:r>
            <a:endParaRPr lang="es-ES" u="sng" dirty="0"/>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jsc.nasa.gov/lores/SL3-108-1278.jpg"/>
          <p:cNvPicPr>
            <a:picLocks noChangeAspect="1" noChangeArrowheads="1"/>
          </p:cNvPicPr>
          <p:nvPr/>
        </p:nvPicPr>
        <p:blipFill>
          <a:blip r:embed="rId2" cstate="print"/>
          <a:srcRect/>
          <a:stretch>
            <a:fillRect/>
          </a:stretch>
        </p:blipFill>
        <p:spPr bwMode="auto">
          <a:xfrm>
            <a:off x="1115616" y="980728"/>
            <a:ext cx="6984776" cy="5238582"/>
          </a:xfrm>
          <a:prstGeom prst="rect">
            <a:avLst/>
          </a:prstGeom>
          <a:noFill/>
        </p:spPr>
      </p:pic>
      <p:sp>
        <p:nvSpPr>
          <p:cNvPr id="3" name="2 CuadroTexto"/>
          <p:cNvSpPr txBox="1"/>
          <p:nvPr/>
        </p:nvSpPr>
        <p:spPr>
          <a:xfrm>
            <a:off x="1403648" y="260648"/>
            <a:ext cx="6048672" cy="369332"/>
          </a:xfrm>
          <a:prstGeom prst="rect">
            <a:avLst/>
          </a:prstGeom>
          <a:noFill/>
        </p:spPr>
        <p:txBody>
          <a:bodyPr wrap="square" rtlCol="0">
            <a:spAutoFit/>
          </a:bodyPr>
          <a:lstStyle/>
          <a:p>
            <a:pPr algn="ctr"/>
            <a:r>
              <a:rPr lang="es-ES" u="sng" dirty="0" smtClean="0"/>
              <a:t>Lower Body Negative Pressure device (LBNP device)</a:t>
            </a:r>
            <a:endParaRPr lang="es-ES" u="sng" dirty="0"/>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 1."/>
          <p:cNvPicPr>
            <a:picLocks noChangeAspect="1" noChangeArrowheads="1"/>
          </p:cNvPicPr>
          <p:nvPr/>
        </p:nvPicPr>
        <p:blipFill>
          <a:blip r:embed="rId2" cstate="print"/>
          <a:srcRect/>
          <a:stretch>
            <a:fillRect/>
          </a:stretch>
        </p:blipFill>
        <p:spPr bwMode="auto">
          <a:xfrm>
            <a:off x="1403648" y="836712"/>
            <a:ext cx="6552728" cy="5003903"/>
          </a:xfrm>
          <a:prstGeom prst="rect">
            <a:avLst/>
          </a:prstGeom>
          <a:noFill/>
        </p:spPr>
      </p:pic>
      <p:sp>
        <p:nvSpPr>
          <p:cNvPr id="3" name="2 CuadroTexto"/>
          <p:cNvSpPr txBox="1"/>
          <p:nvPr/>
        </p:nvSpPr>
        <p:spPr>
          <a:xfrm>
            <a:off x="1403648" y="260648"/>
            <a:ext cx="6048672" cy="369332"/>
          </a:xfrm>
          <a:prstGeom prst="rect">
            <a:avLst/>
          </a:prstGeom>
          <a:noFill/>
        </p:spPr>
        <p:txBody>
          <a:bodyPr wrap="square" rtlCol="0">
            <a:spAutoFit/>
          </a:bodyPr>
          <a:lstStyle/>
          <a:p>
            <a:pPr algn="ctr"/>
            <a:r>
              <a:rPr lang="es-ES" u="sng" dirty="0" smtClean="0"/>
              <a:t>Lower Body Negative Pressure device (LBNP device</a:t>
            </a:r>
            <a:r>
              <a:rPr lang="es-ES" dirty="0" smtClean="0"/>
              <a:t>)</a:t>
            </a:r>
            <a:endParaRPr lang="es-ES"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03648" y="260648"/>
            <a:ext cx="6048672" cy="369332"/>
          </a:xfrm>
          <a:prstGeom prst="rect">
            <a:avLst/>
          </a:prstGeom>
          <a:noFill/>
        </p:spPr>
        <p:txBody>
          <a:bodyPr wrap="square" rtlCol="0">
            <a:spAutoFit/>
          </a:bodyPr>
          <a:lstStyle/>
          <a:p>
            <a:pPr algn="ctr"/>
            <a:r>
              <a:rPr lang="es-ES" dirty="0" smtClean="0"/>
              <a:t>Efectos en el organismo de la gravedad cero</a:t>
            </a:r>
            <a:endParaRPr lang="es-ES" dirty="0"/>
          </a:p>
        </p:txBody>
      </p:sp>
      <p:sp>
        <p:nvSpPr>
          <p:cNvPr id="5" name="4 CuadroTexto"/>
          <p:cNvSpPr txBox="1"/>
          <p:nvPr/>
        </p:nvSpPr>
        <p:spPr>
          <a:xfrm>
            <a:off x="755576" y="1556792"/>
            <a:ext cx="7344816" cy="3960380"/>
          </a:xfrm>
          <a:prstGeom prst="rect">
            <a:avLst/>
          </a:prstGeom>
          <a:noFill/>
        </p:spPr>
        <p:txBody>
          <a:bodyPr wrap="square" rtlCol="0">
            <a:spAutoFit/>
          </a:bodyPr>
          <a:lstStyle/>
          <a:p>
            <a:pPr marL="342900" indent="-342900" algn="just">
              <a:lnSpc>
                <a:spcPct val="114000"/>
              </a:lnSpc>
              <a:spcAft>
                <a:spcPts val="1000"/>
              </a:spcAft>
              <a:buFont typeface="+mj-lt"/>
              <a:buAutoNum type="arabicPeriod"/>
            </a:pPr>
            <a:r>
              <a:rPr lang="es-ES" dirty="0" smtClean="0"/>
              <a:t>Enfermedad del espacio</a:t>
            </a:r>
          </a:p>
          <a:p>
            <a:pPr marL="342900" indent="-342900" algn="just">
              <a:lnSpc>
                <a:spcPct val="114000"/>
              </a:lnSpc>
              <a:spcAft>
                <a:spcPts val="1000"/>
              </a:spcAft>
              <a:buFont typeface="+mj-lt"/>
              <a:buAutoNum type="arabicPeriod"/>
            </a:pPr>
            <a:r>
              <a:rPr lang="es-ES" dirty="0" smtClean="0"/>
              <a:t>Desplazamiento de líquidos</a:t>
            </a:r>
          </a:p>
          <a:p>
            <a:pPr marL="342900" indent="-342900" algn="just">
              <a:lnSpc>
                <a:spcPct val="114000"/>
              </a:lnSpc>
              <a:spcAft>
                <a:spcPts val="1000"/>
              </a:spcAft>
              <a:buFont typeface="+mj-lt"/>
              <a:buAutoNum type="arabicPeriod"/>
            </a:pPr>
            <a:r>
              <a:rPr lang="es-ES" dirty="0" smtClean="0"/>
              <a:t>Descondicionamiento cardiovascular y pérdida de glóbulos rojos</a:t>
            </a:r>
          </a:p>
          <a:p>
            <a:pPr marL="342900" indent="-342900" algn="just">
              <a:lnSpc>
                <a:spcPct val="114000"/>
              </a:lnSpc>
              <a:spcAft>
                <a:spcPts val="1000"/>
              </a:spcAft>
              <a:buFont typeface="+mj-lt"/>
              <a:buAutoNum type="arabicPeriod"/>
            </a:pPr>
            <a:r>
              <a:rPr lang="es-ES" dirty="0" smtClean="0"/>
              <a:t>Descondicionamiento muscular</a:t>
            </a:r>
          </a:p>
          <a:p>
            <a:pPr marL="342900" indent="-342900" algn="just">
              <a:lnSpc>
                <a:spcPct val="114000"/>
              </a:lnSpc>
              <a:spcAft>
                <a:spcPts val="1000"/>
              </a:spcAft>
              <a:buFont typeface="+mj-lt"/>
              <a:buAutoNum type="arabicPeriod"/>
            </a:pPr>
            <a:r>
              <a:rPr lang="es-ES" dirty="0" smtClean="0"/>
              <a:t>Deterioro óseo</a:t>
            </a:r>
          </a:p>
          <a:p>
            <a:pPr marL="342900" indent="-342900" algn="just">
              <a:lnSpc>
                <a:spcPct val="114000"/>
              </a:lnSpc>
              <a:spcAft>
                <a:spcPts val="1000"/>
              </a:spcAft>
              <a:buFont typeface="+mj-lt"/>
              <a:buAutoNum type="arabicPeriod"/>
            </a:pPr>
            <a:r>
              <a:rPr lang="es-ES" dirty="0" smtClean="0"/>
              <a:t>Ciclo circadiano</a:t>
            </a:r>
          </a:p>
          <a:p>
            <a:pPr marL="342900" indent="-342900" algn="just">
              <a:lnSpc>
                <a:spcPct val="114000"/>
              </a:lnSpc>
              <a:spcAft>
                <a:spcPts val="1000"/>
              </a:spcAft>
              <a:buFont typeface="+mj-lt"/>
              <a:buAutoNum type="arabicPeriod"/>
            </a:pPr>
            <a:r>
              <a:rPr lang="es-ES" dirty="0" smtClean="0"/>
              <a:t>Capacitancia de los vasos de las extremidades inferiores</a:t>
            </a:r>
          </a:p>
          <a:p>
            <a:pPr marL="342900" indent="-342900" algn="just">
              <a:lnSpc>
                <a:spcPct val="114000"/>
              </a:lnSpc>
              <a:spcAft>
                <a:spcPts val="1000"/>
              </a:spcAft>
              <a:buFont typeface="+mj-lt"/>
              <a:buAutoNum type="arabicPeriod"/>
            </a:pPr>
            <a:r>
              <a:rPr lang="es-ES" dirty="0" smtClean="0"/>
              <a:t>microARN</a:t>
            </a:r>
          </a:p>
          <a:p>
            <a:pPr marL="342900" indent="-342900" algn="just">
              <a:lnSpc>
                <a:spcPct val="114000"/>
              </a:lnSpc>
              <a:spcAft>
                <a:spcPts val="1000"/>
              </a:spcAft>
              <a:buFont typeface="+mj-lt"/>
              <a:buAutoNum type="arabicPeriod"/>
            </a:pPr>
            <a:r>
              <a:rPr lang="es-ES" dirty="0" smtClean="0"/>
              <a:t>Estrés psicológico</a:t>
            </a:r>
            <a:endParaRPr lang="es-ES" dirty="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88640"/>
            <a:ext cx="7174306" cy="1625352"/>
          </a:xfrm>
        </p:spPr>
        <p:txBody>
          <a:bodyPr>
            <a:noAutofit/>
          </a:bodyPr>
          <a:lstStyle/>
          <a:p>
            <a:r>
              <a:rPr lang="es-ES_tradnl" sz="3200" dirty="0" smtClean="0"/>
              <a:t>¿Qué es la fuerza de la gravedad? INTRODUCCIÓN</a:t>
            </a:r>
            <a:endParaRPr lang="es-ES" sz="3200" dirty="0"/>
          </a:p>
        </p:txBody>
      </p:sp>
      <p:sp>
        <p:nvSpPr>
          <p:cNvPr id="3" name="2 Subtítulo"/>
          <p:cNvSpPr>
            <a:spLocks noGrp="1"/>
          </p:cNvSpPr>
          <p:nvPr>
            <p:ph type="subTitle" idx="1"/>
          </p:nvPr>
        </p:nvSpPr>
        <p:spPr>
          <a:xfrm>
            <a:off x="2699792" y="3331698"/>
            <a:ext cx="3024336" cy="1105414"/>
          </a:xfrm>
        </p:spPr>
        <p:txBody>
          <a:bodyPr/>
          <a:lstStyle/>
          <a:p>
            <a:endParaRPr lang="es-ES" dirty="0"/>
          </a:p>
        </p:txBody>
      </p:sp>
      <p:pic>
        <p:nvPicPr>
          <p:cNvPr id="1026" name="Picture 2" descr="C:\Documents and Settings\alumno\Escritorio\2º Curso de Medicina\Fisiologia Medica II\Seminario\fuerza de la gravedad.jpg"/>
          <p:cNvPicPr>
            <a:picLocks noChangeAspect="1" noChangeArrowheads="1"/>
          </p:cNvPicPr>
          <p:nvPr/>
        </p:nvPicPr>
        <p:blipFill>
          <a:blip r:embed="rId2" cstate="print"/>
          <a:srcRect/>
          <a:stretch>
            <a:fillRect/>
          </a:stretch>
        </p:blipFill>
        <p:spPr bwMode="auto">
          <a:xfrm>
            <a:off x="2699792" y="1916832"/>
            <a:ext cx="5256584" cy="445495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upload.wikimedia.org/wikipedia/commons/5/50/Space_fluid_shift.gif">
            <a:hlinkClick r:id="rId2"/>
          </p:cNvPr>
          <p:cNvPicPr>
            <a:picLocks noChangeAspect="1"/>
          </p:cNvPicPr>
          <p:nvPr/>
        </p:nvPicPr>
        <p:blipFill>
          <a:blip r:embed="rId3" cstate="print"/>
          <a:srcRect/>
          <a:stretch>
            <a:fillRect/>
          </a:stretch>
        </p:blipFill>
        <p:spPr bwMode="auto">
          <a:xfrm>
            <a:off x="1115616" y="1988840"/>
            <a:ext cx="6624736" cy="3414113"/>
          </a:xfrm>
          <a:prstGeom prst="rect">
            <a:avLst/>
          </a:prstGeom>
          <a:noFill/>
          <a:ln w="9525">
            <a:noFill/>
            <a:miter lim="800000"/>
            <a:headEnd/>
            <a:tailEnd/>
          </a:ln>
        </p:spPr>
      </p:pic>
      <p:sp>
        <p:nvSpPr>
          <p:cNvPr id="3" name="2 CuadroTexto"/>
          <p:cNvSpPr txBox="1"/>
          <p:nvPr/>
        </p:nvSpPr>
        <p:spPr>
          <a:xfrm>
            <a:off x="0" y="1052736"/>
            <a:ext cx="4464496" cy="369332"/>
          </a:xfrm>
          <a:prstGeom prst="rect">
            <a:avLst/>
          </a:prstGeom>
          <a:noFill/>
        </p:spPr>
        <p:txBody>
          <a:bodyPr wrap="square" rtlCol="0">
            <a:spAutoFit/>
          </a:bodyPr>
          <a:lstStyle/>
          <a:p>
            <a:pPr algn="ctr"/>
            <a:r>
              <a:rPr lang="es-ES" u="sng" dirty="0" smtClean="0"/>
              <a:t>Desplazamiento de líquidos</a:t>
            </a:r>
            <a:endParaRPr lang="es-ES" u="sng" dirty="0"/>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srcRect/>
          <a:stretch>
            <a:fillRect/>
          </a:stretch>
        </p:blipFill>
        <p:spPr bwMode="auto">
          <a:xfrm>
            <a:off x="611560" y="1124744"/>
            <a:ext cx="7992888" cy="4587718"/>
          </a:xfrm>
          <a:prstGeom prst="rect">
            <a:avLst/>
          </a:prstGeom>
          <a:noFill/>
          <a:ln w="9525">
            <a:noFill/>
            <a:miter lim="800000"/>
            <a:headEnd/>
            <a:tailEnd/>
          </a:ln>
        </p:spPr>
      </p:pic>
      <p:sp>
        <p:nvSpPr>
          <p:cNvPr id="3" name="2 CuadroTexto"/>
          <p:cNvSpPr txBox="1"/>
          <p:nvPr/>
        </p:nvSpPr>
        <p:spPr>
          <a:xfrm>
            <a:off x="2483768" y="404664"/>
            <a:ext cx="4320480" cy="369332"/>
          </a:xfrm>
          <a:prstGeom prst="rect">
            <a:avLst/>
          </a:prstGeom>
          <a:noFill/>
        </p:spPr>
        <p:txBody>
          <a:bodyPr wrap="square" rtlCol="0">
            <a:spAutoFit/>
          </a:bodyPr>
          <a:lstStyle/>
          <a:p>
            <a:pPr algn="ctr"/>
            <a:r>
              <a:rPr lang="es-ES" u="sng" dirty="0" smtClean="0"/>
              <a:t>Cambios cardiovasculares</a:t>
            </a:r>
            <a:endParaRPr lang="es-ES" u="sng" dirty="0"/>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srcRect b="49429"/>
          <a:stretch>
            <a:fillRect/>
          </a:stretch>
        </p:blipFill>
        <p:spPr bwMode="auto">
          <a:xfrm>
            <a:off x="2627784" y="1124744"/>
            <a:ext cx="3888431" cy="5263814"/>
          </a:xfrm>
          <a:prstGeom prst="rect">
            <a:avLst/>
          </a:prstGeom>
          <a:noFill/>
          <a:ln w="9525">
            <a:noFill/>
            <a:miter lim="800000"/>
            <a:headEnd/>
            <a:tailEnd/>
          </a:ln>
        </p:spPr>
      </p:pic>
      <p:sp>
        <p:nvSpPr>
          <p:cNvPr id="5" name="4 CuadroTexto"/>
          <p:cNvSpPr txBox="1"/>
          <p:nvPr/>
        </p:nvSpPr>
        <p:spPr>
          <a:xfrm>
            <a:off x="2483768" y="404664"/>
            <a:ext cx="4320480" cy="369332"/>
          </a:xfrm>
          <a:prstGeom prst="rect">
            <a:avLst/>
          </a:prstGeom>
          <a:noFill/>
        </p:spPr>
        <p:txBody>
          <a:bodyPr wrap="square" rtlCol="0">
            <a:spAutoFit/>
          </a:bodyPr>
          <a:lstStyle/>
          <a:p>
            <a:pPr algn="ctr"/>
            <a:r>
              <a:rPr lang="es-ES" u="sng" dirty="0" smtClean="0"/>
              <a:t>Descondicionamiento muscular</a:t>
            </a:r>
            <a:endParaRPr lang="es-ES" u="sng" dirty="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srcRect/>
          <a:stretch>
            <a:fillRect/>
          </a:stretch>
        </p:blipFill>
        <p:spPr bwMode="auto">
          <a:xfrm>
            <a:off x="4932040" y="1412776"/>
            <a:ext cx="3778721" cy="4489250"/>
          </a:xfrm>
          <a:prstGeom prst="rect">
            <a:avLst/>
          </a:prstGeom>
          <a:noFill/>
          <a:ln w="9525">
            <a:noFill/>
            <a:miter lim="800000"/>
            <a:headEnd/>
            <a:tailEnd/>
          </a:ln>
        </p:spPr>
      </p:pic>
      <p:sp>
        <p:nvSpPr>
          <p:cNvPr id="3" name="2 CuadroTexto"/>
          <p:cNvSpPr txBox="1"/>
          <p:nvPr/>
        </p:nvSpPr>
        <p:spPr>
          <a:xfrm>
            <a:off x="2051720" y="476672"/>
            <a:ext cx="5184576" cy="369332"/>
          </a:xfrm>
          <a:prstGeom prst="rect">
            <a:avLst/>
          </a:prstGeom>
          <a:noFill/>
        </p:spPr>
        <p:txBody>
          <a:bodyPr wrap="square" rtlCol="0">
            <a:spAutoFit/>
          </a:bodyPr>
          <a:lstStyle/>
          <a:p>
            <a:pPr algn="ctr"/>
            <a:r>
              <a:rPr lang="es-ES" u="sng" dirty="0" smtClean="0"/>
              <a:t>Reposo prolongado en cama</a:t>
            </a:r>
            <a:endParaRPr lang="es-ES" u="sng" dirty="0"/>
          </a:p>
        </p:txBody>
      </p:sp>
      <p:sp>
        <p:nvSpPr>
          <p:cNvPr id="5" name="4 CuadroTexto"/>
          <p:cNvSpPr txBox="1"/>
          <p:nvPr/>
        </p:nvSpPr>
        <p:spPr>
          <a:xfrm>
            <a:off x="0" y="2060848"/>
            <a:ext cx="4608512" cy="3131627"/>
          </a:xfrm>
          <a:prstGeom prst="rect">
            <a:avLst/>
          </a:prstGeom>
          <a:noFill/>
        </p:spPr>
        <p:txBody>
          <a:bodyPr wrap="square" rtlCol="0">
            <a:spAutoFit/>
          </a:bodyPr>
          <a:lstStyle/>
          <a:p>
            <a:pPr marL="342900" indent="-342900" algn="just">
              <a:lnSpc>
                <a:spcPct val="114000"/>
              </a:lnSpc>
              <a:spcAft>
                <a:spcPts val="1000"/>
              </a:spcAft>
              <a:buFont typeface="+mj-lt"/>
              <a:buAutoNum type="arabicPeriod"/>
            </a:pPr>
            <a:r>
              <a:rPr lang="es-ES" dirty="0" smtClean="0"/>
              <a:t>Movilización de líquido a las regiones superiores</a:t>
            </a:r>
          </a:p>
          <a:p>
            <a:pPr marL="342900" indent="-342900" algn="just">
              <a:lnSpc>
                <a:spcPct val="114000"/>
              </a:lnSpc>
              <a:spcAft>
                <a:spcPts val="1000"/>
              </a:spcAft>
              <a:buFont typeface="+mj-lt"/>
              <a:buAutoNum type="arabicPeriod"/>
            </a:pPr>
            <a:r>
              <a:rPr lang="es-ES" dirty="0" smtClean="0"/>
              <a:t>Disminución del flujo venoso</a:t>
            </a:r>
          </a:p>
          <a:p>
            <a:pPr marL="342900" indent="-342900" algn="just">
              <a:lnSpc>
                <a:spcPct val="114000"/>
              </a:lnSpc>
              <a:spcAft>
                <a:spcPts val="1000"/>
              </a:spcAft>
              <a:buFont typeface="+mj-lt"/>
              <a:buAutoNum type="arabicPeriod"/>
            </a:pPr>
            <a:r>
              <a:rPr lang="es-ES" dirty="0" smtClean="0"/>
              <a:t>Disminución de la tolerancia ortostática</a:t>
            </a:r>
          </a:p>
          <a:p>
            <a:pPr marL="342900" indent="-342900" algn="just">
              <a:lnSpc>
                <a:spcPct val="114000"/>
              </a:lnSpc>
              <a:spcAft>
                <a:spcPts val="1000"/>
              </a:spcAft>
              <a:buFont typeface="+mj-lt"/>
              <a:buAutoNum type="arabicPeriod"/>
            </a:pPr>
            <a:r>
              <a:rPr lang="es-ES" dirty="0" smtClean="0"/>
              <a:t>Disminución de la capacidad de trabajo del corazón</a:t>
            </a:r>
          </a:p>
          <a:p>
            <a:pPr marL="342900" indent="-342900" algn="just">
              <a:lnSpc>
                <a:spcPct val="114000"/>
              </a:lnSpc>
              <a:spcAft>
                <a:spcPts val="1000"/>
              </a:spcAft>
              <a:buFont typeface="+mj-lt"/>
              <a:buAutoNum type="arabicPeriod"/>
            </a:pPr>
            <a:r>
              <a:rPr lang="es-ES" dirty="0" smtClean="0"/>
              <a:t>Estrés</a:t>
            </a: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7664" y="260648"/>
            <a:ext cx="6336704" cy="369332"/>
          </a:xfrm>
          <a:prstGeom prst="rect">
            <a:avLst/>
          </a:prstGeom>
          <a:noFill/>
        </p:spPr>
        <p:txBody>
          <a:bodyPr wrap="square" rtlCol="0">
            <a:spAutoFit/>
          </a:bodyPr>
          <a:lstStyle/>
          <a:p>
            <a:pPr algn="ctr"/>
            <a:r>
              <a:rPr lang="es-ES" u="sng" dirty="0" smtClean="0"/>
              <a:t>Métodos para evitar los problemas del reposo prolongado</a:t>
            </a:r>
            <a:endParaRPr lang="es-ES" u="sng" dirty="0"/>
          </a:p>
        </p:txBody>
      </p:sp>
      <p:pic>
        <p:nvPicPr>
          <p:cNvPr id="10242" name="Picture 2" descr="http://www.efisioterapia.net/articulos/graficos/certamen2011/17-6.jpg"/>
          <p:cNvPicPr>
            <a:picLocks noChangeAspect="1" noChangeArrowheads="1"/>
          </p:cNvPicPr>
          <p:nvPr/>
        </p:nvPicPr>
        <p:blipFill>
          <a:blip r:embed="rId2" cstate="print"/>
          <a:srcRect/>
          <a:stretch>
            <a:fillRect/>
          </a:stretch>
        </p:blipFill>
        <p:spPr bwMode="auto">
          <a:xfrm>
            <a:off x="539552" y="764704"/>
            <a:ext cx="2880320" cy="2178704"/>
          </a:xfrm>
          <a:prstGeom prst="rect">
            <a:avLst/>
          </a:prstGeom>
          <a:noFill/>
        </p:spPr>
      </p:pic>
      <p:pic>
        <p:nvPicPr>
          <p:cNvPr id="10244" name="Picture 4" descr="http://www.efisioterapia.net/articulos/graficos/certamen2011/17-3.jpg"/>
          <p:cNvPicPr>
            <a:picLocks noChangeAspect="1" noChangeArrowheads="1"/>
          </p:cNvPicPr>
          <p:nvPr/>
        </p:nvPicPr>
        <p:blipFill>
          <a:blip r:embed="rId3" cstate="print"/>
          <a:srcRect/>
          <a:stretch>
            <a:fillRect/>
          </a:stretch>
        </p:blipFill>
        <p:spPr bwMode="auto">
          <a:xfrm>
            <a:off x="179512" y="3284984"/>
            <a:ext cx="3168352" cy="2479580"/>
          </a:xfrm>
          <a:prstGeom prst="rect">
            <a:avLst/>
          </a:prstGeom>
          <a:noFill/>
        </p:spPr>
      </p:pic>
      <p:pic>
        <p:nvPicPr>
          <p:cNvPr id="10246" name="Picture 6" descr="http://www.efisioterapia.net/articulos/graficos/certamen2011/17-20.jpg"/>
          <p:cNvPicPr>
            <a:picLocks noChangeAspect="1" noChangeArrowheads="1"/>
          </p:cNvPicPr>
          <p:nvPr/>
        </p:nvPicPr>
        <p:blipFill>
          <a:blip r:embed="rId4" cstate="print"/>
          <a:srcRect l="1142" r="50895"/>
          <a:stretch>
            <a:fillRect/>
          </a:stretch>
        </p:blipFill>
        <p:spPr bwMode="auto">
          <a:xfrm>
            <a:off x="4572000" y="692696"/>
            <a:ext cx="2808312" cy="2166938"/>
          </a:xfrm>
          <a:prstGeom prst="rect">
            <a:avLst/>
          </a:prstGeom>
          <a:noFill/>
        </p:spPr>
      </p:pic>
      <p:pic>
        <p:nvPicPr>
          <p:cNvPr id="8" name="Picture 2" descr="http://www.mednt.ru/upload/medialibrary/d67/030.jpg"/>
          <p:cNvPicPr>
            <a:picLocks noChangeAspect="1" noChangeArrowheads="1"/>
          </p:cNvPicPr>
          <p:nvPr/>
        </p:nvPicPr>
        <p:blipFill>
          <a:blip r:embed="rId5" cstate="print"/>
          <a:srcRect/>
          <a:stretch>
            <a:fillRect/>
          </a:stretch>
        </p:blipFill>
        <p:spPr bwMode="auto">
          <a:xfrm>
            <a:off x="3707904" y="2996952"/>
            <a:ext cx="4896544" cy="367240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76500" y="0"/>
            <a:ext cx="6767500" cy="5301208"/>
          </a:xfrm>
          <a:prstGeom prst="rect">
            <a:avLst/>
          </a:prstGeom>
          <a:noFill/>
          <a:ln w="9525">
            <a:noFill/>
            <a:miter lim="800000"/>
            <a:headEnd/>
            <a:tailEnd/>
          </a:ln>
        </p:spPr>
      </p:pic>
      <p:sp>
        <p:nvSpPr>
          <p:cNvPr id="2" name="1 Título"/>
          <p:cNvSpPr>
            <a:spLocks noGrp="1"/>
          </p:cNvSpPr>
          <p:nvPr>
            <p:ph type="ctrTitle"/>
          </p:nvPr>
        </p:nvSpPr>
        <p:spPr>
          <a:xfrm>
            <a:off x="2411760" y="5661248"/>
            <a:ext cx="6172200" cy="581450"/>
          </a:xfrm>
        </p:spPr>
        <p:txBody>
          <a:bodyPr/>
          <a:lstStyle/>
          <a:p>
            <a:r>
              <a:rPr lang="es-ES" dirty="0" smtClean="0"/>
              <a:t>Gravedad y Aceleración</a:t>
            </a:r>
            <a:endParaRPr lang="es-ES" dirty="0"/>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Gravedad- Aceleración, influencia sobre la circulación</a:t>
            </a:r>
            <a:endParaRPr lang="es-ES" dirty="0"/>
          </a:p>
        </p:txBody>
      </p:sp>
      <p:sp>
        <p:nvSpPr>
          <p:cNvPr id="3" name="2 Marcador de contenido"/>
          <p:cNvSpPr>
            <a:spLocks noGrp="1"/>
          </p:cNvSpPr>
          <p:nvPr>
            <p:ph sz="quarter" idx="1"/>
          </p:nvPr>
        </p:nvSpPr>
        <p:spPr/>
        <p:txBody>
          <a:bodyPr/>
          <a:lstStyle/>
          <a:p>
            <a:pPr algn="just"/>
            <a:r>
              <a:rPr lang="es-ES" sz="1600" dirty="0" smtClean="0">
                <a:latin typeface="Times New Roman" pitchFamily="18" charset="0"/>
                <a:cs typeface="Times New Roman" pitchFamily="18" charset="0"/>
              </a:rPr>
              <a:t>Los efecto de la gravedad se multiplican durante la aceleración o desaceleración.</a:t>
            </a:r>
          </a:p>
          <a:p>
            <a:pPr algn="just"/>
            <a:endParaRPr lang="es-ES" sz="16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 Fuerza que actúa en el cuerpo como resultado de la aceleración se expresa en unidades g.          1g es la fuerza de la gravedad en la superficie terrestre. (Límite corporal es 5g)</a:t>
            </a:r>
          </a:p>
          <a:p>
            <a:pPr algn="just"/>
            <a:endParaRPr lang="es-ES" sz="16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 Distinguimos dos tipos de g.</a:t>
            </a:r>
          </a:p>
          <a:p>
            <a:pPr lvl="1" algn="just"/>
            <a:r>
              <a:rPr lang="es-ES" sz="1300" dirty="0" smtClean="0">
                <a:latin typeface="Times New Roman" pitchFamily="18" charset="0"/>
                <a:cs typeface="Times New Roman" pitchFamily="18" charset="0"/>
              </a:rPr>
              <a:t> G positiva o Gz (+)  que indica aceleración longitudinal en dirección cabeza -  pies. </a:t>
            </a:r>
          </a:p>
          <a:p>
            <a:pPr lvl="2" algn="just"/>
            <a:r>
              <a:rPr lang="es-ES" sz="1000" dirty="0" smtClean="0">
                <a:latin typeface="Times New Roman" pitchFamily="18" charset="0"/>
                <a:cs typeface="Times New Roman" pitchFamily="18" charset="0"/>
              </a:rPr>
              <a:t> Desciende el gasto cardiaco, baja la presión arterial cerebral y termina por provocar desvanecimiento.</a:t>
            </a:r>
          </a:p>
          <a:p>
            <a:pPr lvl="2" algn="just"/>
            <a:endParaRPr lang="es-ES" sz="1000" dirty="0" smtClean="0">
              <a:latin typeface="Times New Roman" pitchFamily="18" charset="0"/>
              <a:cs typeface="Times New Roman" pitchFamily="18" charset="0"/>
            </a:endParaRPr>
          </a:p>
          <a:p>
            <a:pPr lvl="1" algn="just"/>
            <a:r>
              <a:rPr lang="es-ES" sz="1300" dirty="0" smtClean="0">
                <a:latin typeface="Times New Roman" pitchFamily="18" charset="0"/>
                <a:cs typeface="Times New Roman" pitchFamily="18" charset="0"/>
              </a:rPr>
              <a:t> G negativa o Gz (-)  que indica aceleración longitudinal en dirección pies - cabeza.</a:t>
            </a:r>
          </a:p>
          <a:p>
            <a:pPr lvl="2" algn="just"/>
            <a:r>
              <a:rPr lang="es-ES" sz="1000" dirty="0" smtClean="0">
                <a:latin typeface="Times New Roman" pitchFamily="18" charset="0"/>
                <a:cs typeface="Times New Roman" pitchFamily="18" charset="0"/>
              </a:rPr>
              <a:t>  Aumenta el gasto cardiaco, sube la presión arterial cerebral y termina por provocar desvanecimiento.</a:t>
            </a:r>
          </a:p>
          <a:p>
            <a:pPr lvl="2"/>
            <a:endParaRPr lang="es-ES" sz="1000" dirty="0" smtClean="0">
              <a:latin typeface="Times New Roman" pitchFamily="18" charset="0"/>
              <a:cs typeface="Times New Roman" pitchFamily="18" charset="0"/>
            </a:endParaRPr>
          </a:p>
          <a:p>
            <a:endParaRPr lang="es-ES" sz="1600" dirty="0" smtClean="0">
              <a:latin typeface="Times New Roman" pitchFamily="18" charset="0"/>
              <a:cs typeface="Times New Roman" pitchFamily="18" charset="0"/>
            </a:endParaRPr>
          </a:p>
          <a:p>
            <a:pPr>
              <a:buNone/>
            </a:pPr>
            <a:endParaRPr lang="es-ES" sz="1600" dirty="0" smtClean="0">
              <a:latin typeface="Times New Roman" pitchFamily="18" charset="0"/>
              <a:cs typeface="Times New Roman" pitchFamily="18" charset="0"/>
            </a:endParaRPr>
          </a:p>
          <a:p>
            <a:pPr>
              <a:buNone/>
            </a:pPr>
            <a:r>
              <a:rPr lang="es-ES" sz="1600" dirty="0" smtClean="0">
                <a:latin typeface="Times New Roman" pitchFamily="18" charset="0"/>
                <a:cs typeface="Times New Roman" pitchFamily="18" charset="0"/>
              </a:rPr>
              <a:t>	 </a:t>
            </a:r>
          </a:p>
          <a:p>
            <a:pPr>
              <a:buNone/>
            </a:pPr>
            <a:endParaRPr lang="es-ES" sz="1600" dirty="0" smtClean="0">
              <a:latin typeface="Times New Roman" pitchFamily="18" charset="0"/>
              <a:cs typeface="Times New Roman" pitchFamily="18" charset="0"/>
            </a:endParaRPr>
          </a:p>
        </p:txBody>
      </p:sp>
      <p:sp>
        <p:nvSpPr>
          <p:cNvPr id="4" name="3 Flecha derecha"/>
          <p:cNvSpPr/>
          <p:nvPr/>
        </p:nvSpPr>
        <p:spPr>
          <a:xfrm>
            <a:off x="1835696" y="2564904"/>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Imagen"/>
          <p:cNvPicPr/>
          <p:nvPr/>
        </p:nvPicPr>
        <p:blipFill>
          <a:blip r:embed="rId2" cstate="print"/>
          <a:srcRect/>
          <a:stretch>
            <a:fillRect/>
          </a:stretch>
        </p:blipFill>
        <p:spPr bwMode="auto">
          <a:xfrm>
            <a:off x="4211960" y="4725144"/>
            <a:ext cx="3217310" cy="1911721"/>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95936" y="2492896"/>
            <a:ext cx="4160991" cy="403096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S" dirty="0" smtClean="0"/>
              <a:t>Efectos Fisiológicos y Fisiopatológicos de las aceleraciones.</a:t>
            </a:r>
            <a:endParaRPr lang="es-ES" dirty="0"/>
          </a:p>
        </p:txBody>
      </p:sp>
      <p:sp>
        <p:nvSpPr>
          <p:cNvPr id="3" name="2 Marcador de contenido"/>
          <p:cNvSpPr>
            <a:spLocks noGrp="1"/>
          </p:cNvSpPr>
          <p:nvPr>
            <p:ph sz="quarter" idx="1"/>
          </p:nvPr>
        </p:nvSpPr>
        <p:spPr/>
        <p:txBody>
          <a:bodyPr>
            <a:normAutofit/>
          </a:bodyPr>
          <a:lstStyle/>
          <a:p>
            <a:pPr algn="just"/>
            <a:r>
              <a:rPr lang="es-ES" sz="1600" dirty="0" smtClean="0">
                <a:latin typeface="Times New Roman" pitchFamily="18" charset="0"/>
                <a:cs typeface="Times New Roman" pitchFamily="18" charset="0"/>
              </a:rPr>
              <a:t> Los efectos de ambas dependen de la intensidad de la g, la duración del fenómeno, la dirección del mismo, etc..; y van desde simples molestias a lesiones irreversibles  o incluso la muerte. </a:t>
            </a:r>
          </a:p>
          <a:p>
            <a:pPr algn="just"/>
            <a:r>
              <a:rPr lang="es-ES" sz="1600" dirty="0" smtClean="0">
                <a:latin typeface="Times New Roman" pitchFamily="18" charset="0"/>
                <a:cs typeface="Times New Roman" pitchFamily="18" charset="0"/>
              </a:rPr>
              <a:t> La sangre en circulación sufre los cambios de aceleración desplazándola en el sistema, dejando repentinamente zonas desprovistas de aporte vascular. Lo cual se traduce en </a:t>
            </a:r>
            <a:r>
              <a:rPr lang="es-ES" sz="1600" b="1" dirty="0" smtClean="0">
                <a:latin typeface="Times New Roman" pitchFamily="18" charset="0"/>
                <a:cs typeface="Times New Roman" pitchFamily="18" charset="0"/>
              </a:rPr>
              <a:t>TRASTORNOS VASCULARES</a:t>
            </a:r>
            <a:r>
              <a:rPr lang="es-ES" sz="1600" dirty="0" smtClean="0">
                <a:latin typeface="Times New Roman" pitchFamily="18" charset="0"/>
                <a:cs typeface="Times New Roman" pitchFamily="18" charset="0"/>
              </a:rPr>
              <a:t>, tales como:</a:t>
            </a:r>
          </a:p>
          <a:p>
            <a:pPr lvl="1" algn="just"/>
            <a:r>
              <a:rPr lang="es-ES" sz="1300" dirty="0" smtClean="0">
                <a:latin typeface="Times New Roman" pitchFamily="18" charset="0"/>
                <a:cs typeface="Times New Roman" pitchFamily="18" charset="0"/>
              </a:rPr>
              <a:t> Hemorragias cardiacas subendocárdicas. </a:t>
            </a:r>
          </a:p>
          <a:p>
            <a:pPr lvl="1" algn="just"/>
            <a:r>
              <a:rPr lang="es-ES" sz="1300" dirty="0" smtClean="0">
                <a:latin typeface="Times New Roman" pitchFamily="18" charset="0"/>
                <a:cs typeface="Times New Roman" pitchFamily="18" charset="0"/>
              </a:rPr>
              <a:t> Congestión y microhemorragias localizadas en cerebro, riñón,..</a:t>
            </a:r>
          </a:p>
          <a:p>
            <a:pPr lvl="1" algn="just"/>
            <a:endParaRPr lang="es-ES" sz="13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 En respuesta a esta situación el corazón entra en estrés y aumenta el ritmo cardiaco rápidamente lo que provoca taquicardia sinusal y extrasístoles aisladas</a:t>
            </a:r>
          </a:p>
          <a:p>
            <a:pPr lvl="1" algn="just">
              <a:buNone/>
            </a:pPr>
            <a:endParaRPr lang="es-ES" sz="1300" dirty="0" smtClean="0">
              <a:latin typeface="Times New Roman" pitchFamily="18" charset="0"/>
              <a:cs typeface="Times New Roman" pitchFamily="18" charset="0"/>
            </a:endParaRPr>
          </a:p>
          <a:p>
            <a:pPr lvl="1" algn="just">
              <a:buNone/>
            </a:pPr>
            <a:endParaRPr lang="es-ES" sz="1300" dirty="0" smtClean="0">
              <a:latin typeface="Times New Roman" pitchFamily="18" charset="0"/>
              <a:cs typeface="Times New Roman" pitchFamily="18" charset="0"/>
            </a:endParaRPr>
          </a:p>
          <a:p>
            <a:pPr lvl="1"/>
            <a:endParaRPr lang="es-ES" sz="1300" dirty="0" smtClean="0">
              <a:latin typeface="Times New Roman" pitchFamily="18" charset="0"/>
              <a:cs typeface="Times New Roman" pitchFamily="18" charset="0"/>
            </a:endParaRPr>
          </a:p>
          <a:p>
            <a:endParaRPr lang="es-ES" sz="1600"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Secuencia de Desplome o Accidente</a:t>
            </a:r>
            <a:endParaRPr lang="es-ES" dirty="0"/>
          </a:p>
        </p:txBody>
      </p:sp>
      <p:sp>
        <p:nvSpPr>
          <p:cNvPr id="3" name="2 Marcador de contenido"/>
          <p:cNvSpPr>
            <a:spLocks noGrp="1"/>
          </p:cNvSpPr>
          <p:nvPr>
            <p:ph sz="quarter" idx="1"/>
          </p:nvPr>
        </p:nvSpPr>
        <p:spPr/>
        <p:txBody>
          <a:bodyPr/>
          <a:lstStyle/>
          <a:p>
            <a:pPr algn="just"/>
            <a:r>
              <a:rPr lang="es-ES" dirty="0" smtClean="0"/>
              <a:t> </a:t>
            </a:r>
            <a:r>
              <a:rPr lang="es-ES" sz="1600" dirty="0" smtClean="0">
                <a:latin typeface="Times New Roman" pitchFamily="18" charset="0"/>
                <a:cs typeface="Times New Roman" pitchFamily="18" charset="0"/>
              </a:rPr>
              <a:t>Durante el accidente aéreo, la supervivencia de los ocupantes del avión depende de dos criterios que son:</a:t>
            </a:r>
          </a:p>
          <a:p>
            <a:pPr algn="just"/>
            <a:endParaRPr lang="es-ES" sz="1600" dirty="0" smtClean="0">
              <a:latin typeface="Times New Roman" pitchFamily="18" charset="0"/>
              <a:cs typeface="Times New Roman" pitchFamily="18" charset="0"/>
            </a:endParaRPr>
          </a:p>
          <a:p>
            <a:pPr lvl="1" algn="just"/>
            <a:r>
              <a:rPr lang="es-ES" sz="1300" dirty="0" smtClean="0">
                <a:latin typeface="Times New Roman" pitchFamily="18" charset="0"/>
                <a:cs typeface="Times New Roman" pitchFamily="18" charset="0"/>
              </a:rPr>
              <a:t>1- </a:t>
            </a:r>
            <a:r>
              <a:rPr lang="es-ES" sz="1400" dirty="0" smtClean="0">
                <a:latin typeface="Times New Roman" pitchFamily="18" charset="0"/>
                <a:cs typeface="Times New Roman" pitchFamily="18" charset="0"/>
              </a:rPr>
              <a:t>Fuerza de Desplome: es la intensidad de la fuerza a la que se somete el cuerpo como consecuencia de la aceleración, los efectos varían según la duración y dirección. </a:t>
            </a:r>
          </a:p>
          <a:p>
            <a:pPr lvl="1" algn="just"/>
            <a:endParaRPr lang="es-ES" sz="1400" dirty="0" smtClean="0">
              <a:latin typeface="Times New Roman" pitchFamily="18" charset="0"/>
              <a:cs typeface="Times New Roman" pitchFamily="18" charset="0"/>
            </a:endParaRPr>
          </a:p>
          <a:p>
            <a:pPr lvl="1" algn="just"/>
            <a:r>
              <a:rPr lang="es-ES" sz="1400" dirty="0" smtClean="0">
                <a:latin typeface="Times New Roman" pitchFamily="18" charset="0"/>
                <a:cs typeface="Times New Roman" pitchFamily="18" charset="0"/>
              </a:rPr>
              <a:t> 2- Espacio y diseño de la cabina del avión: Contenedor, utillaje, ambiente, absorción de la energía y protección. </a:t>
            </a:r>
          </a:p>
          <a:p>
            <a:pPr lvl="1" algn="just"/>
            <a:endParaRPr lang="es-ES" sz="1400" dirty="0" smtClean="0">
              <a:latin typeface="Times New Roman" pitchFamily="18" charset="0"/>
              <a:cs typeface="Times New Roman" pitchFamily="18" charset="0"/>
            </a:endParaRPr>
          </a:p>
          <a:p>
            <a:pPr lvl="1">
              <a:buNone/>
            </a:pPr>
            <a:endParaRPr lang="es-ES" sz="1400" dirty="0" smtClean="0">
              <a:latin typeface="Times New Roman" pitchFamily="18" charset="0"/>
              <a:cs typeface="Times New Roman" pitchFamily="18" charset="0"/>
            </a:endParaRPr>
          </a:p>
          <a:p>
            <a:pPr lvl="1">
              <a:buNone/>
            </a:pPr>
            <a:endParaRPr lang="es-ES" sz="1400" dirty="0" smtClean="0">
              <a:latin typeface="Times New Roman" pitchFamily="18" charset="0"/>
              <a:cs typeface="Times New Roman" pitchFamily="18" charset="0"/>
            </a:endParaRPr>
          </a:p>
          <a:p>
            <a:pPr lvl="1">
              <a:buNone/>
            </a:pPr>
            <a:endParaRPr lang="es-ES" sz="1400" dirty="0" smtClean="0">
              <a:latin typeface="Times New Roman" pitchFamily="18" charset="0"/>
              <a:cs typeface="Times New Roman" pitchFamily="18" charset="0"/>
            </a:endParaRPr>
          </a:p>
          <a:p>
            <a:pPr lvl="1">
              <a:buNone/>
            </a:pPr>
            <a:endParaRPr lang="es-ES" sz="1400" dirty="0" smtClean="0">
              <a:latin typeface="Times New Roman" pitchFamily="18" charset="0"/>
              <a:cs typeface="Times New Roman" pitchFamily="18" charset="0"/>
            </a:endParaRPr>
          </a:p>
          <a:p>
            <a:pPr lvl="1">
              <a:buNone/>
            </a:pPr>
            <a:endParaRPr lang="es-ES" sz="1400" dirty="0" smtClean="0">
              <a:latin typeface="Times New Roman" pitchFamily="18" charset="0"/>
              <a:cs typeface="Times New Roman" pitchFamily="18" charset="0"/>
            </a:endParaRPr>
          </a:p>
          <a:p>
            <a:pPr lvl="1">
              <a:buNone/>
            </a:pPr>
            <a:r>
              <a:rPr lang="es-ES" sz="1400" i="1" dirty="0" smtClean="0">
                <a:latin typeface="Times New Roman" pitchFamily="18" charset="0"/>
                <a:cs typeface="Times New Roman" pitchFamily="18" charset="0"/>
              </a:rPr>
              <a:t>El diseño del avión militar</a:t>
            </a:r>
          </a:p>
          <a:p>
            <a:pPr lvl="1">
              <a:buNone/>
            </a:pPr>
            <a:r>
              <a:rPr lang="es-ES" sz="1400" i="1" dirty="0" smtClean="0">
                <a:latin typeface="Times New Roman" pitchFamily="18" charset="0"/>
                <a:cs typeface="Times New Roman" pitchFamily="18" charset="0"/>
              </a:rPr>
              <a:t>UH-60 blackhawk es el  mayor</a:t>
            </a:r>
          </a:p>
          <a:p>
            <a:pPr lvl="1">
              <a:buNone/>
            </a:pPr>
            <a:r>
              <a:rPr lang="es-ES" sz="1400" i="1" dirty="0" smtClean="0">
                <a:latin typeface="Times New Roman" pitchFamily="18" charset="0"/>
                <a:cs typeface="Times New Roman" pitchFamily="18" charset="0"/>
              </a:rPr>
              <a:t>exponente de  seguridad del</a:t>
            </a:r>
          </a:p>
          <a:p>
            <a:pPr lvl="1">
              <a:buNone/>
            </a:pPr>
            <a:r>
              <a:rPr lang="es-ES" sz="1400" i="1" dirty="0" smtClean="0">
                <a:latin typeface="Times New Roman" pitchFamily="18" charset="0"/>
                <a:cs typeface="Times New Roman" pitchFamily="18" charset="0"/>
              </a:rPr>
              <a:t>Diseño.</a:t>
            </a:r>
            <a:endParaRPr lang="es-ES" sz="1400" i="1" dirty="0">
              <a:latin typeface="Times New Roman" pitchFamily="18" charset="0"/>
              <a:cs typeface="Times New Roman" pitchFamily="18" charset="0"/>
            </a:endParaRPr>
          </a:p>
        </p:txBody>
      </p:sp>
      <p:pic>
        <p:nvPicPr>
          <p:cNvPr id="5" name="4 Imagen"/>
          <p:cNvPicPr/>
          <p:nvPr/>
        </p:nvPicPr>
        <p:blipFill>
          <a:blip r:embed="rId2" cstate="print"/>
          <a:srcRect/>
          <a:stretch>
            <a:fillRect/>
          </a:stretch>
        </p:blipFill>
        <p:spPr bwMode="auto">
          <a:xfrm>
            <a:off x="3203848" y="3789040"/>
            <a:ext cx="4235450" cy="261366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p:nvPr/>
        </p:nvPicPr>
        <p:blipFill>
          <a:blip r:embed="rId2" cstate="print"/>
          <a:srcRect/>
          <a:stretch>
            <a:fillRect/>
          </a:stretch>
        </p:blipFill>
        <p:spPr bwMode="auto">
          <a:xfrm>
            <a:off x="4932040" y="548680"/>
            <a:ext cx="3888432" cy="2871634"/>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S" dirty="0" smtClean="0"/>
              <a:t>Tecnología y cómo vencer los efectos fisiológicos de la aceleración.</a:t>
            </a:r>
            <a:endParaRPr lang="es-ES" dirty="0"/>
          </a:p>
        </p:txBody>
      </p:sp>
      <p:sp>
        <p:nvSpPr>
          <p:cNvPr id="3" name="2 Marcador de contenido"/>
          <p:cNvSpPr>
            <a:spLocks noGrp="1"/>
          </p:cNvSpPr>
          <p:nvPr>
            <p:ph sz="quarter" idx="1"/>
          </p:nvPr>
        </p:nvSpPr>
        <p:spPr/>
        <p:txBody>
          <a:bodyPr>
            <a:normAutofit/>
          </a:bodyPr>
          <a:lstStyle/>
          <a:p>
            <a:pPr algn="just"/>
            <a:r>
              <a:rPr lang="es-ES" sz="1600" dirty="0" smtClean="0">
                <a:latin typeface="Times New Roman" pitchFamily="18" charset="0"/>
                <a:cs typeface="Times New Roman" pitchFamily="18" charset="0"/>
              </a:rPr>
              <a:t>Nuevas Tecnologías</a:t>
            </a:r>
          </a:p>
          <a:p>
            <a:pPr algn="just"/>
            <a:endParaRPr lang="es-ES" sz="1600" dirty="0" smtClean="0">
              <a:latin typeface="Times New Roman" pitchFamily="18" charset="0"/>
              <a:cs typeface="Times New Roman" pitchFamily="18" charset="0"/>
            </a:endParaRPr>
          </a:p>
          <a:p>
            <a:pPr algn="just">
              <a:buNone/>
            </a:pPr>
            <a:r>
              <a:rPr lang="es-ES" sz="1600" dirty="0" smtClean="0">
                <a:latin typeface="Times New Roman" pitchFamily="18" charset="0"/>
                <a:cs typeface="Times New Roman" pitchFamily="18" charset="0"/>
              </a:rPr>
              <a:t> </a:t>
            </a:r>
          </a:p>
          <a:p>
            <a:pPr algn="just"/>
            <a:r>
              <a:rPr lang="es-ES" sz="1600" dirty="0" smtClean="0">
                <a:latin typeface="Times New Roman" pitchFamily="18" charset="0"/>
                <a:cs typeface="Times New Roman" pitchFamily="18" charset="0"/>
              </a:rPr>
              <a:t>Avances en aviación</a:t>
            </a:r>
          </a:p>
          <a:p>
            <a:pPr algn="just"/>
            <a:endParaRPr lang="es-ES" sz="1600" dirty="0" smtClean="0">
              <a:latin typeface="Times New Roman" pitchFamily="18" charset="0"/>
              <a:cs typeface="Times New Roman" pitchFamily="18" charset="0"/>
            </a:endParaRPr>
          </a:p>
          <a:p>
            <a:pPr algn="just">
              <a:buNone/>
            </a:pPr>
            <a:r>
              <a:rPr lang="es-ES" sz="1600" dirty="0" smtClean="0">
                <a:latin typeface="Times New Roman" pitchFamily="18" charset="0"/>
                <a:cs typeface="Times New Roman" pitchFamily="18" charset="0"/>
              </a:rPr>
              <a:t>               </a:t>
            </a:r>
          </a:p>
          <a:p>
            <a:pPr algn="just"/>
            <a:r>
              <a:rPr lang="es-ES" sz="1600" dirty="0" smtClean="0">
                <a:latin typeface="Times New Roman" pitchFamily="18" charset="0"/>
                <a:cs typeface="Times New Roman" pitchFamily="18" charset="0"/>
              </a:rPr>
              <a:t> Mejora de la Maniobrabilidad, la Manejabilidad y </a:t>
            </a:r>
            <a:r>
              <a:rPr lang="es-ES" sz="1600" b="1" dirty="0" smtClean="0">
                <a:latin typeface="Times New Roman" pitchFamily="18" charset="0"/>
                <a:cs typeface="Times New Roman" pitchFamily="18" charset="0"/>
              </a:rPr>
              <a:t>Resistencia a la Gravedad.</a:t>
            </a:r>
          </a:p>
          <a:p>
            <a:pPr algn="just"/>
            <a:endParaRPr lang="es-ES" sz="1600" b="1" dirty="0" smtClean="0">
              <a:latin typeface="Times New Roman" pitchFamily="18" charset="0"/>
              <a:cs typeface="Times New Roman" pitchFamily="18" charset="0"/>
            </a:endParaRPr>
          </a:p>
          <a:p>
            <a:pPr algn="just"/>
            <a:endParaRPr lang="es-ES" sz="1600" b="1" dirty="0" smtClean="0">
              <a:latin typeface="Times New Roman" pitchFamily="18" charset="0"/>
              <a:cs typeface="Times New Roman" pitchFamily="18" charset="0"/>
            </a:endParaRPr>
          </a:p>
          <a:p>
            <a:pPr algn="just"/>
            <a:r>
              <a:rPr lang="es-ES" sz="1600" b="1" dirty="0" smtClean="0">
                <a:latin typeface="Times New Roman" pitchFamily="18" charset="0"/>
                <a:cs typeface="Times New Roman" pitchFamily="18" charset="0"/>
              </a:rPr>
              <a:t> </a:t>
            </a:r>
            <a:r>
              <a:rPr lang="es-ES" sz="1600" dirty="0" smtClean="0">
                <a:latin typeface="Times New Roman" pitchFamily="18" charset="0"/>
                <a:cs typeface="Times New Roman" pitchFamily="18" charset="0"/>
              </a:rPr>
              <a:t>Pilotos incapacitados para poder soportar las altas aceleraciones provocadas por el avión. Precisan p</a:t>
            </a:r>
            <a:r>
              <a:rPr lang="es-ES" sz="1600" b="1" dirty="0" smtClean="0">
                <a:latin typeface="Times New Roman" pitchFamily="18" charset="0"/>
                <a:cs typeface="Times New Roman" pitchFamily="18" charset="0"/>
              </a:rPr>
              <a:t>rotegerse</a:t>
            </a:r>
            <a:r>
              <a:rPr lang="es-ES" sz="1600" dirty="0" smtClean="0">
                <a:latin typeface="Times New Roman" pitchFamily="18" charset="0"/>
                <a:cs typeface="Times New Roman" pitchFamily="18" charset="0"/>
              </a:rPr>
              <a:t> para </a:t>
            </a:r>
            <a:r>
              <a:rPr lang="es-ES" sz="1600" b="1" dirty="0" smtClean="0">
                <a:latin typeface="Times New Roman" pitchFamily="18" charset="0"/>
                <a:cs typeface="Times New Roman" pitchFamily="18" charset="0"/>
              </a:rPr>
              <a:t>evitar trastornos vasculares.</a:t>
            </a:r>
          </a:p>
          <a:p>
            <a:endParaRPr lang="es-ES" sz="1600" dirty="0" smtClean="0">
              <a:latin typeface="Times New Roman" pitchFamily="18" charset="0"/>
              <a:cs typeface="Times New Roman" pitchFamily="18" charset="0"/>
            </a:endParaRPr>
          </a:p>
          <a:p>
            <a:r>
              <a:rPr lang="es-ES" sz="1600" b="1" u="sng" dirty="0" smtClean="0">
                <a:latin typeface="Times New Roman" pitchFamily="18" charset="0"/>
                <a:cs typeface="Times New Roman" pitchFamily="18" charset="0"/>
              </a:rPr>
              <a:t>TRAJES ANTI-G</a:t>
            </a:r>
            <a:endParaRPr lang="es-ES" sz="1600" b="1" u="sng" dirty="0">
              <a:latin typeface="Times New Roman" pitchFamily="18" charset="0"/>
              <a:cs typeface="Times New Roman" pitchFamily="18" charset="0"/>
            </a:endParaRPr>
          </a:p>
        </p:txBody>
      </p:sp>
      <p:sp>
        <p:nvSpPr>
          <p:cNvPr id="11" name="10 Flecha abajo"/>
          <p:cNvSpPr/>
          <p:nvPr/>
        </p:nvSpPr>
        <p:spPr>
          <a:xfrm>
            <a:off x="1475656" y="1988840"/>
            <a:ext cx="216024"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1475656" y="2996952"/>
            <a:ext cx="216024"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a:off x="1475656" y="3933056"/>
            <a:ext cx="216024"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Autofit/>
          </a:bodyPr>
          <a:lstStyle/>
          <a:p>
            <a:r>
              <a:rPr lang="es-ES_tradnl" sz="3200" dirty="0" smtClean="0"/>
              <a:t>LA GRAVEDAD SOBRE EL SISTEMA CARDIOVASCULAR </a:t>
            </a:r>
            <a:endParaRPr lang="es-ES" sz="3200" dirty="0"/>
          </a:p>
        </p:txBody>
      </p:sp>
      <p:pic>
        <p:nvPicPr>
          <p:cNvPr id="2050" name="Picture 2" descr="C:\Documents and Settings\alumno\Escritorio\2º Curso de Medicina\Fisiologia Medica II\Seminario\Sistema circulatorio.jpg"/>
          <p:cNvPicPr>
            <a:picLocks noGrp="1" noChangeAspect="1" noChangeArrowheads="1"/>
          </p:cNvPicPr>
          <p:nvPr>
            <p:ph idx="1"/>
          </p:nvPr>
        </p:nvPicPr>
        <p:blipFill>
          <a:blip r:embed="rId2" cstate="print"/>
          <a:srcRect/>
          <a:stretch>
            <a:fillRect/>
          </a:stretch>
        </p:blipFill>
        <p:spPr bwMode="auto">
          <a:xfrm>
            <a:off x="5796136" y="1586684"/>
            <a:ext cx="2880320" cy="4076016"/>
          </a:xfrm>
          <a:prstGeom prst="rect">
            <a:avLst/>
          </a:prstGeom>
          <a:noFill/>
        </p:spPr>
      </p:pic>
      <p:pic>
        <p:nvPicPr>
          <p:cNvPr id="2051" name="Picture 3" descr="C:\Documents and Settings\alumno\Escritorio\2º Curso de Medicina\Fisiologia Medica II\Seminario\decubito1.jpg"/>
          <p:cNvPicPr>
            <a:picLocks noChangeAspect="1" noChangeArrowheads="1"/>
          </p:cNvPicPr>
          <p:nvPr/>
        </p:nvPicPr>
        <p:blipFill>
          <a:blip r:embed="rId3" cstate="print"/>
          <a:srcRect/>
          <a:stretch>
            <a:fillRect/>
          </a:stretch>
        </p:blipFill>
        <p:spPr bwMode="auto">
          <a:xfrm>
            <a:off x="323528" y="2564904"/>
            <a:ext cx="5250160" cy="2625080"/>
          </a:xfrm>
          <a:prstGeom prst="rect">
            <a:avLst/>
          </a:prstGeom>
          <a:noFill/>
        </p:spPr>
      </p:pic>
      <p:sp>
        <p:nvSpPr>
          <p:cNvPr id="7" name="6 CuadroTexto"/>
          <p:cNvSpPr txBox="1"/>
          <p:nvPr/>
        </p:nvSpPr>
        <p:spPr>
          <a:xfrm>
            <a:off x="5724128" y="5877272"/>
            <a:ext cx="3096344" cy="615553"/>
          </a:xfrm>
          <a:prstGeom prst="rect">
            <a:avLst/>
          </a:prstGeom>
          <a:noFill/>
        </p:spPr>
        <p:txBody>
          <a:bodyPr wrap="square" rtlCol="0">
            <a:spAutoFit/>
          </a:bodyPr>
          <a:lstStyle/>
          <a:p>
            <a:pPr algn="just">
              <a:buFont typeface="Arial" pitchFamily="34" charset="0"/>
              <a:buChar char="•"/>
            </a:pPr>
            <a:r>
              <a:rPr lang="es-ES_tradnl" dirty="0">
                <a:solidFill>
                  <a:schemeClr val="tx1">
                    <a:lumMod val="95000"/>
                    <a:lumOff val="5000"/>
                  </a:schemeClr>
                </a:solidFill>
                <a:latin typeface="+mj-lt"/>
              </a:rPr>
              <a:t> </a:t>
            </a:r>
            <a:r>
              <a:rPr lang="es-ES_tradnl" sz="1600" dirty="0" smtClean="0">
                <a:solidFill>
                  <a:schemeClr val="tx1">
                    <a:lumMod val="95000"/>
                    <a:lumOff val="5000"/>
                  </a:schemeClr>
                </a:solidFill>
                <a:latin typeface="+mj-lt"/>
              </a:rPr>
              <a:t>Estasis venosa</a:t>
            </a:r>
          </a:p>
          <a:p>
            <a:pPr algn="just">
              <a:buFont typeface="Arial" pitchFamily="34" charset="0"/>
              <a:buChar char="•"/>
            </a:pPr>
            <a:r>
              <a:rPr lang="es-ES_tradnl" sz="1600" dirty="0">
                <a:solidFill>
                  <a:schemeClr val="tx1">
                    <a:lumMod val="95000"/>
                    <a:lumOff val="5000"/>
                  </a:schemeClr>
                </a:solidFill>
                <a:latin typeface="+mj-lt"/>
              </a:rPr>
              <a:t> </a:t>
            </a:r>
            <a:r>
              <a:rPr lang="es-ES_tradnl" sz="1600" dirty="0" smtClean="0">
                <a:solidFill>
                  <a:schemeClr val="tx1">
                    <a:lumMod val="95000"/>
                    <a:lumOff val="5000"/>
                  </a:schemeClr>
                </a:solidFill>
                <a:latin typeface="+mj-lt"/>
              </a:rPr>
              <a:t>Reflejo barorreceptor</a:t>
            </a:r>
            <a:endParaRPr lang="es-ES" sz="1600" dirty="0">
              <a:solidFill>
                <a:schemeClr val="tx1">
                  <a:lumMod val="95000"/>
                  <a:lumOff val="5000"/>
                </a:schemeClr>
              </a:solidFill>
              <a:latin typeface="+mj-lt"/>
            </a:endParaRPr>
          </a:p>
        </p:txBody>
      </p:sp>
      <p:sp>
        <p:nvSpPr>
          <p:cNvPr id="8" name="7 CuadroTexto"/>
          <p:cNvSpPr txBox="1"/>
          <p:nvPr/>
        </p:nvSpPr>
        <p:spPr>
          <a:xfrm>
            <a:off x="251520" y="5373216"/>
            <a:ext cx="4752528" cy="1077218"/>
          </a:xfrm>
          <a:prstGeom prst="rect">
            <a:avLst/>
          </a:prstGeom>
          <a:noFill/>
        </p:spPr>
        <p:txBody>
          <a:bodyPr wrap="square" rtlCol="0">
            <a:spAutoFit/>
          </a:bodyPr>
          <a:lstStyle/>
          <a:p>
            <a:pPr algn="just">
              <a:buFont typeface="Arial" pitchFamily="34" charset="0"/>
              <a:buChar char="•"/>
            </a:pPr>
            <a:r>
              <a:rPr lang="es-ES_tradnl" sz="1600" dirty="0" smtClean="0">
                <a:solidFill>
                  <a:schemeClr val="tx1">
                    <a:lumMod val="95000"/>
                    <a:lumOff val="5000"/>
                  </a:schemeClr>
                </a:solidFill>
                <a:latin typeface="+mj-lt"/>
              </a:rPr>
              <a:t> Presión acostado ≠ Presión de pie.</a:t>
            </a:r>
          </a:p>
          <a:p>
            <a:pPr algn="just">
              <a:buFont typeface="Arial" pitchFamily="34" charset="0"/>
              <a:buChar char="•"/>
            </a:pPr>
            <a:r>
              <a:rPr lang="es-ES_tradnl" sz="1600" dirty="0" smtClean="0">
                <a:solidFill>
                  <a:schemeClr val="tx1">
                    <a:lumMod val="95000"/>
                    <a:lumOff val="5000"/>
                  </a:schemeClr>
                </a:solidFill>
                <a:latin typeface="+mj-lt"/>
              </a:rPr>
              <a:t> Presión  acostado </a:t>
            </a:r>
            <a:r>
              <a:rPr lang="es-ES_tradnl" sz="1600" dirty="0" smtClean="0">
                <a:solidFill>
                  <a:schemeClr val="tx1">
                    <a:lumMod val="95000"/>
                    <a:lumOff val="5000"/>
                  </a:schemeClr>
                </a:solidFill>
                <a:latin typeface="+mj-lt"/>
                <a:sym typeface="Wingdings" pitchFamily="2" charset="2"/>
              </a:rPr>
              <a:t> depende del vaso.</a:t>
            </a:r>
          </a:p>
          <a:p>
            <a:pPr algn="just">
              <a:buFont typeface="Arial" pitchFamily="34" charset="0"/>
              <a:buChar char="•"/>
            </a:pPr>
            <a:r>
              <a:rPr lang="es-ES_tradnl" sz="1600" dirty="0">
                <a:solidFill>
                  <a:schemeClr val="tx1">
                    <a:lumMod val="95000"/>
                    <a:lumOff val="5000"/>
                  </a:schemeClr>
                </a:solidFill>
                <a:latin typeface="+mj-lt"/>
                <a:sym typeface="Wingdings" pitchFamily="2" charset="2"/>
              </a:rPr>
              <a:t> </a:t>
            </a:r>
            <a:r>
              <a:rPr lang="es-ES_tradnl" sz="1600" dirty="0" smtClean="0">
                <a:solidFill>
                  <a:schemeClr val="tx1">
                    <a:lumMod val="95000"/>
                    <a:lumOff val="5000"/>
                  </a:schemeClr>
                </a:solidFill>
                <a:latin typeface="+mj-lt"/>
                <a:sym typeface="Wingdings" pitchFamily="2" charset="2"/>
              </a:rPr>
              <a:t>Presión de pie = presión acostado +       gravedad</a:t>
            </a:r>
            <a:endParaRPr lang="es-ES" sz="1600" dirty="0">
              <a:solidFill>
                <a:schemeClr val="tx1">
                  <a:lumMod val="95000"/>
                  <a:lumOff val="5000"/>
                </a:schemeClr>
              </a:solidFill>
              <a:latin typeface="+mj-lt"/>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a:stretch>
            <a:fillRect/>
          </a:stretch>
        </p:blipFill>
        <p:spPr bwMode="auto">
          <a:xfrm>
            <a:off x="5580112" y="4409728"/>
            <a:ext cx="3240360" cy="244827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493818" y="0"/>
            <a:ext cx="2650182" cy="2211009"/>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Trajes anti-g</a:t>
            </a:r>
            <a:endParaRPr lang="es-ES" dirty="0"/>
          </a:p>
        </p:txBody>
      </p:sp>
      <p:sp>
        <p:nvSpPr>
          <p:cNvPr id="3" name="2 Marcador de contenido"/>
          <p:cNvSpPr>
            <a:spLocks noGrp="1"/>
          </p:cNvSpPr>
          <p:nvPr>
            <p:ph sz="quarter" idx="1"/>
          </p:nvPr>
        </p:nvSpPr>
        <p:spPr>
          <a:xfrm>
            <a:off x="251520" y="1628800"/>
            <a:ext cx="7467600" cy="4873752"/>
          </a:xfrm>
        </p:spPr>
        <p:txBody>
          <a:bodyPr>
            <a:normAutofit/>
          </a:bodyPr>
          <a:lstStyle/>
          <a:p>
            <a:pPr algn="just"/>
            <a:r>
              <a:rPr lang="es-ES" sz="1600" dirty="0" smtClean="0">
                <a:latin typeface="Times New Roman" pitchFamily="18" charset="0"/>
                <a:cs typeface="Times New Roman" pitchFamily="18" charset="0"/>
              </a:rPr>
              <a:t> Los desvanecimientos y otros síntomas son conocidos desde la 1º Guerra mundial, así que los médicos empezaron a estudiar los efectos de estas fuerzas. Estos estudios dieron lugar a la invención de vestimentas protectoras que derivaron en lo que hoy conocemos como trajes anti-g.</a:t>
            </a:r>
          </a:p>
          <a:p>
            <a:pPr algn="just"/>
            <a:endParaRPr lang="es-ES" sz="16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 Estos trajes consistían en 5 cámaras de aire separados entre las piernas y el abdomen, conectados al sistema de presión del avión.  Cuando el avión acelera, </a:t>
            </a:r>
            <a:r>
              <a:rPr lang="es-ES" sz="1600" b="1" dirty="0" smtClean="0">
                <a:latin typeface="Times New Roman" pitchFamily="18" charset="0"/>
                <a:cs typeface="Times New Roman" pitchFamily="18" charset="0"/>
              </a:rPr>
              <a:t>el traje se hincha proporcionalmente a la presión</a:t>
            </a:r>
            <a:r>
              <a:rPr lang="es-ES" sz="1600" dirty="0" smtClean="0">
                <a:latin typeface="Times New Roman" pitchFamily="18" charset="0"/>
                <a:cs typeface="Times New Roman" pitchFamily="18" charset="0"/>
              </a:rPr>
              <a:t> y de esta forma impide el movimiento del flujo sanguíneo hacia abajo. </a:t>
            </a:r>
          </a:p>
          <a:p>
            <a:pPr algn="just"/>
            <a:endParaRPr lang="es-ES" sz="16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 Este traje aumentaba notablemente la resistencia del ser humano hasta 2 g mas de la media.</a:t>
            </a:r>
          </a:p>
          <a:p>
            <a:pPr algn="just"/>
            <a:endParaRPr lang="es-ES" sz="16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La desventaja era la desprotección de pecho, brazos  y tobillos. </a:t>
            </a:r>
          </a:p>
          <a:p>
            <a:endParaRPr lang="es-ES" sz="1600"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a:xfrm rot="5400000">
            <a:off x="3294681" y="3410175"/>
            <a:ext cx="5962992" cy="240003"/>
          </a:xfrm>
        </p:spPr>
        <p:txBody>
          <a:bodyPr>
            <a:normAutofit fontScale="90000"/>
          </a:bodyPr>
          <a:lstStyle/>
          <a:p>
            <a:r>
              <a:rPr lang="es-ES" dirty="0" smtClean="0"/>
              <a:t>NUEVOS Trajes Anti-G</a:t>
            </a:r>
            <a:endParaRPr lang="es-ES" dirty="0"/>
          </a:p>
        </p:txBody>
      </p:sp>
      <p:sp>
        <p:nvSpPr>
          <p:cNvPr id="14" name="13 Marcador de texto"/>
          <p:cNvSpPr>
            <a:spLocks noGrp="1"/>
          </p:cNvSpPr>
          <p:nvPr>
            <p:ph type="body" sz="half" idx="2"/>
          </p:nvPr>
        </p:nvSpPr>
        <p:spPr>
          <a:xfrm>
            <a:off x="6588224" y="0"/>
            <a:ext cx="2555776" cy="5661248"/>
          </a:xfrm>
        </p:spPr>
        <p:txBody>
          <a:bodyPr>
            <a:normAutofit lnSpcReduction="10000"/>
          </a:bodyPr>
          <a:lstStyle/>
          <a:p>
            <a:pPr algn="just"/>
            <a:r>
              <a:rPr lang="es-ES" sz="1600" dirty="0" smtClean="0">
                <a:latin typeface="Times New Roman" pitchFamily="18" charset="0"/>
                <a:cs typeface="Times New Roman" pitchFamily="18" charset="0"/>
              </a:rPr>
              <a:t>Recientes estudios han descubierto la existencia de una bolsa de liquido interno que protege el corazón de las libélulas y las capacita para poder llegar a soportar grandes    aceleraciones.</a:t>
            </a:r>
          </a:p>
          <a:p>
            <a:pPr algn="just"/>
            <a:endParaRPr lang="es-ES" sz="16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Inspirados en las libélulas. Los actuales trajes anti-g se tratan de una malla pegada al cuerpo por las cuales circulan tubos flexibles rellenos de liquido que recorren todo el cuerpo. Es independiente de ningún fuselaje del avión y ante las fuerzas el liquido se desplaza y aprieta  el tronco y los miembros del piloto.</a:t>
            </a:r>
          </a:p>
          <a:p>
            <a:pPr algn="just"/>
            <a:endParaRPr lang="es-ES" sz="1600" dirty="0" smtClean="0">
              <a:latin typeface="Times New Roman" pitchFamily="18" charset="0"/>
              <a:cs typeface="Times New Roman" pitchFamily="18" charset="0"/>
            </a:endParaRPr>
          </a:p>
          <a:p>
            <a:pPr algn="just"/>
            <a:r>
              <a:rPr lang="es-ES" sz="1600" dirty="0" smtClean="0">
                <a:latin typeface="Times New Roman" pitchFamily="18" charset="0"/>
                <a:cs typeface="Times New Roman" pitchFamily="18" charset="0"/>
              </a:rPr>
              <a:t>La protección de la cabeza está garantizada por nuevos cascos aislantes.</a:t>
            </a:r>
            <a:endParaRPr lang="es-ES" sz="1600" dirty="0">
              <a:latin typeface="Times New Roman" pitchFamily="18" charset="0"/>
              <a:cs typeface="Times New Roman" pitchFamily="18" charset="0"/>
            </a:endParaRPr>
          </a:p>
        </p:txBody>
      </p:sp>
      <p:pic>
        <p:nvPicPr>
          <p:cNvPr id="15" name="14 Marcador de posición de imagen"/>
          <p:cNvPicPr>
            <a:picLocks noGrp="1"/>
          </p:cNvPicPr>
          <p:nvPr>
            <p:ph type="pic" idx="1"/>
          </p:nvPr>
        </p:nvPicPr>
        <p:blipFill>
          <a:blip r:embed="rId2" cstate="print"/>
          <a:srcRect l="20030" r="20030"/>
          <a:stretch>
            <a:fillRect/>
          </a:stretch>
        </p:blipFill>
        <p:spPr bwMode="auto">
          <a:xfrm>
            <a:off x="0" y="0"/>
            <a:ext cx="6191672"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51520" y="5013176"/>
            <a:ext cx="5734022" cy="1287787"/>
          </a:xfrm>
        </p:spPr>
        <p:txBody>
          <a:bodyPr>
            <a:normAutofit/>
          </a:bodyPr>
          <a:lstStyle/>
          <a:p>
            <a:r>
              <a:rPr lang="es-ES" sz="7200" dirty="0" smtClean="0">
                <a:latin typeface="Times New Roman" pitchFamily="18" charset="0"/>
                <a:cs typeface="Times New Roman" pitchFamily="18" charset="0"/>
              </a:rPr>
              <a:t>¡GRACIAS!</a:t>
            </a:r>
            <a:endParaRPr lang="es-ES" sz="7200"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Autofit/>
          </a:bodyPr>
          <a:lstStyle/>
          <a:p>
            <a:r>
              <a:rPr lang="es-ES_tradnl" sz="3200" dirty="0" smtClean="0"/>
              <a:t>MECANISMOS ANTIGRAVEDAD DEL SISTEMA CARDIOVASCULAR</a:t>
            </a:r>
            <a:endParaRPr lang="es-ES" sz="3200" dirty="0"/>
          </a:p>
        </p:txBody>
      </p:sp>
      <p:pic>
        <p:nvPicPr>
          <p:cNvPr id="3074" name="Picture 2" descr="C:\Documents and Settings\alumno\Escritorio\2º Curso de Medicina\Fisiologia Medica II\Seminario\corazon-anatomia-fisiologia.jpg"/>
          <p:cNvPicPr>
            <a:picLocks noGrp="1" noChangeAspect="1" noChangeArrowheads="1"/>
          </p:cNvPicPr>
          <p:nvPr>
            <p:ph idx="1"/>
          </p:nvPr>
        </p:nvPicPr>
        <p:blipFill>
          <a:blip r:embed="rId2" cstate="print"/>
          <a:srcRect/>
          <a:stretch>
            <a:fillRect/>
          </a:stretch>
        </p:blipFill>
        <p:spPr bwMode="auto">
          <a:xfrm>
            <a:off x="683568" y="2060848"/>
            <a:ext cx="3168352" cy="4279733"/>
          </a:xfrm>
          <a:prstGeom prst="rect">
            <a:avLst/>
          </a:prstGeom>
          <a:noFill/>
        </p:spPr>
      </p:pic>
      <p:cxnSp>
        <p:nvCxnSpPr>
          <p:cNvPr id="12" name="11 Conector recto de flecha"/>
          <p:cNvCxnSpPr/>
          <p:nvPr/>
        </p:nvCxnSpPr>
        <p:spPr>
          <a:xfrm flipV="1">
            <a:off x="3851920" y="2276872"/>
            <a:ext cx="1512168" cy="18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12 CuadroTexto"/>
          <p:cNvSpPr txBox="1"/>
          <p:nvPr/>
        </p:nvSpPr>
        <p:spPr>
          <a:xfrm>
            <a:off x="5364088" y="2132856"/>
            <a:ext cx="3456384" cy="338554"/>
          </a:xfrm>
          <a:prstGeom prst="rect">
            <a:avLst/>
          </a:prstGeom>
          <a:noFill/>
        </p:spPr>
        <p:txBody>
          <a:bodyPr wrap="square" rtlCol="0">
            <a:spAutoFit/>
          </a:bodyPr>
          <a:lstStyle/>
          <a:p>
            <a:pPr algn="just">
              <a:buFont typeface="Arial" pitchFamily="34" charset="0"/>
              <a:buChar char="•"/>
            </a:pPr>
            <a:r>
              <a:rPr lang="es-ES_tradnl" sz="1600" dirty="0" smtClean="0">
                <a:solidFill>
                  <a:schemeClr val="tx1">
                    <a:lumMod val="95000"/>
                    <a:lumOff val="5000"/>
                  </a:schemeClr>
                </a:solidFill>
                <a:latin typeface="+mj-lt"/>
              </a:rPr>
              <a:t> Fuerza propulsora del corazón.</a:t>
            </a:r>
            <a:endParaRPr lang="es-ES" sz="1600" dirty="0">
              <a:solidFill>
                <a:schemeClr val="tx1">
                  <a:lumMod val="95000"/>
                  <a:lumOff val="5000"/>
                </a:schemeClr>
              </a:solidFill>
              <a:latin typeface="+mj-lt"/>
            </a:endParaRPr>
          </a:p>
        </p:txBody>
      </p:sp>
      <p:cxnSp>
        <p:nvCxnSpPr>
          <p:cNvPr id="15" name="14 Conector recto de flecha"/>
          <p:cNvCxnSpPr/>
          <p:nvPr/>
        </p:nvCxnSpPr>
        <p:spPr>
          <a:xfrm>
            <a:off x="3851920" y="4077072"/>
            <a:ext cx="1512168" cy="740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21 CuadroTexto"/>
          <p:cNvSpPr txBox="1"/>
          <p:nvPr/>
        </p:nvSpPr>
        <p:spPr>
          <a:xfrm>
            <a:off x="5364088" y="4653136"/>
            <a:ext cx="3384376" cy="338554"/>
          </a:xfrm>
          <a:prstGeom prst="rect">
            <a:avLst/>
          </a:prstGeom>
          <a:noFill/>
        </p:spPr>
        <p:txBody>
          <a:bodyPr wrap="square" rtlCol="0">
            <a:spAutoFit/>
          </a:bodyPr>
          <a:lstStyle/>
          <a:p>
            <a:pPr algn="just">
              <a:buFont typeface="Arial" pitchFamily="34" charset="0"/>
              <a:buChar char="•"/>
            </a:pPr>
            <a:r>
              <a:rPr lang="es-ES_tradnl" sz="1600" dirty="0" smtClean="0">
                <a:solidFill>
                  <a:schemeClr val="tx1">
                    <a:lumMod val="95000"/>
                    <a:lumOff val="5000"/>
                  </a:schemeClr>
                </a:solidFill>
                <a:latin typeface="+mj-lt"/>
              </a:rPr>
              <a:t> Succión cardiaca intrínseca.</a:t>
            </a:r>
            <a:endParaRPr lang="es-ES" sz="1600" dirty="0">
              <a:solidFill>
                <a:schemeClr val="tx1">
                  <a:lumMod val="95000"/>
                  <a:lumOff val="5000"/>
                </a:schemeClr>
              </a:solidFill>
              <a:latin typeface="+mj-lt"/>
            </a:endParaRPr>
          </a:p>
        </p:txBody>
      </p:sp>
      <p:cxnSp>
        <p:nvCxnSpPr>
          <p:cNvPr id="24" name="23 Conector recto de flecha"/>
          <p:cNvCxnSpPr/>
          <p:nvPr/>
        </p:nvCxnSpPr>
        <p:spPr>
          <a:xfrm>
            <a:off x="3851920" y="4077072"/>
            <a:ext cx="1584176" cy="2016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24 CuadroTexto"/>
          <p:cNvSpPr txBox="1"/>
          <p:nvPr/>
        </p:nvSpPr>
        <p:spPr>
          <a:xfrm>
            <a:off x="5436096" y="5877272"/>
            <a:ext cx="3240360" cy="584775"/>
          </a:xfrm>
          <a:prstGeom prst="rect">
            <a:avLst/>
          </a:prstGeom>
          <a:noFill/>
        </p:spPr>
        <p:txBody>
          <a:bodyPr wrap="square" rtlCol="0">
            <a:spAutoFit/>
          </a:bodyPr>
          <a:lstStyle/>
          <a:p>
            <a:pPr algn="just">
              <a:buFont typeface="Arial" pitchFamily="34" charset="0"/>
              <a:buChar char="•"/>
            </a:pPr>
            <a:r>
              <a:rPr lang="es-ES_tradnl" sz="1600" dirty="0">
                <a:solidFill>
                  <a:schemeClr val="tx1">
                    <a:lumMod val="95000"/>
                    <a:lumOff val="5000"/>
                  </a:schemeClr>
                </a:solidFill>
                <a:latin typeface="+mj-lt"/>
              </a:rPr>
              <a:t> </a:t>
            </a:r>
            <a:r>
              <a:rPr lang="es-ES_tradnl" sz="1600" dirty="0" smtClean="0">
                <a:solidFill>
                  <a:schemeClr val="tx1">
                    <a:lumMod val="95000"/>
                    <a:lumOff val="5000"/>
                  </a:schemeClr>
                </a:solidFill>
                <a:latin typeface="+mj-lt"/>
              </a:rPr>
              <a:t>Aspiración extrínseca del corazón.</a:t>
            </a:r>
            <a:endParaRPr lang="es-ES" sz="1600" dirty="0">
              <a:solidFill>
                <a:schemeClr val="tx1">
                  <a:lumMod val="95000"/>
                  <a:lumOff val="5000"/>
                </a:schemeClr>
              </a:solidFill>
              <a:latin typeface="+mj-lt"/>
            </a:endParaRPr>
          </a:p>
        </p:txBody>
      </p:sp>
      <p:cxnSp>
        <p:nvCxnSpPr>
          <p:cNvPr id="31" name="30 Conector recto de flecha"/>
          <p:cNvCxnSpPr/>
          <p:nvPr/>
        </p:nvCxnSpPr>
        <p:spPr>
          <a:xfrm flipV="1">
            <a:off x="3851920" y="3429000"/>
            <a:ext cx="1512168"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31 CuadroTexto"/>
          <p:cNvSpPr txBox="1"/>
          <p:nvPr/>
        </p:nvSpPr>
        <p:spPr>
          <a:xfrm>
            <a:off x="5364088" y="3284984"/>
            <a:ext cx="3057247" cy="338554"/>
          </a:xfrm>
          <a:prstGeom prst="rect">
            <a:avLst/>
          </a:prstGeom>
          <a:noFill/>
        </p:spPr>
        <p:txBody>
          <a:bodyPr wrap="none" rtlCol="0">
            <a:spAutoFit/>
          </a:bodyPr>
          <a:lstStyle/>
          <a:p>
            <a:pPr algn="just">
              <a:buFont typeface="Arial" pitchFamily="34" charset="0"/>
              <a:buChar char="•"/>
            </a:pPr>
            <a:r>
              <a:rPr lang="es-ES_tradnl" sz="1600" dirty="0" smtClean="0">
                <a:solidFill>
                  <a:schemeClr val="tx1">
                    <a:lumMod val="95000"/>
                    <a:lumOff val="5000"/>
                  </a:schemeClr>
                </a:solidFill>
                <a:latin typeface="+mj-lt"/>
              </a:rPr>
              <a:t> Expansión sistólica arterial.</a:t>
            </a:r>
            <a:endParaRPr lang="es-ES" sz="1600" dirty="0">
              <a:solidFill>
                <a:schemeClr val="tx1">
                  <a:lumMod val="95000"/>
                  <a:lumOff val="5000"/>
                </a:schemeClr>
              </a:solidFill>
              <a:latin typeface="+mj-lt"/>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Autofit/>
          </a:bodyPr>
          <a:lstStyle/>
          <a:p>
            <a:r>
              <a:rPr lang="es-ES_tradnl" sz="3200" dirty="0" smtClean="0"/>
              <a:t>MECANISMOS ANTIGRAVEDAD DEL SISTEMA CARDIOVASCULAR</a:t>
            </a:r>
            <a:endParaRPr lang="es-ES" sz="3200" dirty="0"/>
          </a:p>
        </p:txBody>
      </p:sp>
      <p:pic>
        <p:nvPicPr>
          <p:cNvPr id="4098" name="Picture 2" descr="C:\Documents and Settings\alumno\Mis documentos\Descargas\SN.gif"/>
          <p:cNvPicPr>
            <a:picLocks noGrp="1" noChangeAspect="1" noChangeArrowheads="1"/>
          </p:cNvPicPr>
          <p:nvPr>
            <p:ph idx="1"/>
          </p:nvPr>
        </p:nvPicPr>
        <p:blipFill>
          <a:blip r:embed="rId2" cstate="print"/>
          <a:srcRect/>
          <a:stretch>
            <a:fillRect/>
          </a:stretch>
        </p:blipFill>
        <p:spPr bwMode="auto">
          <a:xfrm>
            <a:off x="251520" y="1700808"/>
            <a:ext cx="3660134" cy="2808312"/>
          </a:xfrm>
          <a:prstGeom prst="rect">
            <a:avLst/>
          </a:prstGeom>
          <a:noFill/>
        </p:spPr>
      </p:pic>
      <p:sp>
        <p:nvSpPr>
          <p:cNvPr id="5" name="4 CuadroTexto"/>
          <p:cNvSpPr txBox="1"/>
          <p:nvPr/>
        </p:nvSpPr>
        <p:spPr>
          <a:xfrm>
            <a:off x="323528" y="4653136"/>
            <a:ext cx="3384376" cy="2092881"/>
          </a:xfrm>
          <a:prstGeom prst="rect">
            <a:avLst/>
          </a:prstGeom>
          <a:noFill/>
        </p:spPr>
        <p:txBody>
          <a:bodyPr wrap="square" rtlCol="0">
            <a:spAutoFit/>
          </a:bodyPr>
          <a:lstStyle/>
          <a:p>
            <a:pPr algn="just">
              <a:buFont typeface="Arial" pitchFamily="34" charset="0"/>
              <a:buChar char="•"/>
            </a:pPr>
            <a:r>
              <a:rPr lang="es-ES_tradnl" dirty="0">
                <a:solidFill>
                  <a:schemeClr val="tx1">
                    <a:lumMod val="95000"/>
                    <a:lumOff val="5000"/>
                  </a:schemeClr>
                </a:solidFill>
              </a:rPr>
              <a:t> </a:t>
            </a:r>
            <a:r>
              <a:rPr lang="es-ES_tradnl" sz="1600" dirty="0" smtClean="0">
                <a:solidFill>
                  <a:schemeClr val="tx1">
                    <a:lumMod val="95000"/>
                    <a:lumOff val="5000"/>
                  </a:schemeClr>
                </a:solidFill>
                <a:latin typeface="+mj-lt"/>
              </a:rPr>
              <a:t>Acciones del Sistema Nervioso:</a:t>
            </a:r>
            <a:endParaRPr lang="es-ES_tradnl" sz="1600" dirty="0">
              <a:solidFill>
                <a:schemeClr val="tx1">
                  <a:lumMod val="95000"/>
                  <a:lumOff val="5000"/>
                </a:schemeClr>
              </a:solidFill>
              <a:latin typeface="+mj-lt"/>
            </a:endParaRPr>
          </a:p>
          <a:p>
            <a:pPr marL="800100" lvl="1" indent="-342900" algn="just">
              <a:buFont typeface="+mj-lt"/>
              <a:buAutoNum type="arabicPeriod"/>
            </a:pPr>
            <a:r>
              <a:rPr lang="es-ES_tradnl" sz="1600" dirty="0" smtClean="0">
                <a:solidFill>
                  <a:schemeClr val="tx1">
                    <a:lumMod val="95000"/>
                    <a:lumOff val="5000"/>
                  </a:schemeClr>
                </a:solidFill>
                <a:latin typeface="+mj-lt"/>
              </a:rPr>
              <a:t>Vasoconstricción por debajo del corazón.</a:t>
            </a:r>
          </a:p>
          <a:p>
            <a:pPr marL="800100" lvl="1" indent="-342900" algn="just">
              <a:buFont typeface="+mj-lt"/>
              <a:buAutoNum type="arabicPeriod"/>
            </a:pPr>
            <a:endParaRPr lang="es-ES_tradnl" sz="1600" dirty="0" smtClean="0">
              <a:solidFill>
                <a:schemeClr val="tx1">
                  <a:lumMod val="95000"/>
                  <a:lumOff val="5000"/>
                </a:schemeClr>
              </a:solidFill>
              <a:latin typeface="+mj-lt"/>
            </a:endParaRPr>
          </a:p>
          <a:p>
            <a:pPr marL="800100" lvl="1" indent="-342900" algn="just">
              <a:buFont typeface="+mj-lt"/>
              <a:buAutoNum type="arabicPeriod"/>
            </a:pPr>
            <a:r>
              <a:rPr lang="es-ES_tradnl" sz="1600" dirty="0" smtClean="0">
                <a:solidFill>
                  <a:schemeClr val="tx1">
                    <a:lumMod val="95000"/>
                    <a:lumOff val="5000"/>
                  </a:schemeClr>
                </a:solidFill>
                <a:latin typeface="+mj-lt"/>
              </a:rPr>
              <a:t>Vasodilatación por encima del corazón</a:t>
            </a:r>
          </a:p>
          <a:p>
            <a:pPr marL="800100" lvl="1" indent="-342900" algn="just">
              <a:buFont typeface="+mj-lt"/>
              <a:buAutoNum type="arabicPeriod"/>
            </a:pPr>
            <a:endParaRPr lang="es-ES_tradnl" sz="1600" dirty="0" smtClean="0">
              <a:solidFill>
                <a:schemeClr val="tx1">
                  <a:lumMod val="95000"/>
                  <a:lumOff val="5000"/>
                </a:schemeClr>
              </a:solidFill>
              <a:latin typeface="+mj-lt"/>
            </a:endParaRPr>
          </a:p>
          <a:p>
            <a:pPr marL="800100" lvl="1" indent="-342900" algn="just">
              <a:buFont typeface="+mj-lt"/>
              <a:buAutoNum type="arabicPeriod"/>
            </a:pPr>
            <a:r>
              <a:rPr lang="es-ES_tradnl" sz="1600" dirty="0" smtClean="0">
                <a:solidFill>
                  <a:schemeClr val="tx1">
                    <a:lumMod val="95000"/>
                    <a:lumOff val="5000"/>
                  </a:schemeClr>
                </a:solidFill>
                <a:latin typeface="+mj-lt"/>
              </a:rPr>
              <a:t>Tono venomotor.</a:t>
            </a:r>
          </a:p>
        </p:txBody>
      </p:sp>
      <p:pic>
        <p:nvPicPr>
          <p:cNvPr id="4099" name="Picture 3" descr="C:\Documents and Settings\alumno\Escritorio\2º Curso de Medicina\Fisiologia Medica II\Seminario\bomba-musculovenosa.png"/>
          <p:cNvPicPr>
            <a:picLocks noChangeAspect="1" noChangeArrowheads="1"/>
          </p:cNvPicPr>
          <p:nvPr/>
        </p:nvPicPr>
        <p:blipFill>
          <a:blip r:embed="rId3" cstate="print"/>
          <a:srcRect/>
          <a:stretch>
            <a:fillRect/>
          </a:stretch>
        </p:blipFill>
        <p:spPr bwMode="auto">
          <a:xfrm>
            <a:off x="4860032" y="1484784"/>
            <a:ext cx="3816424" cy="3769356"/>
          </a:xfrm>
          <a:prstGeom prst="rect">
            <a:avLst/>
          </a:prstGeom>
          <a:noFill/>
        </p:spPr>
      </p:pic>
      <p:sp>
        <p:nvSpPr>
          <p:cNvPr id="7" name="6 CuadroTexto"/>
          <p:cNvSpPr txBox="1"/>
          <p:nvPr/>
        </p:nvSpPr>
        <p:spPr>
          <a:xfrm>
            <a:off x="5370627" y="5373216"/>
            <a:ext cx="2994731" cy="1354217"/>
          </a:xfrm>
          <a:prstGeom prst="rect">
            <a:avLst/>
          </a:prstGeom>
          <a:noFill/>
        </p:spPr>
        <p:txBody>
          <a:bodyPr wrap="none" rtlCol="0">
            <a:spAutoFit/>
          </a:bodyPr>
          <a:lstStyle/>
          <a:p>
            <a:pPr algn="just">
              <a:buFont typeface="Arial" pitchFamily="34" charset="0"/>
              <a:buChar char="•"/>
            </a:pPr>
            <a:r>
              <a:rPr lang="es-ES_tradnl" sz="1600" dirty="0" smtClean="0">
                <a:solidFill>
                  <a:schemeClr val="tx1">
                    <a:lumMod val="95000"/>
                    <a:lumOff val="5000"/>
                  </a:schemeClr>
                </a:solidFill>
                <a:latin typeface="+mj-lt"/>
              </a:rPr>
              <a:t> Bomba músculo esquelética</a:t>
            </a:r>
            <a:r>
              <a:rPr lang="es-ES_tradnl" dirty="0" smtClean="0">
                <a:solidFill>
                  <a:schemeClr val="tx1">
                    <a:lumMod val="95000"/>
                    <a:lumOff val="5000"/>
                  </a:schemeClr>
                </a:solidFill>
              </a:rPr>
              <a:t>.</a:t>
            </a:r>
          </a:p>
          <a:p>
            <a:pPr algn="just"/>
            <a:endParaRPr lang="es-ES_tradnl" sz="1600" dirty="0" smtClean="0">
              <a:solidFill>
                <a:schemeClr val="tx1">
                  <a:lumMod val="95000"/>
                  <a:lumOff val="5000"/>
                </a:schemeClr>
              </a:solidFill>
              <a:latin typeface="+mj-lt"/>
            </a:endParaRPr>
          </a:p>
          <a:p>
            <a:pPr algn="just">
              <a:buFont typeface="Arial" pitchFamily="34" charset="0"/>
              <a:buChar char="•"/>
            </a:pPr>
            <a:r>
              <a:rPr lang="es-ES_tradnl" sz="1600" dirty="0" smtClean="0">
                <a:solidFill>
                  <a:schemeClr val="tx1">
                    <a:lumMod val="95000"/>
                    <a:lumOff val="5000"/>
                  </a:schemeClr>
                </a:solidFill>
                <a:latin typeface="+mj-lt"/>
              </a:rPr>
              <a:t> Válvulas venosas.</a:t>
            </a:r>
          </a:p>
          <a:p>
            <a:pPr algn="just"/>
            <a:endParaRPr lang="es-ES_tradnl" sz="1600" dirty="0" smtClean="0">
              <a:solidFill>
                <a:schemeClr val="tx1">
                  <a:lumMod val="95000"/>
                  <a:lumOff val="5000"/>
                </a:schemeClr>
              </a:solidFill>
              <a:latin typeface="+mj-lt"/>
            </a:endParaRPr>
          </a:p>
          <a:p>
            <a:pPr algn="just">
              <a:buFont typeface="Arial" pitchFamily="34" charset="0"/>
              <a:buChar char="•"/>
            </a:pPr>
            <a:r>
              <a:rPr lang="es-ES_tradnl" sz="1600" dirty="0" smtClean="0">
                <a:solidFill>
                  <a:schemeClr val="tx1">
                    <a:lumMod val="95000"/>
                    <a:lumOff val="5000"/>
                  </a:schemeClr>
                </a:solidFill>
                <a:latin typeface="+mj-lt"/>
              </a:rPr>
              <a:t> Edad</a:t>
            </a:r>
            <a:endParaRPr lang="es-ES" sz="1600" dirty="0">
              <a:solidFill>
                <a:schemeClr val="tx1">
                  <a:lumMod val="95000"/>
                  <a:lumOff val="5000"/>
                </a:schemeClr>
              </a:solidFill>
              <a:latin typeface="+mj-lt"/>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dirty="0" smtClean="0"/>
              <a:t>MECANISMOS ANTIGRAVEDAD DEL SISTEMA CARDIOVASCULAR</a:t>
            </a:r>
            <a:endParaRPr lang="es-ES" sz="3200" dirty="0"/>
          </a:p>
        </p:txBody>
      </p:sp>
      <p:pic>
        <p:nvPicPr>
          <p:cNvPr id="1026" name="Picture 2" descr="C:\Documents and Settings\alumno\Escritorio\2º Curso de Medicina\Fisiologia Medica II\Seminario\termometro.jpg"/>
          <p:cNvPicPr>
            <a:picLocks noGrp="1" noChangeAspect="1" noChangeArrowheads="1"/>
          </p:cNvPicPr>
          <p:nvPr>
            <p:ph idx="1"/>
          </p:nvPr>
        </p:nvPicPr>
        <p:blipFill>
          <a:blip r:embed="rId2" cstate="print"/>
          <a:srcRect/>
          <a:stretch>
            <a:fillRect/>
          </a:stretch>
        </p:blipFill>
        <p:spPr bwMode="auto">
          <a:xfrm>
            <a:off x="395536" y="1628801"/>
            <a:ext cx="3312368" cy="3851590"/>
          </a:xfrm>
          <a:prstGeom prst="rect">
            <a:avLst/>
          </a:prstGeom>
          <a:noFill/>
        </p:spPr>
      </p:pic>
      <p:sp>
        <p:nvSpPr>
          <p:cNvPr id="6" name="5 CuadroTexto"/>
          <p:cNvSpPr txBox="1"/>
          <p:nvPr/>
        </p:nvSpPr>
        <p:spPr>
          <a:xfrm>
            <a:off x="395536" y="5877272"/>
            <a:ext cx="3096344" cy="338554"/>
          </a:xfrm>
          <a:prstGeom prst="rect">
            <a:avLst/>
          </a:prstGeom>
          <a:noFill/>
        </p:spPr>
        <p:txBody>
          <a:bodyPr wrap="square" rtlCol="0">
            <a:spAutoFit/>
          </a:bodyPr>
          <a:lstStyle/>
          <a:p>
            <a:pPr algn="just">
              <a:buFont typeface="Arial" pitchFamily="34" charset="0"/>
              <a:buChar char="•"/>
            </a:pPr>
            <a:r>
              <a:rPr lang="es-ES_tradnl" sz="1600" dirty="0" smtClean="0">
                <a:latin typeface="+mj-lt"/>
              </a:rPr>
              <a:t> Efectos de la Temperatura</a:t>
            </a:r>
            <a:endParaRPr lang="es-ES" sz="1600" dirty="0">
              <a:latin typeface="+mj-lt"/>
            </a:endParaRPr>
          </a:p>
        </p:txBody>
      </p:sp>
      <p:pic>
        <p:nvPicPr>
          <p:cNvPr id="1027" name="Picture 3" descr="C:\Documents and Settings\alumno\Escritorio\2º Curso de Medicina\Fisiologia Medica II\Seminario\pulmones.jpg"/>
          <p:cNvPicPr>
            <a:picLocks noChangeAspect="1" noChangeArrowheads="1"/>
          </p:cNvPicPr>
          <p:nvPr/>
        </p:nvPicPr>
        <p:blipFill>
          <a:blip r:embed="rId3" cstate="print"/>
          <a:srcRect/>
          <a:stretch>
            <a:fillRect/>
          </a:stretch>
        </p:blipFill>
        <p:spPr bwMode="auto">
          <a:xfrm>
            <a:off x="5220072" y="2852936"/>
            <a:ext cx="3668266" cy="3668266"/>
          </a:xfrm>
          <a:prstGeom prst="rect">
            <a:avLst/>
          </a:prstGeom>
          <a:noFill/>
        </p:spPr>
      </p:pic>
      <p:sp>
        <p:nvSpPr>
          <p:cNvPr id="8" name="7 CuadroTexto"/>
          <p:cNvSpPr txBox="1"/>
          <p:nvPr/>
        </p:nvSpPr>
        <p:spPr>
          <a:xfrm>
            <a:off x="4716016" y="1916832"/>
            <a:ext cx="3672408" cy="584775"/>
          </a:xfrm>
          <a:prstGeom prst="rect">
            <a:avLst/>
          </a:prstGeom>
          <a:noFill/>
        </p:spPr>
        <p:txBody>
          <a:bodyPr wrap="square" rtlCol="0">
            <a:spAutoFit/>
          </a:bodyPr>
          <a:lstStyle/>
          <a:p>
            <a:pPr lvl="1" algn="just">
              <a:buFont typeface="Arial" pitchFamily="34" charset="0"/>
              <a:buChar char="•"/>
            </a:pPr>
            <a:r>
              <a:rPr lang="es-ES_tradnl" sz="1600" dirty="0" smtClean="0">
                <a:solidFill>
                  <a:schemeClr val="tx1">
                    <a:lumMod val="95000"/>
                    <a:lumOff val="5000"/>
                  </a:schemeClr>
                </a:solidFill>
                <a:latin typeface="+mj-lt"/>
              </a:rPr>
              <a:t> Efectos de la respiración          (Bomba tóraco – abdominal)</a:t>
            </a:r>
            <a:endParaRPr lang="es-ES" sz="1600" dirty="0">
              <a:solidFill>
                <a:schemeClr val="tx1">
                  <a:lumMod val="95000"/>
                  <a:lumOff val="5000"/>
                </a:schemeClr>
              </a:solidFill>
              <a:latin typeface="+mj-lt"/>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886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2123728" y="764704"/>
            <a:ext cx="6336704" cy="1938992"/>
          </a:xfrm>
          <a:prstGeom prst="rect">
            <a:avLst/>
          </a:prstGeom>
          <a:noFill/>
        </p:spPr>
        <p:txBody>
          <a:bodyPr wrap="square" rtlCol="0">
            <a:spAutoFit/>
          </a:bodyPr>
          <a:lstStyle/>
          <a:p>
            <a:r>
              <a:rPr lang="es-ES" sz="6000" dirty="0" smtClean="0"/>
              <a:t>HIPOTENSIÓN ORTOSTÁTICA</a:t>
            </a:r>
            <a:endParaRPr lang="es-ES" sz="6000" dirty="0"/>
          </a:p>
        </p:txBody>
      </p:sp>
      <p:pic>
        <p:nvPicPr>
          <p:cNvPr id="1026" name="Picture 2"/>
          <p:cNvPicPr>
            <a:picLocks noChangeAspect="1" noChangeArrowheads="1"/>
          </p:cNvPicPr>
          <p:nvPr/>
        </p:nvPicPr>
        <p:blipFill>
          <a:blip r:embed="rId2" cstate="print"/>
          <a:srcRect/>
          <a:stretch>
            <a:fillRect/>
          </a:stretch>
        </p:blipFill>
        <p:spPr bwMode="auto">
          <a:xfrm>
            <a:off x="3203848" y="3212976"/>
            <a:ext cx="4581128" cy="2640511"/>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r>
              <a:rPr lang="es-ES" dirty="0" smtClean="0"/>
              <a:t>DEFINICIÓN:		</a:t>
            </a:r>
            <a:endParaRPr lang="es-ES" dirty="0"/>
          </a:p>
        </p:txBody>
      </p:sp>
      <p:sp>
        <p:nvSpPr>
          <p:cNvPr id="3" name="2 Marcador de contenido"/>
          <p:cNvSpPr>
            <a:spLocks noGrp="1"/>
          </p:cNvSpPr>
          <p:nvPr>
            <p:ph sz="quarter" idx="1"/>
          </p:nvPr>
        </p:nvSpPr>
        <p:spPr>
          <a:xfrm>
            <a:off x="539552" y="1196752"/>
            <a:ext cx="7467600" cy="4873752"/>
          </a:xfrm>
        </p:spPr>
        <p:txBody>
          <a:bodyPr/>
          <a:lstStyle/>
          <a:p>
            <a:pPr algn="just"/>
            <a:r>
              <a:rPr lang="es-ES" dirty="0" smtClean="0"/>
              <a:t>Influencia de la </a:t>
            </a:r>
            <a:r>
              <a:rPr lang="es-ES" b="1" dirty="0" smtClean="0"/>
              <a:t>posición</a:t>
            </a:r>
            <a:r>
              <a:rPr lang="es-ES" dirty="0" smtClean="0"/>
              <a:t> de </a:t>
            </a:r>
            <a:r>
              <a:rPr lang="es-ES" b="1" dirty="0" smtClean="0"/>
              <a:t>pie</a:t>
            </a:r>
            <a:r>
              <a:rPr lang="es-ES" dirty="0" smtClean="0"/>
              <a:t> sobre la función de los órganos, en particular sobre la presión arterial. Postura erecta del cuerpo.</a:t>
            </a:r>
          </a:p>
          <a:p>
            <a:endParaRPr lang="es-ES" dirty="0" smtClean="0"/>
          </a:p>
          <a:p>
            <a:pPr algn="just"/>
            <a:r>
              <a:rPr lang="es-ES" dirty="0" smtClean="0"/>
              <a:t>Se puede definir la HO como la caída de la presión arterial sistólica de al menos 20 mm Hg o la disminución en la presión diastólica de al menos 10 mm Hg dentro de los 3 minutos de haber adoptado la posición de pie.</a:t>
            </a:r>
            <a:endParaRPr lang="es-ES" dirty="0"/>
          </a:p>
        </p:txBody>
      </p:sp>
      <p:pic>
        <p:nvPicPr>
          <p:cNvPr id="4" name="3 Imagen" descr="http://a248.e.akamai.net/7/248/847/20060531125414/www.msd.es/publicaciones/mmerck_hogar/seccion_03/images/seccion_03_28.gif"/>
          <p:cNvPicPr/>
          <p:nvPr/>
        </p:nvPicPr>
        <p:blipFill>
          <a:blip r:embed="rId2" cstate="print"/>
          <a:srcRect/>
          <a:stretch>
            <a:fillRect/>
          </a:stretch>
        </p:blipFill>
        <p:spPr bwMode="auto">
          <a:xfrm>
            <a:off x="0" y="4797152"/>
            <a:ext cx="2376264" cy="2060848"/>
          </a:xfrm>
          <a:prstGeom prst="rect">
            <a:avLst/>
          </a:prstGeom>
          <a:noFill/>
          <a:ln w="9525">
            <a:noFill/>
            <a:miter lim="800000"/>
            <a:headEnd/>
            <a:tailEnd/>
          </a:ln>
        </p:spPr>
      </p:pic>
      <p:sp>
        <p:nvSpPr>
          <p:cNvPr id="5" name="2 Marcador de contenido"/>
          <p:cNvSpPr txBox="1">
            <a:spLocks/>
          </p:cNvSpPr>
          <p:nvPr/>
        </p:nvSpPr>
        <p:spPr>
          <a:xfrm>
            <a:off x="3275856" y="5517232"/>
            <a:ext cx="4360912" cy="956720"/>
          </a:xfrm>
          <a:prstGeom prst="rect">
            <a:avLst/>
          </a:prstGeom>
        </p:spPr>
        <p:txBody>
          <a:bodyPr vert="horz">
            <a:normAutofit fontScale="550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400" b="1" i="0" u="none" strike="noStrike" kern="1200" cap="none" spc="0" normalizeH="0" baseline="0" noProof="0" smtClean="0">
                <a:ln>
                  <a:noFill/>
                </a:ln>
                <a:solidFill>
                  <a:schemeClr val="tx1"/>
                </a:solidFill>
                <a:effectLst/>
                <a:uLnTx/>
                <a:uFillTx/>
                <a:latin typeface="+mn-lt"/>
                <a:ea typeface="+mn-ea"/>
                <a:cs typeface="+mn-cs"/>
              </a:rPr>
              <a:t>Hipotensión: cómo ayudar al paciente</a:t>
            </a:r>
            <a:br>
              <a:rPr kumimoji="0" lang="es-ES" sz="2400" b="1" i="0" u="none" strike="noStrike" kern="1200" cap="none" spc="0" normalizeH="0" baseline="0" noProof="0" smtClean="0">
                <a:ln>
                  <a:noFill/>
                </a:ln>
                <a:solidFill>
                  <a:schemeClr val="tx1"/>
                </a:solidFill>
                <a:effectLst/>
                <a:uLnTx/>
                <a:uFillTx/>
                <a:latin typeface="+mn-lt"/>
                <a:ea typeface="+mn-ea"/>
                <a:cs typeface="+mn-cs"/>
              </a:rPr>
            </a:br>
            <a:r>
              <a:rPr kumimoji="0" lang="es-ES" sz="2400" b="1" i="0" u="none" strike="noStrike" kern="1200" cap="none" spc="0" normalizeH="0" baseline="0" noProof="0" smtClean="0">
                <a:ln>
                  <a:noFill/>
                </a:ln>
                <a:solidFill>
                  <a:schemeClr val="tx1"/>
                </a:solidFill>
                <a:effectLst/>
                <a:uLnTx/>
                <a:uFillTx/>
                <a:latin typeface="+mn-lt"/>
                <a:ea typeface="+mn-ea"/>
                <a:cs typeface="+mn-cs"/>
              </a:rPr>
              <a:t>El hecho de levantar las piernas puede ayudar a la recuperación de los episodios de hipotensión, al aumentar el flujo al corazón y al cerebro.</a:t>
            </a: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r>
              <a:rPr lang="es-ES" dirty="0" smtClean="0"/>
              <a:t>HIPOTENSIÓN ORTOSTÁTICA</a:t>
            </a:r>
            <a:endParaRPr lang="es-ES" dirty="0"/>
          </a:p>
        </p:txBody>
      </p:sp>
      <p:sp>
        <p:nvSpPr>
          <p:cNvPr id="3" name="2 Marcador de contenido"/>
          <p:cNvSpPr>
            <a:spLocks noGrp="1"/>
          </p:cNvSpPr>
          <p:nvPr>
            <p:ph sz="quarter" idx="1"/>
          </p:nvPr>
        </p:nvSpPr>
        <p:spPr>
          <a:xfrm>
            <a:off x="457200" y="1124744"/>
            <a:ext cx="7467600" cy="5349208"/>
          </a:xfrm>
        </p:spPr>
        <p:txBody>
          <a:bodyPr>
            <a:normAutofit fontScale="92500" lnSpcReduction="10000"/>
          </a:bodyPr>
          <a:lstStyle/>
          <a:p>
            <a:pPr algn="just"/>
            <a:r>
              <a:rPr lang="es-ES" dirty="0" smtClean="0"/>
              <a:t>Entre 500 y 1000 ml ocupan las piernas y una cantidad menor a los brazos, y las cuatro extremidades se congestionan </a:t>
            </a:r>
            <a:r>
              <a:rPr lang="es-ES" dirty="0" smtClean="0">
                <a:sym typeface="Wingdings" pitchFamily="2" charset="2"/>
              </a:rPr>
              <a:t> ACTICVACIÓN SISTEMA COMPENSATORIO SIMPÁTICO</a:t>
            </a:r>
          </a:p>
          <a:p>
            <a:pPr algn="just">
              <a:buNone/>
            </a:pPr>
            <a:endParaRPr lang="es-ES" dirty="0" smtClean="0"/>
          </a:p>
          <a:p>
            <a:pPr algn="just"/>
            <a:r>
              <a:rPr lang="es-ES" dirty="0" smtClean="0"/>
              <a:t>El estrés gravitacional de la incorporación súbita provoca normalmente una acumulación de la sangre en los vasos venosos de capacitancia de las piernas y el tronco. La disminución transitoria subsiguiente del retorno venoso y del gasto cardíaco produce una disminución de la PA. </a:t>
            </a:r>
          </a:p>
          <a:p>
            <a:pPr algn="just"/>
            <a:endParaRPr lang="es-ES" dirty="0" smtClean="0"/>
          </a:p>
          <a:p>
            <a:pPr algn="just"/>
            <a:r>
              <a:rPr lang="es-ES" dirty="0" smtClean="0"/>
              <a:t>Una cantidad sustancial del volumen plasmático (aproximadamente 14%) se extravasa a los tejidos, lo que exige aún más al sistema cardiovascular.</a:t>
            </a:r>
          </a:p>
          <a:p>
            <a:pPr algn="just"/>
            <a:endParaRPr lang="es-ES" dirty="0"/>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384</TotalTime>
  <Words>1210</Words>
  <Application>Microsoft Office PowerPoint</Application>
  <PresentationFormat>Presentación en pantalla (4:3)</PresentationFormat>
  <Paragraphs>155</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Mirador</vt:lpstr>
      <vt:lpstr>Efectos de la gravedad Y respuesta a la gravedad cero</vt:lpstr>
      <vt:lpstr>¿Qué es la fuerza de la gravedad? INTRODUCCIÓN</vt:lpstr>
      <vt:lpstr>LA GRAVEDAD SOBRE EL SISTEMA CARDIOVASCULAR </vt:lpstr>
      <vt:lpstr>MECANISMOS ANTIGRAVEDAD DEL SISTEMA CARDIOVASCULAR</vt:lpstr>
      <vt:lpstr>MECANISMOS ANTIGRAVEDAD DEL SISTEMA CARDIOVASCULAR</vt:lpstr>
      <vt:lpstr>MECANISMOS ANTIGRAVEDAD DEL SISTEMA CARDIOVASCULAR</vt:lpstr>
      <vt:lpstr>Diapositiva 7</vt:lpstr>
      <vt:lpstr>DEFINICIÓN:  </vt:lpstr>
      <vt:lpstr>HIPOTENSIÓN ORTOSTÁTICA</vt:lpstr>
      <vt:lpstr>MECANISMOS DE COMPENSACIÓN:</vt:lpstr>
      <vt:lpstr>MECANISMOS DE COMPENSACIÓN:</vt:lpstr>
      <vt:lpstr>ESQUEMA GENERAL:</vt:lpstr>
      <vt:lpstr>Efectos de la Gravedad 0</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Gravedad y Aceleración</vt:lpstr>
      <vt:lpstr>Gravedad- Aceleración, influencia sobre la circulación</vt:lpstr>
      <vt:lpstr>Efectos Fisiológicos y Fisiopatológicos de las aceleraciones.</vt:lpstr>
      <vt:lpstr>Secuencia de Desplome o Accidente</vt:lpstr>
      <vt:lpstr>Tecnología y cómo vencer los efectos fisiológicos de la aceleración.</vt:lpstr>
      <vt:lpstr>Trajes anti-g</vt:lpstr>
      <vt:lpstr>NUEVOS Trajes Anti-G</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Gravedad y Aceleración</dc:title>
  <dc:creator>José Carlos</dc:creator>
  <cp:lastModifiedBy>decanato</cp:lastModifiedBy>
  <cp:revision>22</cp:revision>
  <dcterms:created xsi:type="dcterms:W3CDTF">2011-10-19T15:39:50Z</dcterms:created>
  <dcterms:modified xsi:type="dcterms:W3CDTF">2011-10-25T06:44:11Z</dcterms:modified>
</cp:coreProperties>
</file>