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66" r:id="rId2"/>
    <p:sldId id="270" r:id="rId3"/>
    <p:sldId id="287" r:id="rId4"/>
    <p:sldId id="295" r:id="rId5"/>
    <p:sldId id="291" r:id="rId6"/>
    <p:sldId id="290" r:id="rId7"/>
    <p:sldId id="293" r:id="rId8"/>
    <p:sldId id="292" r:id="rId9"/>
    <p:sldId id="271" r:id="rId10"/>
    <p:sldId id="272" r:id="rId11"/>
    <p:sldId id="267" r:id="rId12"/>
    <p:sldId id="268" r:id="rId13"/>
    <p:sldId id="286" r:id="rId14"/>
    <p:sldId id="269" r:id="rId15"/>
    <p:sldId id="288" r:id="rId16"/>
    <p:sldId id="256" r:id="rId17"/>
    <p:sldId id="294" r:id="rId18"/>
    <p:sldId id="258" r:id="rId19"/>
    <p:sldId id="259" r:id="rId20"/>
    <p:sldId id="257" r:id="rId21"/>
    <p:sldId id="261" r:id="rId22"/>
    <p:sldId id="263" r:id="rId23"/>
    <p:sldId id="264" r:id="rId24"/>
    <p:sldId id="265" r:id="rId25"/>
    <p:sldId id="262" r:id="rId26"/>
    <p:sldId id="274" r:id="rId27"/>
    <p:sldId id="275" r:id="rId28"/>
    <p:sldId id="276" r:id="rId29"/>
    <p:sldId id="277" r:id="rId30"/>
    <p:sldId id="278" r:id="rId31"/>
    <p:sldId id="280" r:id="rId32"/>
    <p:sldId id="289" r:id="rId33"/>
    <p:sldId id="279" r:id="rId34"/>
    <p:sldId id="281" r:id="rId35"/>
    <p:sldId id="296" r:id="rId36"/>
    <p:sldId id="282" r:id="rId37"/>
    <p:sldId id="285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8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9FAFD-1524-4CE8-AFE6-F2CE75D3980D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33F5-BAD7-457A-A0EA-6C81A2E9F5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833F5-BAD7-457A-A0EA-6C81A2E9F59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833F5-BAD7-457A-A0EA-6C81A2E9F59D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833F5-BAD7-457A-A0EA-6C81A2E9F59D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25/10/2011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jercicios-aeróbicos-interne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063880" cy="6093296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1368152"/>
          </a:xfrm>
        </p:spPr>
        <p:txBody>
          <a:bodyPr>
            <a:normAutofit/>
          </a:bodyPr>
          <a:lstStyle/>
          <a:p>
            <a:r>
              <a:rPr lang="es-ES" u="sng" dirty="0" smtClean="0"/>
              <a:t>RESPUESTAS AL EJERCICIO INTENSO.             EJERCICIO CRÓNICO </a:t>
            </a:r>
            <a:endParaRPr lang="es-ES" u="sng" dirty="0"/>
          </a:p>
        </p:txBody>
      </p:sp>
      <p:sp>
        <p:nvSpPr>
          <p:cNvPr id="9" name="8 CuadroTexto"/>
          <p:cNvSpPr txBox="1"/>
          <p:nvPr/>
        </p:nvSpPr>
        <p:spPr>
          <a:xfrm>
            <a:off x="3707904" y="1700808"/>
            <a:ext cx="48965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oper Black" pitchFamily="18" charset="0"/>
                <a:cs typeface="Aharoni" pitchFamily="2" charset="-79"/>
              </a:rPr>
              <a:t>Marta Yera Gilabert</a:t>
            </a:r>
          </a:p>
          <a:p>
            <a:r>
              <a:rPr lang="es-ES" sz="2800" dirty="0" smtClean="0">
                <a:latin typeface="Cooper Black" pitchFamily="18" charset="0"/>
                <a:cs typeface="Aharoni" pitchFamily="2" charset="-79"/>
              </a:rPr>
              <a:t>Patricia Medina Moreno</a:t>
            </a:r>
          </a:p>
          <a:p>
            <a:r>
              <a:rPr lang="es-ES" sz="2800" dirty="0" smtClean="0">
                <a:latin typeface="Cooper Black" pitchFamily="18" charset="0"/>
                <a:cs typeface="Aharoni" pitchFamily="2" charset="-79"/>
              </a:rPr>
              <a:t>Jessica Sánchez Santos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Adaptaciones circulatorias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PRESIÓN ARTERIAL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2492896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ym typeface="Wingdings" pitchFamily="2" charset="2"/>
              </a:rPr>
              <a:t>Descenso momentáneo</a:t>
            </a:r>
          </a:p>
          <a:p>
            <a:r>
              <a:rPr lang="es-ES" dirty="0" smtClean="0">
                <a:sym typeface="Wingdings" pitchFamily="2" charset="2"/>
              </a:rPr>
              <a:t>Aumento paulatino</a:t>
            </a: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DESCENSO DE LA FC POR ADAPTACIONES CIRCULATORIAS</a:t>
            </a: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AUMENTO DEL RIEGO SALGUÍNEO</a:t>
            </a: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BARORRECEPTORES MODULAN FC Y RVP</a:t>
            </a: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DERIVACION DE SANGRE DE ÓRGANOS ABDOMINALES A MÚSCULOS EN FUNCIONAMIENTO</a:t>
            </a: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AUMENTO DE VM</a:t>
            </a: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/>
              <a:t>Flujo sanguíneo en los músculos en actividad</a:t>
            </a:r>
            <a:endParaRPr lang="es-ES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99592" y="2564904"/>
            <a:ext cx="75963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D818B3"/>
                </a:solidFill>
              </a:rPr>
              <a:t>1º ETAPA:</a:t>
            </a:r>
          </a:p>
          <a:p>
            <a:r>
              <a:rPr lang="es-ES" dirty="0" smtClean="0"/>
              <a:t>	    </a:t>
            </a:r>
            <a:r>
              <a:rPr lang="es-ES" sz="2000" b="1" dirty="0" smtClean="0"/>
              <a:t>A) Aumento de FC y VM</a:t>
            </a:r>
          </a:p>
          <a:p>
            <a:r>
              <a:rPr lang="es-ES" sz="2000" b="1" dirty="0" smtClean="0"/>
              <a:t>                B)Dilatación de arteriolas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800" b="1" dirty="0" smtClean="0">
                <a:solidFill>
                  <a:srgbClr val="D818B3"/>
                </a:solidFill>
              </a:rPr>
              <a:t>2º ETAPA:</a:t>
            </a:r>
          </a:p>
          <a:p>
            <a:r>
              <a:rPr lang="es-ES" dirty="0" smtClean="0"/>
              <a:t>                  </a:t>
            </a:r>
            <a:r>
              <a:rPr lang="es-ES" sz="2000" b="1" dirty="0" smtClean="0"/>
              <a:t>A)Aumento de tª local</a:t>
            </a:r>
          </a:p>
          <a:p>
            <a:r>
              <a:rPr lang="es-ES" sz="2000" b="1" dirty="0" smtClean="0"/>
              <a:t>                B)Contracción de arteriolas de músculos inactivos</a:t>
            </a:r>
          </a:p>
        </p:txBody>
      </p:sp>
      <p:sp>
        <p:nvSpPr>
          <p:cNvPr id="8" name="7 Abrir llave"/>
          <p:cNvSpPr/>
          <p:nvPr/>
        </p:nvSpPr>
        <p:spPr>
          <a:xfrm>
            <a:off x="611560" y="2060848"/>
            <a:ext cx="504056" cy="3600400"/>
          </a:xfrm>
          <a:prstGeom prst="leftBrace">
            <a:avLst>
              <a:gd name="adj1" fmla="val 16253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787732" y="3568662"/>
            <a:ext cx="216024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EJERCICIO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143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Control del flujo sanguíneo a través de los músculos esqueléticos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s-ES" sz="2800" b="1" dirty="0" smtClean="0">
                <a:solidFill>
                  <a:schemeClr val="accent1"/>
                </a:solidFill>
              </a:rPr>
              <a:t>FACTORES NERVIOSOS: </a:t>
            </a:r>
            <a:r>
              <a:rPr lang="es-ES" dirty="0" smtClean="0"/>
              <a:t>los músculos esqueléticos reciben fibras de tipo:</a:t>
            </a:r>
          </a:p>
          <a:p>
            <a:pPr marL="514350" indent="-514350">
              <a:buNone/>
            </a:pPr>
            <a:r>
              <a:rPr lang="es-ES" dirty="0" smtClean="0"/>
              <a:t>          </a:t>
            </a:r>
            <a:r>
              <a:rPr lang="es-ES" dirty="0" smtClean="0">
                <a:sym typeface="Wingdings" pitchFamily="2" charset="2"/>
              </a:rPr>
              <a:t>ADRENÉRGICO</a:t>
            </a:r>
          </a:p>
          <a:p>
            <a:pPr marL="514350" indent="-514350">
              <a:buNone/>
            </a:pPr>
            <a:r>
              <a:rPr lang="es-ES" dirty="0" smtClean="0">
                <a:sym typeface="Wingdings" pitchFamily="2" charset="2"/>
              </a:rPr>
              <a:t>          COLINÉRGICA</a:t>
            </a:r>
          </a:p>
          <a:p>
            <a:pPr marL="514350" indent="-514350">
              <a:buAutoNum type="arabicParenR" startAt="2"/>
            </a:pPr>
            <a:r>
              <a:rPr lang="es-ES" sz="2800" b="1" dirty="0" smtClean="0">
                <a:solidFill>
                  <a:schemeClr val="accent1"/>
                </a:solidFill>
                <a:sym typeface="Wingdings" pitchFamily="2" charset="2"/>
              </a:rPr>
              <a:t>FACTORES MECÁNICOS</a:t>
            </a:r>
          </a:p>
          <a:p>
            <a:pPr marL="514350" indent="-514350">
              <a:buAutoNum type="arabicParenR" startAt="2"/>
            </a:pPr>
            <a:r>
              <a:rPr lang="es-ES" sz="2800" b="1" dirty="0" smtClean="0">
                <a:solidFill>
                  <a:schemeClr val="accent1"/>
                </a:solidFill>
                <a:sym typeface="Wingdings" pitchFamily="2" charset="2"/>
              </a:rPr>
              <a:t>FACTORES QUÍMICOS</a:t>
            </a:r>
          </a:p>
          <a:p>
            <a:pPr marL="514350" indent="-514350">
              <a:buNone/>
            </a:pPr>
            <a:r>
              <a:rPr lang="es-ES" dirty="0" smtClean="0">
                <a:sym typeface="Wingdings" pitchFamily="2" charset="2"/>
              </a:rPr>
              <a:t>         FALTA DE OXIGENO</a:t>
            </a:r>
          </a:p>
          <a:p>
            <a:pPr marL="514350" indent="-514350">
              <a:buNone/>
            </a:pPr>
            <a:r>
              <a:rPr lang="es-ES" dirty="0" smtClean="0">
                <a:sym typeface="Wingdings" pitchFamily="2" charset="2"/>
              </a:rPr>
              <a:t>         MAYOR [CO2]y [AC. LÁCTICO]</a:t>
            </a:r>
          </a:p>
          <a:p>
            <a:pPr marL="514350" indent="-514350">
              <a:buNone/>
            </a:pPr>
            <a:r>
              <a:rPr lang="es-ES" dirty="0" smtClean="0">
                <a:sym typeface="Wingdings" pitchFamily="2" charset="2"/>
              </a:rPr>
              <a:t>         LIBERACIÓN DE K+</a:t>
            </a:r>
          </a:p>
          <a:p>
            <a:pPr marL="514350" indent="-514350">
              <a:buNone/>
            </a:pPr>
            <a:r>
              <a:rPr lang="es-ES" dirty="0" smtClean="0">
                <a:sym typeface="Wingdings" pitchFamily="2" charset="2"/>
              </a:rPr>
              <a:t>         COMPUESTOS DE ADENINA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RETORNO VENOSO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09416"/>
            <a:ext cx="7156648" cy="4846320"/>
          </a:xfrm>
        </p:spPr>
        <p:txBody>
          <a:bodyPr/>
          <a:lstStyle/>
          <a:p>
            <a:pPr>
              <a:buNone/>
            </a:pPr>
            <a:r>
              <a:rPr lang="es-ES" sz="2800" dirty="0" smtClean="0"/>
              <a:t>El retorno venoso se asegura debido a mecanismos como :</a:t>
            </a:r>
          </a:p>
          <a:p>
            <a:pPr>
              <a:buNone/>
            </a:pPr>
            <a:endParaRPr lang="es-ES" sz="2800" dirty="0" smtClean="0"/>
          </a:p>
          <a:p>
            <a:pPr lvl="1"/>
            <a:r>
              <a:rPr lang="es-ES" dirty="0" smtClean="0"/>
              <a:t>Vasoconstricción refleja de venas de piernas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Acción de masaje de los músculos esqueléticos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INCREMENTO DE LA Tª CORPORAL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La energía liberada durante la transformación metabólica de los nutrientes en el organismo se convierte en calor corporal por la contracción.</a:t>
            </a:r>
          </a:p>
          <a:p>
            <a:pPr algn="just">
              <a:buNone/>
            </a:pPr>
            <a:endParaRPr lang="es-ES" dirty="0" smtClean="0"/>
          </a:p>
          <a:p>
            <a:pPr marL="514350" indent="-514350">
              <a:buAutoNum type="arabicPeriod"/>
            </a:pPr>
            <a:r>
              <a:rPr lang="es-ES" dirty="0" smtClean="0"/>
              <a:t>Máxima eficacia para transformar energía en trabajo.</a:t>
            </a:r>
          </a:p>
          <a:p>
            <a:pPr marL="514350" indent="-514350">
              <a:buAutoNum type="arabicPeriod"/>
            </a:pPr>
            <a:r>
              <a:rPr lang="es-ES" dirty="0" smtClean="0"/>
              <a:t>Toda la energía sigue convirtiéndose en calor corporal para una serie de actos.</a:t>
            </a:r>
          </a:p>
          <a:p>
            <a:pPr marL="514350" indent="-514350" algn="just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AGOTAMIENTO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factores fisiológicos que determinan en la recuperación después del ejercicio físico:</a:t>
            </a:r>
          </a:p>
          <a:p>
            <a:endParaRPr lang="es-ES" dirty="0" smtClean="0"/>
          </a:p>
          <a:p>
            <a:pPr lvl="1">
              <a:buNone/>
            </a:pPr>
            <a:r>
              <a:rPr lang="es-ES" dirty="0" smtClean="0"/>
              <a:t>1. Persistencia de factores que elevan la FC.</a:t>
            </a:r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r>
              <a:rPr lang="es-ES" dirty="0" smtClean="0"/>
              <a:t>2. Respuestas reflejas  ese del ejercicio con estasis sanguíneo en los vasos dilatados, disminución de la resistencia vascular, disminución del volumen sistólico, disminución del PA y aumento de la FC.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>
            <a:normAutofit/>
          </a:bodyPr>
          <a:lstStyle/>
          <a:p>
            <a:r>
              <a:rPr lang="es-ES" sz="4800" u="sng" dirty="0" smtClean="0"/>
              <a:t> EJERCICIO ESTÁTICO</a:t>
            </a:r>
            <a:endParaRPr lang="es-ES" sz="4800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contracción muscular no provoca cambios de longitud en el músculo (ISOMÉTRICO)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5 Imagen" descr="Imagen1.jpg"/>
          <p:cNvPicPr>
            <a:picLocks noChangeAspect="1"/>
          </p:cNvPicPr>
          <p:nvPr/>
        </p:nvPicPr>
        <p:blipFill>
          <a:blip r:embed="rId2" cstate="print"/>
          <a:srcRect l="5687" t="25793" r="47192" b="30660"/>
          <a:stretch>
            <a:fillRect/>
          </a:stretch>
        </p:blipFill>
        <p:spPr>
          <a:xfrm>
            <a:off x="4211960" y="2924944"/>
            <a:ext cx="3744416" cy="3312368"/>
          </a:xfrm>
          <a:prstGeom prst="rect">
            <a:avLst/>
          </a:prstGeom>
        </p:spPr>
      </p:pic>
      <p:pic>
        <p:nvPicPr>
          <p:cNvPr id="7" name="6 Imagen" descr="Imagen2.bmp"/>
          <p:cNvPicPr>
            <a:picLocks noChangeAspect="1"/>
          </p:cNvPicPr>
          <p:nvPr/>
        </p:nvPicPr>
        <p:blipFill>
          <a:blip r:embed="rId3" cstate="print"/>
          <a:srcRect l="3921" t="4118" r="7848" b="9412"/>
          <a:stretch>
            <a:fillRect/>
          </a:stretch>
        </p:blipFill>
        <p:spPr>
          <a:xfrm>
            <a:off x="323528" y="2852936"/>
            <a:ext cx="3816423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OCURRE EN EL CORAZÓN?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7239000" cy="4846638"/>
          </a:xfrm>
        </p:spPr>
        <p:txBody>
          <a:bodyPr/>
          <a:lstStyle/>
          <a:p>
            <a:r>
              <a:rPr lang="es-ES" dirty="0" smtClean="0"/>
              <a:t>A  MAYOR EJERCICIO ESTÁTICO...</a:t>
            </a:r>
          </a:p>
          <a:p>
            <a:endParaRPr lang="es-ES" dirty="0"/>
          </a:p>
        </p:txBody>
      </p:sp>
      <p:sp>
        <p:nvSpPr>
          <p:cNvPr id="4" name="3 Corazón"/>
          <p:cNvSpPr/>
          <p:nvPr/>
        </p:nvSpPr>
        <p:spPr>
          <a:xfrm>
            <a:off x="683568" y="2348880"/>
            <a:ext cx="1872208" cy="14401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771800" y="2852936"/>
            <a:ext cx="7200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779912" y="263691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NO BOMBEA MUCHA SANGRE </a:t>
            </a:r>
            <a:endParaRPr lang="es-ES" sz="2000" b="1" dirty="0"/>
          </a:p>
        </p:txBody>
      </p:sp>
      <p:cxnSp>
        <p:nvCxnSpPr>
          <p:cNvPr id="10" name="9 Conector recto de flecha"/>
          <p:cNvCxnSpPr/>
          <p:nvPr/>
        </p:nvCxnSpPr>
        <p:spPr>
          <a:xfrm rot="5400000">
            <a:off x="5760132" y="3537012"/>
            <a:ext cx="792882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779912" y="2636912"/>
            <a:ext cx="352839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 smtClean="0"/>
              <a:t>NO BOMBEA MUCHA SANGRE </a:t>
            </a:r>
            <a:endParaRPr lang="es-ES" sz="2000" b="1" dirty="0"/>
          </a:p>
        </p:txBody>
      </p:sp>
      <p:sp>
        <p:nvSpPr>
          <p:cNvPr id="15" name="14 Rayo"/>
          <p:cNvSpPr/>
          <p:nvPr/>
        </p:nvSpPr>
        <p:spPr>
          <a:xfrm>
            <a:off x="2123728" y="3501008"/>
            <a:ext cx="2160240" cy="122413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2771800" y="371703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RPT</a:t>
            </a:r>
            <a:endParaRPr lang="es-ES" sz="3200" b="1" dirty="0"/>
          </a:p>
        </p:txBody>
      </p:sp>
      <p:sp>
        <p:nvSpPr>
          <p:cNvPr id="17" name="16 Elipse"/>
          <p:cNvSpPr/>
          <p:nvPr/>
        </p:nvSpPr>
        <p:spPr>
          <a:xfrm>
            <a:off x="4427984" y="3933056"/>
            <a:ext cx="3384376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4572000" y="450912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CORAZÓN HIPERTROFIADO </a:t>
            </a:r>
            <a:endParaRPr lang="es-ES" sz="2800" b="1" dirty="0"/>
          </a:p>
        </p:txBody>
      </p:sp>
      <p:sp>
        <p:nvSpPr>
          <p:cNvPr id="19" name="18 Flecha arriba"/>
          <p:cNvSpPr/>
          <p:nvPr/>
        </p:nvSpPr>
        <p:spPr>
          <a:xfrm>
            <a:off x="2699792" y="6021288"/>
            <a:ext cx="504056" cy="576064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3203848" y="616530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PRESIÓN ARTERIAL</a:t>
            </a:r>
            <a:endParaRPr lang="es-ES" sz="2000" b="1" dirty="0"/>
          </a:p>
        </p:txBody>
      </p:sp>
      <p:cxnSp>
        <p:nvCxnSpPr>
          <p:cNvPr id="21" name="20 Conector recto de flecha"/>
          <p:cNvCxnSpPr/>
          <p:nvPr/>
        </p:nvCxnSpPr>
        <p:spPr>
          <a:xfrm rot="5400000" flipH="1" flipV="1">
            <a:off x="4139952" y="5661248"/>
            <a:ext cx="432048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 descr="La hipertensión y el sobrepe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2279580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242048" cy="1143000"/>
          </a:xfrm>
        </p:spPr>
        <p:txBody>
          <a:bodyPr>
            <a:normAutofit/>
          </a:bodyPr>
          <a:lstStyle/>
          <a:p>
            <a:r>
              <a:rPr lang="es-ES" sz="4800" dirty="0" smtClean="0"/>
              <a:t>PRESIONES </a:t>
            </a:r>
            <a:endParaRPr lang="es-ES" sz="4800" dirty="0"/>
          </a:p>
        </p:txBody>
      </p:sp>
      <p:sp>
        <p:nvSpPr>
          <p:cNvPr id="4" name="3 Nube"/>
          <p:cNvSpPr/>
          <p:nvPr/>
        </p:nvSpPr>
        <p:spPr>
          <a:xfrm rot="1712750">
            <a:off x="1920068" y="851284"/>
            <a:ext cx="4643223" cy="42467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727848" y="2608168"/>
            <a:ext cx="3528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1"/>
                </a:solidFill>
              </a:rPr>
              <a:t> EJERCICIO </a:t>
            </a:r>
          </a:p>
          <a:p>
            <a:r>
              <a:rPr lang="es-ES" sz="4800" b="1" dirty="0" smtClean="0">
                <a:solidFill>
                  <a:schemeClr val="accent1"/>
                </a:solidFill>
              </a:rPr>
              <a:t> ESTÁTICO </a:t>
            </a:r>
            <a:endParaRPr lang="es-ES" sz="4800" b="1" dirty="0">
              <a:solidFill>
                <a:schemeClr val="accent1"/>
              </a:solidFill>
            </a:endParaRPr>
          </a:p>
        </p:txBody>
      </p:sp>
      <p:sp>
        <p:nvSpPr>
          <p:cNvPr id="7" name="6 Flecha curvada hacia arriba"/>
          <p:cNvSpPr/>
          <p:nvPr/>
        </p:nvSpPr>
        <p:spPr>
          <a:xfrm rot="21066272">
            <a:off x="1067790" y="4839333"/>
            <a:ext cx="2520280" cy="1440160"/>
          </a:xfrm>
          <a:prstGeom prst="curvedUpArrow">
            <a:avLst>
              <a:gd name="adj1" fmla="val 25000"/>
              <a:gd name="adj2" fmla="val 80033"/>
              <a:gd name="adj3" fmla="val 476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95736" y="1916832"/>
            <a:ext cx="51845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PRESIÓN ARTERIAL</a:t>
            </a:r>
          </a:p>
          <a:p>
            <a:r>
              <a:rPr lang="es-ES" sz="2400" b="1" dirty="0" smtClean="0">
                <a:solidFill>
                  <a:schemeClr val="bg1"/>
                </a:solidFill>
              </a:rPr>
              <a:t>PRESIÓN ARTERIAL SISTÓLICA </a:t>
            </a:r>
          </a:p>
          <a:p>
            <a:r>
              <a:rPr lang="es-ES" sz="2400" b="1" dirty="0" smtClean="0">
                <a:solidFill>
                  <a:schemeClr val="bg1"/>
                </a:solidFill>
              </a:rPr>
              <a:t>PRESIÓN ARTERIAL DIASTÓLICA</a:t>
            </a:r>
          </a:p>
          <a:p>
            <a:endParaRPr lang="es-ES" sz="2400" b="1" dirty="0" smtClean="0">
              <a:solidFill>
                <a:schemeClr val="bg1"/>
              </a:solidFill>
            </a:endParaRPr>
          </a:p>
          <a:p>
            <a:endParaRPr lang="es-ES" sz="2400" b="1" dirty="0" smtClean="0">
              <a:solidFill>
                <a:schemeClr val="bg1"/>
              </a:solidFill>
            </a:endParaRPr>
          </a:p>
          <a:p>
            <a:r>
              <a:rPr lang="es-ES" sz="4000" b="1" dirty="0" smtClean="0">
                <a:solidFill>
                  <a:schemeClr val="accent6"/>
                </a:solidFill>
              </a:rPr>
              <a:t>    AUMENTADAS </a:t>
            </a:r>
          </a:p>
          <a:p>
            <a:endParaRPr lang="es-ES" sz="2400" b="1" dirty="0" smtClean="0">
              <a:solidFill>
                <a:schemeClr val="bg1"/>
              </a:solidFill>
            </a:endParaRPr>
          </a:p>
          <a:p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491880" y="5589240"/>
          <a:ext cx="4608512" cy="103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396044">
                <a:tc>
                  <a:txBody>
                    <a:bodyPr/>
                    <a:lstStyle/>
                    <a:p>
                      <a:r>
                        <a:rPr lang="es-ES" dirty="0" smtClean="0"/>
                        <a:t>HOMBRES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MUJERES</a:t>
                      </a:r>
                      <a:endParaRPr lang="es-E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s-ES" dirty="0" smtClean="0"/>
                        <a:t>Menores</a:t>
                      </a:r>
                      <a:r>
                        <a:rPr lang="es-ES" baseline="0" dirty="0" smtClean="0"/>
                        <a:t> de 50 años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 partir de los 50 años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404664"/>
            <a:ext cx="3429000" cy="20574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CORAZÓN Y SUS RESPUESTAS</a:t>
            </a:r>
            <a:endParaRPr lang="es-ES" sz="4000" dirty="0"/>
          </a:p>
        </p:txBody>
      </p:sp>
      <p:sp>
        <p:nvSpPr>
          <p:cNvPr id="5" name="4 Marcador de contenid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503382" cy="295367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 MAGNITUD DE LA PRESIÓN ARTERIAL DEPENDE DE LA FUERZA GENERADA Y LA CANTIDAD DE MASA MUSCULAR ACTIVADA.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5 Imagen" descr="Imagen2J.bmp"/>
          <p:cNvPicPr>
            <a:picLocks noChangeAspect="1"/>
          </p:cNvPicPr>
          <p:nvPr/>
        </p:nvPicPr>
        <p:blipFill>
          <a:blip r:embed="rId2" cstate="print"/>
          <a:srcRect l="3722" t="3735" r="3235"/>
          <a:stretch>
            <a:fillRect/>
          </a:stretch>
        </p:blipFill>
        <p:spPr>
          <a:xfrm>
            <a:off x="337221" y="692695"/>
            <a:ext cx="4954858" cy="5328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u="sng" dirty="0" smtClean="0"/>
              <a:t>ÍNDICE</a:t>
            </a:r>
            <a:endParaRPr lang="es-ES" sz="60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11680"/>
            <a:ext cx="8147248" cy="4846320"/>
          </a:xfrm>
        </p:spPr>
        <p:txBody>
          <a:bodyPr/>
          <a:lstStyle/>
          <a:p>
            <a:r>
              <a:rPr lang="es-ES" b="1" dirty="0" smtClean="0"/>
              <a:t>EJERCICIO DINÁMICO </a:t>
            </a:r>
          </a:p>
          <a:p>
            <a:r>
              <a:rPr lang="es-ES" dirty="0" smtClean="0"/>
              <a:t>Respuestas cardiovasculares al ejercicio dinámico</a:t>
            </a:r>
          </a:p>
          <a:p>
            <a:endParaRPr lang="es-ES" dirty="0" smtClean="0"/>
          </a:p>
          <a:p>
            <a:r>
              <a:rPr lang="es-ES" b="1" dirty="0" smtClean="0"/>
              <a:t>EJERCICIO ESTÁTICO</a:t>
            </a:r>
          </a:p>
          <a:p>
            <a:r>
              <a:rPr lang="es-ES" dirty="0" smtClean="0"/>
              <a:t>Respuestas cardiovasculares al ejercicio estático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Ejercicio Mixto</a:t>
            </a:r>
          </a:p>
          <a:p>
            <a:pPr>
              <a:buNone/>
            </a:pPr>
            <a:endParaRPr lang="es-ES" dirty="0" smtClean="0"/>
          </a:p>
          <a:p>
            <a:r>
              <a:rPr lang="es-ES" b="1" dirty="0" smtClean="0"/>
              <a:t>EJERCICIO CRÓNICO</a:t>
            </a:r>
          </a:p>
          <a:p>
            <a:r>
              <a:rPr lang="es-ES" dirty="0" smtClean="0"/>
              <a:t>Adaptaciones cardiovasculares</a:t>
            </a:r>
          </a:p>
          <a:p>
            <a:endParaRPr lang="es-ES" dirty="0"/>
          </a:p>
        </p:txBody>
      </p:sp>
      <p:pic>
        <p:nvPicPr>
          <p:cNvPr id="4" name="3 Imagen" descr="jogger-guy-running-with-su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0"/>
            <a:ext cx="2016224" cy="2341421"/>
          </a:xfrm>
          <a:prstGeom prst="rect">
            <a:avLst/>
          </a:prstGeom>
        </p:spPr>
      </p:pic>
      <p:pic>
        <p:nvPicPr>
          <p:cNvPr id="5" name="4 Imagen" descr="levantamiento-de-pesas-t10123.jpg"/>
          <p:cNvPicPr>
            <a:picLocks noChangeAspect="1"/>
          </p:cNvPicPr>
          <p:nvPr/>
        </p:nvPicPr>
        <p:blipFill>
          <a:blip r:embed="rId3" cstate="print"/>
          <a:srcRect l="17444" t="4167" r="12782" b="4167"/>
          <a:stretch>
            <a:fillRect/>
          </a:stretch>
        </p:blipFill>
        <p:spPr>
          <a:xfrm>
            <a:off x="5580112" y="4653136"/>
            <a:ext cx="2566102" cy="2016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/>
              <a:t>Respuestas cardiovasculares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</a:t>
            </a:r>
            <a:endParaRPr lang="es-ES" dirty="0"/>
          </a:p>
        </p:txBody>
      </p:sp>
      <p:sp>
        <p:nvSpPr>
          <p:cNvPr id="4" name="3 Flecha a la derecha con bandas"/>
          <p:cNvSpPr/>
          <p:nvPr/>
        </p:nvSpPr>
        <p:spPr>
          <a:xfrm>
            <a:off x="2771800" y="2708920"/>
            <a:ext cx="936104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rriba"/>
          <p:cNvSpPr/>
          <p:nvPr/>
        </p:nvSpPr>
        <p:spPr>
          <a:xfrm>
            <a:off x="4139952" y="278092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355976" y="278092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PRESIONES ARTERIALES</a:t>
            </a:r>
            <a:endParaRPr lang="es-ES" sz="2000" b="1" dirty="0"/>
          </a:p>
        </p:txBody>
      </p:sp>
      <p:sp>
        <p:nvSpPr>
          <p:cNvPr id="8" name="7 Flecha abajo"/>
          <p:cNvSpPr/>
          <p:nvPr/>
        </p:nvSpPr>
        <p:spPr>
          <a:xfrm>
            <a:off x="4932040" y="3356992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1043608" y="4725144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259632" y="472514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FLUJO MUSCULAR  +      RPT + VALSALVA</a:t>
            </a:r>
            <a:endParaRPr lang="es-ES" sz="2400" b="1" dirty="0"/>
          </a:p>
        </p:txBody>
      </p:sp>
      <p:sp>
        <p:nvSpPr>
          <p:cNvPr id="11" name="10 Flecha arriba"/>
          <p:cNvSpPr/>
          <p:nvPr/>
        </p:nvSpPr>
        <p:spPr>
          <a:xfrm>
            <a:off x="4499992" y="4725144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Datos almacenados"/>
          <p:cNvSpPr/>
          <p:nvPr/>
        </p:nvSpPr>
        <p:spPr>
          <a:xfrm>
            <a:off x="323528" y="2132856"/>
            <a:ext cx="2736304" cy="158417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11560" y="242088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EJERCICIO ESTÁTICO</a:t>
            </a:r>
            <a:endParaRPr lang="es-ES" sz="2800" b="1" dirty="0">
              <a:solidFill>
                <a:schemeClr val="bg1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 rot="5400000">
            <a:off x="179512" y="4941168"/>
            <a:ext cx="10081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611560" y="5517232"/>
            <a:ext cx="66967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 flipH="1" flipV="1">
            <a:off x="6840252" y="5049180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683568" y="4509120"/>
            <a:ext cx="66247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539552" y="422108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11560" y="4365104"/>
            <a:ext cx="1440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7236296" y="4365104"/>
            <a:ext cx="14401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FLUJO </a:t>
            </a:r>
            <a:r>
              <a:rPr lang="es-ES" dirty="0" smtClean="0"/>
              <a:t>y finalización del EJERCICIO </a:t>
            </a:r>
            <a:r>
              <a:rPr lang="es-ES" dirty="0" smtClean="0"/>
              <a:t>ESTÁTICO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el ejercicio dinámico</a:t>
            </a:r>
            <a:r>
              <a:rPr lang="es-ES" dirty="0" smtClean="0">
                <a:sym typeface="Wingdings" pitchFamily="2" charset="2"/>
              </a:rPr>
              <a:t> Flujo sanguíneo vuelve a sus valores normales pocos minutos después.</a:t>
            </a: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En el ejercicio estático Valor normal en reposo.</a:t>
            </a:r>
          </a:p>
          <a:p>
            <a:r>
              <a:rPr lang="es-ES" dirty="0" smtClean="0">
                <a:sym typeface="Wingdings" pitchFamily="2" charset="2"/>
              </a:rPr>
              <a:t>Cese del ejercicio estático 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755576" y="4941168"/>
            <a:ext cx="69847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43608" y="508518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VASODILATACIÓN POR HIPEREMIA REACTIVA</a:t>
            </a:r>
          </a:p>
          <a:p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ACTIVACIÓN DEL BARORREFLEJO Y VOLORREFLEJO</a:t>
            </a:r>
          </a:p>
          <a:p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CAÍDA BRUSCA  (        )  DE LA Pa 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2915816" y="6093296"/>
            <a:ext cx="432048" cy="50405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HIPEREMIA  REACTIVA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Respuesta vasodilatadora debida a:</a:t>
            </a:r>
          </a:p>
          <a:p>
            <a:pPr>
              <a:buNone/>
            </a:pPr>
            <a:r>
              <a:rPr lang="es-ES" dirty="0" smtClean="0"/>
              <a:t>    -     Presión.</a:t>
            </a:r>
          </a:p>
          <a:p>
            <a:pPr>
              <a:buNone/>
            </a:pPr>
            <a:r>
              <a:rPr lang="es-ES" dirty="0" smtClean="0"/>
              <a:t>    -  Acúmulo de metabolitos vasodilatadores por esa falta de flujo.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>
            <a:off x="1259632" y="2204864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Imagen2rg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01008"/>
            <a:ext cx="4824536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ESQUEMA GENERAL (RESUMEN)</a:t>
            </a:r>
            <a:endParaRPr lang="es-ES" sz="4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610" r="673"/>
          <a:stretch>
            <a:fillRect/>
          </a:stretch>
        </p:blipFill>
        <p:spPr bwMode="auto">
          <a:xfrm>
            <a:off x="467544" y="1556791"/>
            <a:ext cx="7200800" cy="511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/>
              <a:t>CONSECUENCIAS DE LOS ENTRENAMIENTOS ESTÁTICOS</a:t>
            </a:r>
            <a:endParaRPr lang="es-ES" sz="4000" dirty="0"/>
          </a:p>
        </p:txBody>
      </p:sp>
      <p:pic>
        <p:nvPicPr>
          <p:cNvPr id="4" name="3 Marcador de contenido" descr="00013605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774" t="6394" r="23264" b="55244"/>
          <a:stretch>
            <a:fillRect/>
          </a:stretch>
        </p:blipFill>
        <p:spPr>
          <a:xfrm>
            <a:off x="251520" y="4077072"/>
            <a:ext cx="5544616" cy="1990375"/>
          </a:xfrm>
        </p:spPr>
      </p:pic>
      <p:sp>
        <p:nvSpPr>
          <p:cNvPr id="5" name="4 CuadroTexto"/>
          <p:cNvSpPr txBox="1"/>
          <p:nvPr/>
        </p:nvSpPr>
        <p:spPr>
          <a:xfrm>
            <a:off x="179512" y="263691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/>
              <a:t>ENTRENAMIENTOS DIARIOS ESTÁTICOS </a:t>
            </a:r>
            <a:r>
              <a:rPr lang="es-ES" sz="2000" b="1" dirty="0" smtClean="0">
                <a:sym typeface="Wingdings" pitchFamily="2" charset="2"/>
              </a:rPr>
              <a:t></a:t>
            </a:r>
            <a:endParaRPr lang="es-ES" sz="2000" b="1" dirty="0"/>
          </a:p>
        </p:txBody>
      </p:sp>
      <p:sp>
        <p:nvSpPr>
          <p:cNvPr id="7" name="6 Flecha arriba"/>
          <p:cNvSpPr/>
          <p:nvPr/>
        </p:nvSpPr>
        <p:spPr>
          <a:xfrm>
            <a:off x="5364088" y="2060848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rriba"/>
          <p:cNvSpPr/>
          <p:nvPr/>
        </p:nvSpPr>
        <p:spPr>
          <a:xfrm>
            <a:off x="5364088" y="2924944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580112" y="2060848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MASA MUSCULAR</a:t>
            </a:r>
            <a:endParaRPr lang="es-ES" sz="2000" b="1" dirty="0">
              <a:solidFill>
                <a:srgbClr val="FFC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80112" y="29249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ESPESOR MUSCULAR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6084168" y="3573016"/>
            <a:ext cx="151216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5724128" y="4869160"/>
            <a:ext cx="230425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724128" y="5157192"/>
            <a:ext cx="25922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           MÁS                    CONTRACTILIDAD</a:t>
            </a:r>
            <a:endParaRPr lang="es-E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u="sng" dirty="0" smtClean="0"/>
              <a:t>EJERCICIO MIXTO</a:t>
            </a:r>
            <a:endParaRPr lang="es-ES" sz="4400" u="sng" dirty="0"/>
          </a:p>
        </p:txBody>
      </p:sp>
      <p:sp>
        <p:nvSpPr>
          <p:cNvPr id="5" name="4 Llamada de flecha a la derecha"/>
          <p:cNvSpPr/>
          <p:nvPr/>
        </p:nvSpPr>
        <p:spPr>
          <a:xfrm>
            <a:off x="179512" y="2564904"/>
            <a:ext cx="3456384" cy="3528392"/>
          </a:xfrm>
          <a:prstGeom prst="rightArrowCallout">
            <a:avLst>
              <a:gd name="adj1" fmla="val 25000"/>
              <a:gd name="adj2" fmla="val 25000"/>
              <a:gd name="adj3" fmla="val 25481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Llamada de flecha a la izquierda"/>
          <p:cNvSpPr/>
          <p:nvPr/>
        </p:nvSpPr>
        <p:spPr>
          <a:xfrm>
            <a:off x="4716016" y="2564904"/>
            <a:ext cx="3312368" cy="3528392"/>
          </a:xfrm>
          <a:prstGeom prst="leftArrowCallout">
            <a:avLst>
              <a:gd name="adj1" fmla="val 25000"/>
              <a:gd name="adj2" fmla="val 25000"/>
              <a:gd name="adj3" fmla="val 23619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 rot="19029531">
            <a:off x="195215" y="3549022"/>
            <a:ext cx="294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EJERCICIO DINÁMICO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 rot="2507192">
            <a:off x="5722949" y="4252532"/>
            <a:ext cx="3963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EJERCICIO ESTÁTICO 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99792" y="2780928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</a:rPr>
              <a:t>EJERCICIO MIXTO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87824" y="494116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3"/>
                </a:solidFill>
              </a:rPr>
              <a:t>(Mezcla de ambos) </a:t>
            </a:r>
            <a:endParaRPr lang="es-ES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u="sng" dirty="0" smtClean="0"/>
              <a:t>EJERCICIO CRÓNICO</a:t>
            </a:r>
            <a:endParaRPr lang="es-ES" sz="48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ADAPTACIONES CARDIOVASCULARES DEL DEPORTISTA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1520" y="3068960"/>
            <a:ext cx="3816424" cy="29523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23528" y="3429000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“La demanda funcional provocada por el entrenamiento determina una modificación morfológica del corazón”</a:t>
            </a:r>
          </a:p>
          <a:p>
            <a:endParaRPr lang="es-ES" dirty="0"/>
          </a:p>
        </p:txBody>
      </p:sp>
      <p:pic>
        <p:nvPicPr>
          <p:cNvPr id="8" name="7 Imagen" descr="250px-Miguel_Indu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140968"/>
            <a:ext cx="3512298" cy="272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BRADICARDIA SINUSAL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Reducción de la FC, tanto en reposo como en ejercicio.</a:t>
            </a:r>
          </a:p>
          <a:p>
            <a:r>
              <a:rPr lang="es-ES" dirty="0" smtClean="0"/>
              <a:t>45-50 lpm</a:t>
            </a:r>
          </a:p>
          <a:p>
            <a:r>
              <a:rPr lang="es-ES" dirty="0" smtClean="0"/>
              <a:t>&lt; 50 lpm menos frecuentes y se observan en especialidades en las que el trabajo de tipo dinámico es intenso y de larga duración.</a:t>
            </a:r>
          </a:p>
          <a:p>
            <a:r>
              <a:rPr lang="es-ES" dirty="0" smtClean="0"/>
              <a:t>Relacionado directamente con un aumento del volumen sistólico (</a:t>
            </a:r>
            <a:r>
              <a:rPr lang="es-ES" sz="2000" dirty="0" smtClean="0"/>
              <a:t>cantidad que se expulsa en cada latido</a:t>
            </a:r>
            <a:r>
              <a:rPr lang="es-ES" dirty="0" smtClean="0"/>
              <a:t>) y un predominio del tono vagal (</a:t>
            </a:r>
            <a:r>
              <a:rPr lang="es-ES" sz="2000" dirty="0" smtClean="0"/>
              <a:t>parasimpático</a:t>
            </a:r>
            <a:r>
              <a:rPr lang="es-ES" dirty="0" smtClean="0"/>
              <a:t>).</a:t>
            </a:r>
            <a:endParaRPr lang="es-ES" sz="2000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531440"/>
            <a:ext cx="7239000" cy="2316872"/>
          </a:xfrm>
        </p:spPr>
        <p:txBody>
          <a:bodyPr>
            <a:normAutofit/>
          </a:bodyPr>
          <a:lstStyle/>
          <a:p>
            <a:r>
              <a:rPr lang="es-ES" dirty="0" smtClean="0"/>
              <a:t>AUMENTO DEL VOLUMEN DE LAS CAVIDADES CARDIACAS y GROSOR DE LAS PAREDES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Factor determinante en el aumento del gasto cardiaco en el deportista de resistencia.</a:t>
            </a:r>
          </a:p>
          <a:p>
            <a:r>
              <a:rPr lang="es-ES" b="1" dirty="0" smtClean="0"/>
              <a:t>Deportista de fondo: </a:t>
            </a:r>
            <a:r>
              <a:rPr lang="es-ES" sz="2400" dirty="0" smtClean="0"/>
              <a:t>Agrandamiento armónico de todas las cavidades , mejora de la función cardiaca y correlación entre el grado de cardiomegalia y la capacidad funcional cardiovascular.</a:t>
            </a:r>
            <a:endParaRPr lang="es-ES" dirty="0" smtClean="0"/>
          </a:p>
          <a:p>
            <a:r>
              <a:rPr lang="es-ES" dirty="0" smtClean="0"/>
              <a:t>Al trabajar por encima del 80% las paredes se hacen más gruesas y así más tolerancia frente a esfuerzos máximos (al igual que otros músculos.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adi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7662418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Respuestas  al ejercicio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1772816"/>
            <a:ext cx="31683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11560" y="191683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EJERCICIO FÍSICO AGUDO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995936" y="1988840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004048" y="155679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PERTURBACIÓN DESEQUILIBRIO HOMEOSTASIS 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99592" y="422108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Feed back Negativo</a:t>
            </a:r>
            <a:endParaRPr lang="es-ES" sz="2000" b="1" i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043608" y="5085184"/>
            <a:ext cx="38884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043608" y="522920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RESPUESTA CAMBIO FUNCIONAL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6" name="15 Recortar rectángulo de esquina del mismo lado"/>
          <p:cNvSpPr/>
          <p:nvPr/>
        </p:nvSpPr>
        <p:spPr>
          <a:xfrm>
            <a:off x="5580112" y="2780928"/>
            <a:ext cx="1800200" cy="57606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652120" y="285293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RECEPTORES</a:t>
            </a:r>
            <a:endParaRPr lang="es-ES" sz="20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580112" y="522920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ÓRGANO DIANA</a:t>
            </a:r>
            <a:endParaRPr lang="es-ES" sz="2000" b="1" dirty="0"/>
          </a:p>
        </p:txBody>
      </p:sp>
      <p:sp>
        <p:nvSpPr>
          <p:cNvPr id="20" name="19 Elipse"/>
          <p:cNvSpPr/>
          <p:nvPr/>
        </p:nvSpPr>
        <p:spPr>
          <a:xfrm>
            <a:off x="5220072" y="3645024"/>
            <a:ext cx="25922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5436096" y="386104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VÍA DE RESPUESTA</a:t>
            </a:r>
            <a:endParaRPr lang="es-ES" sz="2000" b="1" dirty="0"/>
          </a:p>
        </p:txBody>
      </p:sp>
      <p:cxnSp>
        <p:nvCxnSpPr>
          <p:cNvPr id="23" name="22 Conector recto de flecha"/>
          <p:cNvCxnSpPr>
            <a:stCxn id="20" idx="4"/>
          </p:cNvCxnSpPr>
          <p:nvPr/>
        </p:nvCxnSpPr>
        <p:spPr>
          <a:xfrm rot="5400000">
            <a:off x="6192180" y="483315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8" idx="1"/>
          </p:cNvCxnSpPr>
          <p:nvPr/>
        </p:nvCxnSpPr>
        <p:spPr>
          <a:xfrm rot="10800000" flipV="1">
            <a:off x="5004048" y="5429254"/>
            <a:ext cx="576064" cy="159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 flipH="1" flipV="1">
            <a:off x="3311860" y="4185084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 flipH="1" flipV="1">
            <a:off x="4103948" y="2600908"/>
            <a:ext cx="79208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000" dirty="0" smtClean="0"/>
              <a:t>AUMENTO DEL VOLUMEN SISTÓLICO</a:t>
            </a:r>
            <a:endParaRPr lang="es-ES" sz="4000" dirty="0"/>
          </a:p>
        </p:txBody>
      </p:sp>
      <p:pic>
        <p:nvPicPr>
          <p:cNvPr id="4" name="3 Imagen" descr="diferencia-corazon-entren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2655366" cy="2228742"/>
          </a:xfrm>
          <a:prstGeom prst="rect">
            <a:avLst/>
          </a:prstGeom>
        </p:spPr>
      </p:pic>
      <p:sp>
        <p:nvSpPr>
          <p:cNvPr id="12" name="11 Flecha derecha"/>
          <p:cNvSpPr/>
          <p:nvPr/>
        </p:nvSpPr>
        <p:spPr>
          <a:xfrm>
            <a:off x="3059832" y="2564904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1412776"/>
            <a:ext cx="4104456" cy="44644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3923928" y="162880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CORAZÓN ENTRENADO : en reposo: 120-130 ml por 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15" name="14 Flecha arriba"/>
          <p:cNvSpPr/>
          <p:nvPr/>
        </p:nvSpPr>
        <p:spPr>
          <a:xfrm>
            <a:off x="3995936" y="2420888"/>
            <a:ext cx="216024" cy="43204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4208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VD</a:t>
            </a:r>
            <a:endParaRPr lang="es-ES" b="1" dirty="0"/>
          </a:p>
        </p:txBody>
      </p:sp>
      <p:sp>
        <p:nvSpPr>
          <p:cNvPr id="17" name="16 Flecha arriba"/>
          <p:cNvSpPr/>
          <p:nvPr/>
        </p:nvSpPr>
        <p:spPr>
          <a:xfrm>
            <a:off x="3995936" y="3140968"/>
            <a:ext cx="216024" cy="504056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4283968" y="31409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GC por        VS</a:t>
            </a:r>
            <a:endParaRPr lang="es-ES" b="1" dirty="0"/>
          </a:p>
        </p:txBody>
      </p:sp>
      <p:sp>
        <p:nvSpPr>
          <p:cNvPr id="20" name="19 Flecha arriba"/>
          <p:cNvSpPr/>
          <p:nvPr/>
        </p:nvSpPr>
        <p:spPr>
          <a:xfrm>
            <a:off x="5220072" y="3140968"/>
            <a:ext cx="216024" cy="504056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179512" y="5345832"/>
            <a:ext cx="3240360" cy="1323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0" y="4005064"/>
            <a:ext cx="3779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Mayor retorno venoso y mejor llenado ventricular</a:t>
            </a:r>
          </a:p>
          <a:p>
            <a:endParaRPr lang="es-ES" dirty="0"/>
          </a:p>
        </p:txBody>
      </p:sp>
      <p:sp>
        <p:nvSpPr>
          <p:cNvPr id="25" name="24 Flecha en U"/>
          <p:cNvSpPr/>
          <p:nvPr/>
        </p:nvSpPr>
        <p:spPr>
          <a:xfrm rot="4531931">
            <a:off x="2189793" y="4678654"/>
            <a:ext cx="1224136" cy="936104"/>
          </a:xfrm>
          <a:prstGeom prst="uturnArrow">
            <a:avLst>
              <a:gd name="adj1" fmla="val 15693"/>
              <a:gd name="adj2" fmla="val 25000"/>
              <a:gd name="adj3" fmla="val 25000"/>
              <a:gd name="adj4" fmla="val 49442"/>
              <a:gd name="adj5" fmla="val 7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39552" y="55892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DISTENSIBILIDAD MIOCÁRDICA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23928" y="37890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No se modifica la FE</a:t>
            </a:r>
            <a:endParaRPr lang="es-ES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851920" y="60932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CORAZÓN NO ENTRENADO: 70-80 ml</a:t>
            </a:r>
            <a:endParaRPr lang="es-ES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355976" y="43651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Volumen plasmático </a:t>
            </a:r>
            <a:endParaRPr lang="es-ES" b="1" dirty="0"/>
          </a:p>
        </p:txBody>
      </p:sp>
      <p:sp>
        <p:nvSpPr>
          <p:cNvPr id="28" name="27 Flecha arriba"/>
          <p:cNvSpPr/>
          <p:nvPr/>
        </p:nvSpPr>
        <p:spPr>
          <a:xfrm>
            <a:off x="4067944" y="4293096"/>
            <a:ext cx="216024" cy="504056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29 Conector angular"/>
          <p:cNvCxnSpPr/>
          <p:nvPr/>
        </p:nvCxnSpPr>
        <p:spPr>
          <a:xfrm rot="16200000" flipH="1">
            <a:off x="5404738" y="4900518"/>
            <a:ext cx="566772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4355976" y="530120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ESTABILIDAD CARDIOVASCULAR</a:t>
            </a:r>
            <a:endParaRPr lang="es-ES" b="1" dirty="0"/>
          </a:p>
        </p:txBody>
      </p:sp>
      <p:sp>
        <p:nvSpPr>
          <p:cNvPr id="33" name="32 Flecha arriba"/>
          <p:cNvSpPr/>
          <p:nvPr/>
        </p:nvSpPr>
        <p:spPr>
          <a:xfrm>
            <a:off x="4139952" y="5229200"/>
            <a:ext cx="216024" cy="504056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/>
              <a:t>AUMENTO DE LA DENSIDAD CAPILAR MIOCÁRDICA </a:t>
            </a:r>
            <a:endParaRPr lang="es-ES" sz="4000" dirty="0"/>
          </a:p>
        </p:txBody>
      </p:sp>
      <p:sp>
        <p:nvSpPr>
          <p:cNvPr id="5" name="4 Flecha arriba"/>
          <p:cNvSpPr/>
          <p:nvPr/>
        </p:nvSpPr>
        <p:spPr>
          <a:xfrm>
            <a:off x="467544" y="1844824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inta perforada"/>
          <p:cNvSpPr/>
          <p:nvPr/>
        </p:nvSpPr>
        <p:spPr>
          <a:xfrm>
            <a:off x="755576" y="1772816"/>
            <a:ext cx="2736304" cy="720080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55576" y="19168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Capacidad de dilatación</a:t>
            </a:r>
            <a:endParaRPr lang="es-ES" b="1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491880" y="213285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10 Flecha arriba"/>
          <p:cNvSpPr/>
          <p:nvPr/>
        </p:nvSpPr>
        <p:spPr>
          <a:xfrm>
            <a:off x="4139952" y="1844824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355976" y="17728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ym typeface="Wingdings" pitchFamily="2" charset="2"/>
              </a:rPr>
              <a:t>Flujo sanguíneo coronario y de la permeabilidad capilar</a:t>
            </a:r>
            <a:endParaRPr lang="es-ES" b="1" dirty="0"/>
          </a:p>
        </p:txBody>
      </p:sp>
      <p:sp>
        <p:nvSpPr>
          <p:cNvPr id="13" name="12 Entrada manual"/>
          <p:cNvSpPr/>
          <p:nvPr/>
        </p:nvSpPr>
        <p:spPr>
          <a:xfrm>
            <a:off x="755576" y="2924944"/>
            <a:ext cx="2808312" cy="936104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467544" y="3140968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211960" y="2852936"/>
            <a:ext cx="3816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ym typeface="Wingdings" pitchFamily="2" charset="2"/>
              </a:rPr>
              <a:t>Para facilitar el intercambio respiratorio y metabólico de las fibras musculares en activo</a:t>
            </a:r>
          </a:p>
          <a:p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27584" y="321297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sym typeface="Wingdings" pitchFamily="2" charset="2"/>
              </a:rPr>
              <a:t>Distancia </a:t>
            </a:r>
            <a:r>
              <a:rPr lang="es-ES" b="1" dirty="0" smtClean="0">
                <a:solidFill>
                  <a:schemeClr val="bg1"/>
                </a:solidFill>
                <a:sym typeface="Wingdings" pitchFamily="2" charset="2"/>
              </a:rPr>
              <a:t>fibra-capilar 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3563888" y="3429000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19 Cinta perforada"/>
          <p:cNvSpPr/>
          <p:nvPr/>
        </p:nvSpPr>
        <p:spPr>
          <a:xfrm>
            <a:off x="755576" y="4509120"/>
            <a:ext cx="3528392" cy="1008112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rriba"/>
          <p:cNvSpPr/>
          <p:nvPr/>
        </p:nvSpPr>
        <p:spPr>
          <a:xfrm>
            <a:off x="467544" y="4581128"/>
            <a:ext cx="14401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4283968" y="494116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755576" y="472514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ym typeface="Wingdings" pitchFamily="2" charset="2"/>
              </a:rPr>
              <a:t>Calibre de los vasos coronarios epicárdicos</a:t>
            </a:r>
            <a:endParaRPr lang="es-ES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644008" y="458112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ym typeface="Wingdings" pitchFamily="2" charset="2"/>
              </a:rPr>
              <a:t>Mantener la adecuada perfusión de la mayor masa miocárdica</a:t>
            </a:r>
            <a:endParaRPr lang="es-ES" sz="2000" b="1" dirty="0"/>
          </a:p>
        </p:txBody>
      </p:sp>
      <p:sp>
        <p:nvSpPr>
          <p:cNvPr id="26" name="25 Flecha abajo"/>
          <p:cNvSpPr/>
          <p:nvPr/>
        </p:nvSpPr>
        <p:spPr>
          <a:xfrm>
            <a:off x="5436096" y="558924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3635896" y="602128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3"/>
                </a:solidFill>
              </a:rPr>
              <a:t>FACILITACIÓN DEL RIEGO SANGUÍNEO</a:t>
            </a:r>
            <a:endParaRPr lang="es-ES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452776"/>
          </a:xfrm>
        </p:spPr>
        <p:txBody>
          <a:bodyPr>
            <a:normAutofit/>
          </a:bodyPr>
          <a:lstStyle/>
          <a:p>
            <a:r>
              <a:rPr lang="es-ES" dirty="0" smtClean="0"/>
              <a:t>ADAPTACIONES DEL METABOLISMO MIOCÁRDICO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7239000" cy="4846320"/>
          </a:xfrm>
        </p:spPr>
        <p:txBody>
          <a:bodyPr/>
          <a:lstStyle/>
          <a:p>
            <a:r>
              <a:rPr lang="es-ES" dirty="0" smtClean="0"/>
              <a:t>Al disminuir la demanda, mejora el aporte energético por un aumento de los depósitos de glucógeno y una mejora en la captación de glucosa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La mayor capacidad para usar glucosa como fuente energética supone una mejora en la eficiencia mecánica, así como en el rendimiento cardiaco en ejercicio máximo </a:t>
            </a:r>
            <a:r>
              <a:rPr lang="es-ES" sz="2000" dirty="0" smtClean="0"/>
              <a:t>(menores cuando se utilizan grasas o lactato)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/>
              <a:t>MEJORA DE LA CAPACIDAD FUNCIONAL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7239000" cy="4846638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Mejora en el consumo máximo de O</a:t>
            </a:r>
            <a:r>
              <a:rPr lang="es-ES" sz="2800" b="1" baseline="-25000" dirty="0" smtClean="0"/>
              <a:t>2 </a:t>
            </a:r>
            <a:r>
              <a:rPr lang="es-ES" sz="2800" b="1" dirty="0" smtClean="0">
                <a:sym typeface="Wingdings" pitchFamily="2" charset="2"/>
              </a:rPr>
              <a:t></a:t>
            </a:r>
            <a:endParaRPr lang="es-ES" sz="2800" b="1" dirty="0"/>
          </a:p>
        </p:txBody>
      </p:sp>
      <p:sp>
        <p:nvSpPr>
          <p:cNvPr id="6" name="5 Elipse"/>
          <p:cNvSpPr/>
          <p:nvPr/>
        </p:nvSpPr>
        <p:spPr>
          <a:xfrm>
            <a:off x="323528" y="2276872"/>
            <a:ext cx="367240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67544" y="263691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4"/>
                </a:solidFill>
              </a:rPr>
              <a:t>Cantidad Máxima de O2 por Unidad de tiempo</a:t>
            </a:r>
          </a:p>
          <a:p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4067944" y="299695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644008" y="263691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Eficaz para medir la capacidad aeróbica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42930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&gt; VO</a:t>
            </a:r>
            <a:r>
              <a:rPr lang="es-ES" sz="28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máx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, &gt;capacidad cardiovascular</a:t>
            </a:r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1520" y="5085184"/>
            <a:ext cx="7776864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La interrupción temporal o definitiva del entrenamiento con el consecuente cese del estímulo inductor de las adaptaciones CV</a:t>
            </a:r>
            <a:r>
              <a:rPr lang="es-ES" sz="2400" b="1" dirty="0" smtClean="0">
                <a:sym typeface="Wingdings" pitchFamily="2" charset="2"/>
              </a:rPr>
              <a:t> regresión de las mismas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es-ES" sz="3600" dirty="0" smtClean="0"/>
              <a:t>ESPERANZA Y CALIDAD DE VIDA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/>
          </a:bodyPr>
          <a:lstStyle/>
          <a:p>
            <a:r>
              <a:rPr lang="es-ES" dirty="0" smtClean="0"/>
              <a:t>Envejecimiento más lento</a:t>
            </a:r>
          </a:p>
          <a:p>
            <a:r>
              <a:rPr lang="es-ES" dirty="0" smtClean="0"/>
              <a:t>Aumento de la calidad de vida y vitalidad</a:t>
            </a:r>
          </a:p>
          <a:p>
            <a:r>
              <a:rPr lang="es-ES" dirty="0" smtClean="0"/>
              <a:t>Menor hospitalización y mejor recuperación</a:t>
            </a:r>
          </a:p>
          <a:p>
            <a:r>
              <a:rPr lang="es-ES" dirty="0" smtClean="0"/>
              <a:t>Aumento de las alteraciones musculo-esqueléticas</a:t>
            </a:r>
          </a:p>
          <a:p>
            <a:r>
              <a:rPr lang="es-ES" dirty="0" smtClean="0"/>
              <a:t>Efecto protector frente a la cardiopatía isquémica</a:t>
            </a:r>
          </a:p>
          <a:p>
            <a:endParaRPr lang="es-ES" dirty="0"/>
          </a:p>
        </p:txBody>
      </p:sp>
      <p:pic>
        <p:nvPicPr>
          <p:cNvPr id="4" name="3 Imagen" descr="maraton-hombre-mayor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869160"/>
            <a:ext cx="4608512" cy="1584176"/>
          </a:xfrm>
          <a:prstGeom prst="rect">
            <a:avLst/>
          </a:prstGeom>
        </p:spPr>
      </p:pic>
      <p:pic>
        <p:nvPicPr>
          <p:cNvPr id="5" name="4 Imagen" descr="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653136"/>
            <a:ext cx="2646040" cy="181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MIGUEL INDURAIN</a:t>
            </a:r>
            <a:endParaRPr lang="es-ES" sz="4000" dirty="0"/>
          </a:p>
        </p:txBody>
      </p:sp>
      <p:pic>
        <p:nvPicPr>
          <p:cNvPr id="4" name="3 Imagen" descr="Biobaby-Miguel_Indurain-267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700808"/>
            <a:ext cx="4320480" cy="4721782"/>
          </a:xfrm>
          <a:prstGeom prst="rect">
            <a:avLst/>
          </a:prstGeom>
        </p:spPr>
      </p:pic>
      <p:sp>
        <p:nvSpPr>
          <p:cNvPr id="5" name="4 Redondear rectángulo de esquina diagonal"/>
          <p:cNvSpPr/>
          <p:nvPr/>
        </p:nvSpPr>
        <p:spPr>
          <a:xfrm>
            <a:off x="467544" y="2276872"/>
            <a:ext cx="2520280" cy="34563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miguel-indu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36912"/>
            <a:ext cx="2286000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Terminamos con...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06084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dirty="0" smtClean="0"/>
              <a:t> </a:t>
            </a:r>
            <a:r>
              <a:rPr lang="es-ES" sz="5400" i="1" dirty="0" smtClean="0"/>
              <a:t>“Un corazón grande es por ello además hermoso”</a:t>
            </a:r>
          </a:p>
          <a:p>
            <a:endParaRPr lang="es-ES" dirty="0"/>
          </a:p>
        </p:txBody>
      </p:sp>
      <p:pic>
        <p:nvPicPr>
          <p:cNvPr id="5" name="4 Imagen" descr="am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581128"/>
            <a:ext cx="3336032" cy="225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u="sng" dirty="0" smtClean="0"/>
              <a:t>BIBLIOGRAFÍA</a:t>
            </a:r>
            <a:endParaRPr lang="es-ES" sz="54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 dirty="0" err="1" smtClean="0"/>
              <a:t>Guyton</a:t>
            </a:r>
            <a:r>
              <a:rPr lang="es-ES_tradnl" sz="2400" dirty="0" smtClean="0"/>
              <a:t> A.C., Hall J.E. (</a:t>
            </a:r>
            <a:r>
              <a:rPr lang="es-ES_tradnl" sz="2400" dirty="0" err="1" smtClean="0"/>
              <a:t>eds</a:t>
            </a:r>
            <a:r>
              <a:rPr lang="es-ES_tradnl" sz="2400" dirty="0" smtClean="0"/>
              <a:t>) Tratado de fisiología médica.</a:t>
            </a:r>
            <a:r>
              <a:rPr lang="en-US" sz="2400" dirty="0" smtClean="0"/>
              <a:t> Barcelona: </a:t>
            </a:r>
            <a:r>
              <a:rPr lang="en-US" sz="2400" dirty="0" err="1" smtClean="0"/>
              <a:t>Interamericana</a:t>
            </a:r>
            <a:r>
              <a:rPr lang="en-US" sz="2400" dirty="0" smtClean="0"/>
              <a:t>, 2011.</a:t>
            </a:r>
          </a:p>
          <a:p>
            <a:r>
              <a:rPr lang="en-US" sz="2400" dirty="0" err="1" smtClean="0"/>
              <a:t>Astrand</a:t>
            </a:r>
            <a:r>
              <a:rPr lang="en-US" sz="2400" dirty="0" smtClean="0"/>
              <a:t>, </a:t>
            </a:r>
            <a:r>
              <a:rPr lang="en-US" sz="2400" dirty="0" err="1" smtClean="0"/>
              <a:t>Rodahl</a:t>
            </a:r>
            <a:r>
              <a:rPr lang="en-US" sz="2400" dirty="0" smtClean="0"/>
              <a:t>, A. Dahl, B. </a:t>
            </a:r>
            <a:r>
              <a:rPr lang="en-US" sz="2400" dirty="0" err="1" smtClean="0"/>
              <a:t>Stromme</a:t>
            </a:r>
            <a:r>
              <a:rPr lang="en-US" sz="2400" dirty="0" smtClean="0"/>
              <a:t> (1ª </a:t>
            </a:r>
            <a:r>
              <a:rPr lang="en-US" sz="2400" dirty="0" err="1" smtClean="0"/>
              <a:t>edición</a:t>
            </a:r>
            <a:r>
              <a:rPr lang="en-US" sz="2400" dirty="0" smtClean="0"/>
              <a:t>) Manual de </a:t>
            </a:r>
            <a:r>
              <a:rPr lang="en-US" sz="2400" dirty="0" err="1" smtClean="0"/>
              <a:t>fisiología</a:t>
            </a:r>
            <a:r>
              <a:rPr lang="en-US" sz="2400" dirty="0" smtClean="0"/>
              <a:t> del </a:t>
            </a:r>
            <a:r>
              <a:rPr lang="en-US" sz="2400" dirty="0" err="1" smtClean="0"/>
              <a:t>ejercicio</a:t>
            </a:r>
            <a:r>
              <a:rPr lang="en-US" sz="2400" dirty="0" smtClean="0"/>
              <a:t>. </a:t>
            </a:r>
            <a:r>
              <a:rPr lang="en-US" sz="2400" dirty="0" err="1" smtClean="0"/>
              <a:t>Paidotribo</a:t>
            </a:r>
            <a:r>
              <a:rPr lang="en-US" sz="2400" dirty="0" smtClean="0"/>
              <a:t>. </a:t>
            </a:r>
          </a:p>
          <a:p>
            <a:r>
              <a:rPr lang="es-ES" sz="2400" dirty="0" smtClean="0"/>
              <a:t>A. Córdova. Fisiología Dinámica. </a:t>
            </a:r>
            <a:r>
              <a:rPr lang="es-ES" sz="2400" dirty="0" err="1" smtClean="0"/>
              <a:t>Masson</a:t>
            </a:r>
            <a:r>
              <a:rPr lang="es-ES" sz="2400" dirty="0" smtClean="0"/>
              <a:t>, 2003.</a:t>
            </a:r>
          </a:p>
          <a:p>
            <a:endParaRPr lang="es-ES" sz="2400" dirty="0" smtClean="0"/>
          </a:p>
          <a:p>
            <a:r>
              <a:rPr lang="es-ES" sz="2400" dirty="0" smtClean="0"/>
              <a:t>Información de Internet:</a:t>
            </a:r>
          </a:p>
          <a:p>
            <a:pPr>
              <a:buNone/>
            </a:pPr>
            <a:r>
              <a:rPr lang="es-ES" sz="2400" i="1" dirty="0" smtClean="0"/>
              <a:t>    - www.intermedicina.com</a:t>
            </a:r>
          </a:p>
          <a:p>
            <a:pPr>
              <a:buNone/>
            </a:pPr>
            <a:r>
              <a:rPr lang="es-ES" sz="2400" dirty="0" smtClean="0"/>
              <a:t>    - </a:t>
            </a:r>
            <a:r>
              <a:rPr lang="es-ES" sz="2400" i="1" dirty="0" smtClean="0"/>
              <a:t>www.nlm.nih.gov/</a:t>
            </a:r>
            <a:r>
              <a:rPr lang="es-ES" sz="2400" b="1" i="1" dirty="0" smtClean="0"/>
              <a:t>med</a:t>
            </a:r>
            <a:r>
              <a:rPr lang="es-ES" sz="2400" i="1" dirty="0" smtClean="0"/>
              <a:t>lineplus</a:t>
            </a:r>
          </a:p>
          <a:p>
            <a:pPr>
              <a:buNone/>
            </a:pPr>
            <a:r>
              <a:rPr lang="es-ES" sz="2400" i="1" dirty="0" smtClean="0"/>
              <a:t>    - www.saludmed.com/CsEjerci/FisioEje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INTENSIDAD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intensidad de la actividad física es el grado de esfuerzo que exige un ejercicio.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4 Imagen" descr="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212976"/>
            <a:ext cx="406338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79249"/>
            <a:ext cx="741682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s-ES" sz="3200" b="1" i="1" u="sng" dirty="0" smtClean="0">
                <a:solidFill>
                  <a:schemeClr val="accent1">
                    <a:lumMod val="75000"/>
                  </a:schemeClr>
                </a:solidFill>
              </a:rPr>
              <a:t>Parámetros reflejados en la gráfica</a:t>
            </a:r>
          </a:p>
          <a:p>
            <a:pPr lvl="0">
              <a:buNone/>
            </a:pPr>
            <a:endParaRPr lang="es-ES" sz="2800" b="1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AP: presión arterial.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BLAC: concentración de lactato en sangre.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PH: pH sanguíneo.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MFLOL: flujo sanguíneo en los músculos.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PULSE: frecuencia cardiaca.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O2DEBT: demanda de oxígeno de los músculos.</a:t>
            </a:r>
          </a:p>
          <a:p>
            <a:pPr marL="457200" indent="-457200"/>
            <a:endParaRPr lang="es-ES" sz="2800" dirty="0" smtClean="0"/>
          </a:p>
          <a:p>
            <a:pPr lvl="0">
              <a:buNone/>
            </a:pPr>
            <a:r>
              <a:rPr lang="es-ES" sz="3200" b="1" i="1" u="sng" dirty="0" smtClean="0">
                <a:solidFill>
                  <a:schemeClr val="accent1">
                    <a:lumMod val="75000"/>
                  </a:schemeClr>
                </a:solidFill>
              </a:rPr>
              <a:t>Parámetros modificables:</a:t>
            </a:r>
          </a:p>
          <a:p>
            <a:pPr lvl="0">
              <a:buNone/>
            </a:pPr>
            <a:endParaRPr lang="es-ES" sz="2800" b="1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EXER: intensidad del ejercicio = 2.0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XERMIN: duración del ejercicio = 30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332656"/>
            <a:ext cx="7704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s-ES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Parámetros reflejados en la gráfica:</a:t>
            </a:r>
          </a:p>
          <a:p>
            <a:pPr lvl="0">
              <a:buNone/>
            </a:pPr>
            <a:endParaRPr lang="es-ES" sz="2800" b="1" i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AP: presión arterial.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BLAC: concentración de lactato en sangre.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PH: pH sanguíneo.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MFLOL: flujo sanguíneo en los músculos.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PULSE: frecuencia cardiaca.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O2DEBT: demanda de oxígeno de los músculos.</a:t>
            </a:r>
          </a:p>
          <a:p>
            <a:pPr marL="514350" indent="-514350">
              <a:buFont typeface="+mj-lt"/>
              <a:buAutoNum type="arabicPeriod"/>
            </a:pPr>
            <a:endParaRPr lang="es-ES" sz="2800" dirty="0" smtClean="0"/>
          </a:p>
          <a:p>
            <a:pPr lvl="0">
              <a:buNone/>
            </a:pPr>
            <a:r>
              <a:rPr lang="es-ES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Parámetros modificables:</a:t>
            </a:r>
          </a:p>
          <a:p>
            <a:pPr lvl="0">
              <a:buNone/>
            </a:pPr>
            <a:endParaRPr lang="es-ES" sz="2800" b="1" i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EXER: intensidad del ejercicio = 3.0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XERMIN: duración del ejercicio = 30 min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239000" cy="720080"/>
          </a:xfrm>
        </p:spPr>
        <p:txBody>
          <a:bodyPr>
            <a:noAutofit/>
          </a:bodyPr>
          <a:lstStyle/>
          <a:p>
            <a:r>
              <a:rPr lang="es-ES" sz="4400" u="sng" dirty="0" smtClean="0"/>
              <a:t/>
            </a:r>
            <a:br>
              <a:rPr lang="es-ES" sz="4400" u="sng" dirty="0" smtClean="0"/>
            </a:br>
            <a:r>
              <a:rPr lang="es-ES" sz="4400" u="sng" dirty="0" smtClean="0"/>
              <a:t>ejercicio dinámico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Despolarización del mb </a:t>
            </a:r>
            <a:r>
              <a:rPr lang="es-ES" dirty="0" smtClean="0">
                <a:sym typeface="Wingdings" pitchFamily="2" charset="2"/>
              </a:rPr>
              <a:t></a:t>
            </a:r>
            <a:r>
              <a:rPr lang="es-ES" dirty="0" smtClean="0"/>
              <a:t> aumenta [K+] es el espacio extracelular.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El aumento de ATP por las mitocondrias aumenta la producción de CO2.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La producción anaerobia de ATP da ácido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Acido láctico y Co2 causan un aumento de [H+] en el fluido extracelular </a:t>
            </a:r>
            <a:r>
              <a:rPr lang="es-ES" dirty="0" smtClean="0">
                <a:sym typeface="Wingdings" pitchFamily="2" charset="2"/>
              </a:rPr>
              <a:t></a:t>
            </a:r>
            <a:r>
              <a:rPr lang="es-ES" dirty="0" smtClean="0"/>
              <a:t>disminución del pH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La hidrólisis del ATP aumenta la concentración de adenosina y nucleótidos de adenina en el espacio extracelular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2047</TotalTime>
  <Words>1226</Words>
  <Application>Microsoft Office PowerPoint</Application>
  <PresentationFormat>Presentación en pantalla (4:3)</PresentationFormat>
  <Paragraphs>235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Opulento</vt:lpstr>
      <vt:lpstr>RESPUESTAS AL EJERCICIO INTENSO.             EJERCICIO CRÓNICO </vt:lpstr>
      <vt:lpstr>ÍNDICE</vt:lpstr>
      <vt:lpstr>Respuestas  al ejercicio</vt:lpstr>
      <vt:lpstr>INTENSIDAD</vt:lpstr>
      <vt:lpstr>Diapositiva 5</vt:lpstr>
      <vt:lpstr>Diapositiva 6</vt:lpstr>
      <vt:lpstr>Diapositiva 7</vt:lpstr>
      <vt:lpstr>Diapositiva 8</vt:lpstr>
      <vt:lpstr> ejercicio dinámico </vt:lpstr>
      <vt:lpstr>Adaptaciones circulatorias</vt:lpstr>
      <vt:lpstr>Flujo sanguíneo en los músculos en actividad</vt:lpstr>
      <vt:lpstr>Control del flujo sanguíneo a través de los músculos esqueléticos</vt:lpstr>
      <vt:lpstr>RETORNO VENOSO</vt:lpstr>
      <vt:lpstr>INCREMENTO DE LA Tª CORPORAL</vt:lpstr>
      <vt:lpstr>AGOTAMIENTO</vt:lpstr>
      <vt:lpstr> EJERCICIO ESTÁTICO</vt:lpstr>
      <vt:lpstr>¿QUÉ OCURRE EN EL CORAZÓN?</vt:lpstr>
      <vt:lpstr>PRESIONES </vt:lpstr>
      <vt:lpstr>CORAZÓN Y SUS RESPUESTAS</vt:lpstr>
      <vt:lpstr>Respuestas cardiovasculares</vt:lpstr>
      <vt:lpstr>FLUJO y finalización del EJERCICIO ESTÁTICO</vt:lpstr>
      <vt:lpstr>HIPEREMIA  REACTIVA</vt:lpstr>
      <vt:lpstr>ESQUEMA GENERAL (RESUMEN)</vt:lpstr>
      <vt:lpstr>CONSECUENCIAS DE LOS ENTRENAMIENTOS ESTÁTICOS</vt:lpstr>
      <vt:lpstr>EJERCICIO MIXTO</vt:lpstr>
      <vt:lpstr>EJERCICIO CRÓNICO</vt:lpstr>
      <vt:lpstr>BRADICARDIA SINUSAL</vt:lpstr>
      <vt:lpstr>AUMENTO DEL VOLUMEN DE LAS CAVIDADES CARDIACAS y GROSOR DE LAS PAREDES</vt:lpstr>
      <vt:lpstr>Diapositiva 29</vt:lpstr>
      <vt:lpstr>AUMENTO DEL VOLUMEN SISTÓLICO</vt:lpstr>
      <vt:lpstr>AUMENTO DE LA DENSIDAD CAPILAR MIOCÁRDICA </vt:lpstr>
      <vt:lpstr>ADAPTACIONES DEL METABOLISMO MIOCÁRDICO</vt:lpstr>
      <vt:lpstr>MEJORA DE LA CAPACIDAD FUNCIONAL</vt:lpstr>
      <vt:lpstr>ESPERANZA Y CALIDAD DE VIDA</vt:lpstr>
      <vt:lpstr>MIGUEL INDURAIN</vt:lpstr>
      <vt:lpstr>Terminamos con...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Patry</dc:creator>
  <cp:lastModifiedBy>usuario</cp:lastModifiedBy>
  <cp:revision>63</cp:revision>
  <dcterms:created xsi:type="dcterms:W3CDTF">2011-10-17T10:16:28Z</dcterms:created>
  <dcterms:modified xsi:type="dcterms:W3CDTF">2011-10-25T21:56:03Z</dcterms:modified>
</cp:coreProperties>
</file>